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45"/>
  </p:notesMasterIdLst>
  <p:sldIdLst>
    <p:sldId id="331" r:id="rId5"/>
    <p:sldId id="406" r:id="rId6"/>
    <p:sldId id="334" r:id="rId7"/>
    <p:sldId id="335" r:id="rId8"/>
    <p:sldId id="400" r:id="rId9"/>
    <p:sldId id="401" r:id="rId10"/>
    <p:sldId id="402" r:id="rId11"/>
    <p:sldId id="404" r:id="rId12"/>
    <p:sldId id="336" r:id="rId13"/>
    <p:sldId id="337" r:id="rId14"/>
    <p:sldId id="338" r:id="rId15"/>
    <p:sldId id="339" r:id="rId16"/>
    <p:sldId id="340" r:id="rId17"/>
    <p:sldId id="341" r:id="rId18"/>
    <p:sldId id="342" r:id="rId19"/>
    <p:sldId id="343" r:id="rId20"/>
    <p:sldId id="344" r:id="rId21"/>
    <p:sldId id="345" r:id="rId22"/>
    <p:sldId id="346" r:id="rId23"/>
    <p:sldId id="348" r:id="rId24"/>
    <p:sldId id="385" r:id="rId25"/>
    <p:sldId id="397" r:id="rId26"/>
    <p:sldId id="387" r:id="rId27"/>
    <p:sldId id="395" r:id="rId28"/>
    <p:sldId id="389" r:id="rId29"/>
    <p:sldId id="390" r:id="rId30"/>
    <p:sldId id="391" r:id="rId31"/>
    <p:sldId id="392" r:id="rId32"/>
    <p:sldId id="394" r:id="rId33"/>
    <p:sldId id="398" r:id="rId34"/>
    <p:sldId id="399" r:id="rId35"/>
    <p:sldId id="354" r:id="rId36"/>
    <p:sldId id="396" r:id="rId37"/>
    <p:sldId id="405" r:id="rId38"/>
    <p:sldId id="410" r:id="rId39"/>
    <p:sldId id="412" r:id="rId40"/>
    <p:sldId id="411" r:id="rId41"/>
    <p:sldId id="408" r:id="rId42"/>
    <p:sldId id="349" r:id="rId43"/>
    <p:sldId id="350" r:id="rId4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adémie" id="{0B896E98-F45E-4768-8620-EDDF394BE181}">
          <p14:sldIdLst>
            <p14:sldId id="331"/>
            <p14:sldId id="406"/>
            <p14:sldId id="334"/>
            <p14:sldId id="335"/>
            <p14:sldId id="400"/>
            <p14:sldId id="401"/>
            <p14:sldId id="402"/>
            <p14:sldId id="404"/>
            <p14:sldId id="336"/>
            <p14:sldId id="337"/>
            <p14:sldId id="338"/>
            <p14:sldId id="339"/>
            <p14:sldId id="340"/>
            <p14:sldId id="341"/>
            <p14:sldId id="342"/>
            <p14:sldId id="343"/>
            <p14:sldId id="344"/>
            <p14:sldId id="345"/>
            <p14:sldId id="346"/>
            <p14:sldId id="348"/>
            <p14:sldId id="385"/>
            <p14:sldId id="397"/>
            <p14:sldId id="387"/>
            <p14:sldId id="395"/>
            <p14:sldId id="389"/>
            <p14:sldId id="390"/>
            <p14:sldId id="391"/>
            <p14:sldId id="392"/>
            <p14:sldId id="394"/>
            <p14:sldId id="398"/>
            <p14:sldId id="399"/>
            <p14:sldId id="354"/>
            <p14:sldId id="396"/>
            <p14:sldId id="405"/>
            <p14:sldId id="410"/>
            <p14:sldId id="412"/>
            <p14:sldId id="411"/>
            <p14:sldId id="408"/>
            <p14:sldId id="349"/>
            <p14:sldId id="35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5430B"/>
    <a:srgbClr val="FF3300"/>
    <a:srgbClr val="E5E6FF"/>
    <a:srgbClr val="00452F"/>
    <a:srgbClr val="FFFF66"/>
    <a:srgbClr val="FFCC00"/>
    <a:srgbClr val="E3E3F5"/>
    <a:srgbClr val="FCE9E4"/>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E42DE-D430-41A0-AF8E-53D112B01B81}" v="19" dt="2020-09-22T13:39:48.70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1183" autoAdjust="0"/>
  </p:normalViewPr>
  <p:slideViewPr>
    <p:cSldViewPr showGuides="1">
      <p:cViewPr varScale="1">
        <p:scale>
          <a:sx n="84" d="100"/>
          <a:sy n="84" d="100"/>
        </p:scale>
        <p:origin x="1116" y="7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a COLIN" userId="QvGHE/d872opDa+vTZouRLVH4TNNDsdbm+ZBgWYgqUs=" providerId="None" clId="Web-{6D6E42DE-D430-41A0-AF8E-53D112B01B81}"/>
    <pc:docChg chg="modSld">
      <pc:chgData name="Sabina COLIN" userId="QvGHE/d872opDa+vTZouRLVH4TNNDsdbm+ZBgWYgqUs=" providerId="None" clId="Web-{6D6E42DE-D430-41A0-AF8E-53D112B01B81}" dt="2020-09-22T13:39:45.453" v="13"/>
      <pc:docMkLst>
        <pc:docMk/>
      </pc:docMkLst>
      <pc:sldChg chg="modSp">
        <pc:chgData name="Sabina COLIN" userId="QvGHE/d872opDa+vTZouRLVH4TNNDsdbm+ZBgWYgqUs=" providerId="None" clId="Web-{6D6E42DE-D430-41A0-AF8E-53D112B01B81}" dt="2020-09-22T13:39:45.453" v="13"/>
        <pc:sldMkLst>
          <pc:docMk/>
          <pc:sldMk cId="486498360" sldId="369"/>
        </pc:sldMkLst>
        <pc:graphicFrameChg chg="mod modGraphic">
          <ac:chgData name="Sabina COLIN" userId="QvGHE/d872opDa+vTZouRLVH4TNNDsdbm+ZBgWYgqUs=" providerId="None" clId="Web-{6D6E42DE-D430-41A0-AF8E-53D112B01B81}" dt="2020-09-22T13:39:45.453" v="13"/>
          <ac:graphicFrameMkLst>
            <pc:docMk/>
            <pc:sldMk cId="486498360" sldId="369"/>
            <ac:graphicFrameMk id="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13/01/2021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fr.wikipedia.org/wiki/Centre_national_de_la_recherche_scientifique" TargetMode="External"/><Relationship Id="rId3" Type="http://schemas.openxmlformats.org/officeDocument/2006/relationships/hyperlink" Target="https://fr.wikipedia.org/wiki/7_juin" TargetMode="External"/><Relationship Id="rId7" Type="http://schemas.openxmlformats.org/officeDocument/2006/relationships/hyperlink" Target="https://fr.wikipedia.org/wiki/Psychoth%C3%A9rapie" TargetMode="External"/><Relationship Id="rId12" Type="http://schemas.openxmlformats.org/officeDocument/2006/relationships/hyperlink" Target="https://fr.wikipedia.org/wiki/Entretien_d'explicitation"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fr.wikipedia.org/wiki/Psychologue" TargetMode="External"/><Relationship Id="rId11" Type="http://schemas.openxmlformats.org/officeDocument/2006/relationships/hyperlink" Target="https://fr.wikipedia.org/wiki/Pierre_Vermersch#cite_note-1" TargetMode="External"/><Relationship Id="rId5" Type="http://schemas.openxmlformats.org/officeDocument/2006/relationships/hyperlink" Target="https://fr.wikipedia.org/wiki/1944" TargetMode="External"/><Relationship Id="rId10" Type="http://schemas.openxmlformats.org/officeDocument/2006/relationships/hyperlink" Target="https://fr.wikipedia.org/wiki/Atelier_de_raisonnement_logique" TargetMode="External"/><Relationship Id="rId4" Type="http://schemas.openxmlformats.org/officeDocument/2006/relationships/hyperlink" Target="https://fr.wikipedia.org/wiki/Juin_1944" TargetMode="External"/><Relationship Id="rId9" Type="http://schemas.openxmlformats.org/officeDocument/2006/relationships/hyperlink" Target="https://fr.wikipedia.org/wiki/Jean_Piage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rea-tice.org/wiki2/index.php?title=Synth%C3%A8se_th%C3%A8me_%22Profession_et_professionnalit%C3%A9_enseignante_:%22#cite_note-3"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crea-tice.org/wiki2/index.php?title=Synth%C3%A8se_th%C3%A8me_%22Profession_et_professionnalit%C3%A9_enseignante_:%22#cite_note-4"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ucc.ca/future-avenir/fr/ameliorer-le-parcours-universitaire-au-premier-cycle-au-canada-les-bonnes-et-les-moins-bonnes-nouvelle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teaching.epfl.ch/page-16706-fr.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65235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3041728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165994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40088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spcAft>
                <a:spcPts val="0"/>
              </a:spcAft>
              <a:buFont typeface="Arial Narrow" panose="020B0606020202030204" pitchFamily="34" charset="0"/>
              <a:buNone/>
            </a:pPr>
            <a:endParaRPr lang="fr-FR" sz="105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14</a:t>
            </a:fld>
            <a:endParaRPr lang="fr-FR"/>
          </a:p>
        </p:txBody>
      </p:sp>
    </p:spTree>
    <p:extLst>
      <p:ext uri="{BB962C8B-B14F-4D97-AF65-F5344CB8AC3E}">
        <p14:creationId xmlns:p14="http://schemas.microsoft.com/office/powerpoint/2010/main" val="381011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fr-FR" sz="1050" b="1" dirty="0">
                <a:solidFill>
                  <a:schemeClr val="accent1"/>
                </a:solidFill>
              </a:rPr>
              <a:t>Pour les enseignants</a:t>
            </a:r>
          </a:p>
          <a:p>
            <a:pPr marL="342900" lvl="0" indent="-342900">
              <a:spcAft>
                <a:spcPts val="0"/>
              </a:spcAft>
              <a:buClr>
                <a:schemeClr val="accent1"/>
              </a:buClr>
              <a:buFont typeface="Symbol" panose="05050102010706020507" pitchFamily="18" charset="2"/>
              <a:buChar char=""/>
            </a:pPr>
            <a:r>
              <a:rPr lang="fr-FR" sz="1050" dirty="0">
                <a:solidFill>
                  <a:schemeClr val="tx1">
                    <a:lumMod val="75000"/>
                    <a:lumOff val="25000"/>
                  </a:schemeClr>
                </a:solidFill>
              </a:rPr>
              <a:t>visualiser le parcours de professionnalisation de chaque élève, de la classe </a:t>
            </a:r>
            <a:endParaRPr lang="fr-FR" sz="1000" dirty="0">
              <a:solidFill>
                <a:schemeClr val="tx1">
                  <a:lumMod val="75000"/>
                  <a:lumOff val="25000"/>
                </a:schemeClr>
              </a:solidFill>
            </a:endParaRPr>
          </a:p>
          <a:p>
            <a:pPr marL="342900" lvl="0" indent="-342900">
              <a:spcAft>
                <a:spcPts val="0"/>
              </a:spcAft>
              <a:buClr>
                <a:schemeClr val="accent1"/>
              </a:buClr>
              <a:buFont typeface="Symbol" panose="05050102010706020507" pitchFamily="18" charset="2"/>
              <a:buChar char=""/>
            </a:pPr>
            <a:r>
              <a:rPr lang="fr-FR" sz="1050" dirty="0">
                <a:solidFill>
                  <a:schemeClr val="tx1">
                    <a:lumMod val="75000"/>
                    <a:lumOff val="25000"/>
                  </a:schemeClr>
                </a:solidFill>
              </a:rPr>
              <a:t>utiliser le portfolio de compétences de l’élève comme support à des entretiens formatifs pour établir des bilans intermédiaires et pour organiser une remédiation éventuelle (explicitation, feed-back)</a:t>
            </a:r>
            <a:endParaRPr lang="fr-FR" sz="1000" dirty="0">
              <a:solidFill>
                <a:schemeClr val="tx1">
                  <a:lumMod val="75000"/>
                  <a:lumOff val="25000"/>
                </a:schemeClr>
              </a:solidFill>
            </a:endParaRPr>
          </a:p>
          <a:p>
            <a:pPr marL="342900" lvl="0" indent="-342900">
              <a:spcAft>
                <a:spcPts val="0"/>
              </a:spcAft>
              <a:buClr>
                <a:schemeClr val="accent1"/>
              </a:buClr>
              <a:buFont typeface="Symbol" panose="05050102010706020507" pitchFamily="18" charset="2"/>
              <a:buChar char=""/>
            </a:pPr>
            <a:r>
              <a:rPr lang="fr-FR" sz="1050" dirty="0">
                <a:solidFill>
                  <a:schemeClr val="tx1">
                    <a:lumMod val="75000"/>
                    <a:lumOff val="25000"/>
                  </a:schemeClr>
                </a:solidFill>
              </a:rPr>
              <a:t>aider l’élève à prendre conscience du chemin parcouru, de ses points forts et de ses axes de progrès</a:t>
            </a:r>
          </a:p>
          <a:p>
            <a:pPr marL="342900" lvl="0" indent="-342900">
              <a:spcAft>
                <a:spcPts val="0"/>
              </a:spcAft>
              <a:buClr>
                <a:schemeClr val="accent1"/>
              </a:buClr>
              <a:buFont typeface="Symbol" panose="05050102010706020507" pitchFamily="18" charset="2"/>
              <a:buChar char=""/>
            </a:pPr>
            <a:r>
              <a:rPr lang="fr-FR" sz="1050" dirty="0">
                <a:solidFill>
                  <a:schemeClr val="tx1">
                    <a:lumMod val="75000"/>
                    <a:lumOff val="25000"/>
                  </a:schemeClr>
                </a:solidFill>
              </a:rPr>
              <a:t>Participer à la construction du projet de l’élève (poursuite d’études ou insertion professionnelle)</a:t>
            </a:r>
            <a:endParaRPr lang="fr-FR" sz="1000" dirty="0">
              <a:solidFill>
                <a:schemeClr val="tx1">
                  <a:lumMod val="75000"/>
                  <a:lumOff val="25000"/>
                </a:schemeClr>
              </a:solidFill>
            </a:endParaRPr>
          </a:p>
          <a:p>
            <a:pPr marL="0" lvl="0" indent="0">
              <a:spcAft>
                <a:spcPts val="0"/>
              </a:spcAft>
              <a:buFont typeface="Arial Narrow" panose="020B0606020202030204" pitchFamily="34" charset="0"/>
              <a:buNone/>
            </a:pPr>
            <a:endParaRPr lang="fr-FR" sz="105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15</a:t>
            </a:fld>
            <a:endParaRPr lang="fr-FR"/>
          </a:p>
        </p:txBody>
      </p:sp>
    </p:spTree>
    <p:extLst>
      <p:ext uri="{BB962C8B-B14F-4D97-AF65-F5344CB8AC3E}">
        <p14:creationId xmlns:p14="http://schemas.microsoft.com/office/powerpoint/2010/main" val="1897570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47500" lnSpcReduction="20000"/>
          </a:bodyPr>
          <a:lstStyle/>
          <a:p>
            <a:r>
              <a:rPr lang="fr-FR" sz="1200" b="1" kern="1200" dirty="0">
                <a:solidFill>
                  <a:schemeClr val="tx1"/>
                </a:solidFill>
                <a:effectLst/>
                <a:latin typeface="Arial" pitchFamily="34" charset="0"/>
                <a:ea typeface="+mn-ea"/>
                <a:cs typeface="+mn-cs"/>
              </a:rPr>
              <a:t>Michel</a:t>
            </a:r>
            <a:r>
              <a:rPr lang="fr-FR" sz="1200" b="1" kern="1200" baseline="0" dirty="0">
                <a:solidFill>
                  <a:schemeClr val="tx1"/>
                </a:solidFill>
                <a:effectLst/>
                <a:latin typeface="Arial" pitchFamily="34" charset="0"/>
                <a:ea typeface="+mn-ea"/>
                <a:cs typeface="+mn-cs"/>
              </a:rPr>
              <a:t> </a:t>
            </a:r>
            <a:r>
              <a:rPr lang="fr-FR" sz="1200" b="1" kern="1200" baseline="0" dirty="0" err="1">
                <a:solidFill>
                  <a:schemeClr val="tx1"/>
                </a:solidFill>
                <a:effectLst/>
                <a:latin typeface="Arial" pitchFamily="34" charset="0"/>
                <a:ea typeface="+mn-ea"/>
                <a:cs typeface="+mn-cs"/>
              </a:rPr>
              <a:t>Grangeat</a:t>
            </a:r>
            <a:r>
              <a:rPr lang="fr-FR" sz="1200" b="1" kern="1200" baseline="0" dirty="0">
                <a:solidFill>
                  <a:schemeClr val="tx1"/>
                </a:solidFill>
                <a:effectLst/>
                <a:latin typeface="Arial" pitchFamily="34" charset="0"/>
                <a:ea typeface="+mn-ea"/>
                <a:cs typeface="+mn-cs"/>
              </a:rPr>
              <a:t> </a:t>
            </a:r>
            <a:r>
              <a:rPr lang="fr-FR" sz="1200" b="1" kern="1200" dirty="0">
                <a:solidFill>
                  <a:schemeClr val="tx1"/>
                </a:solidFill>
                <a:effectLst/>
                <a:latin typeface="Arial" pitchFamily="34" charset="0"/>
                <a:ea typeface="+mn-ea"/>
                <a:cs typeface="+mn-cs"/>
              </a:rPr>
              <a:t>La métacognition, qu’est ce que c’est ?</a:t>
            </a:r>
          </a:p>
          <a:p>
            <a:r>
              <a:rPr lang="fr-FR" sz="1200" b="1" kern="1200" dirty="0">
                <a:solidFill>
                  <a:schemeClr val="tx1"/>
                </a:solidFill>
                <a:effectLst/>
                <a:latin typeface="Arial" pitchFamily="34" charset="0"/>
                <a:ea typeface="+mn-ea"/>
                <a:cs typeface="+mn-cs"/>
              </a:rPr>
              <a:t> </a:t>
            </a:r>
            <a:r>
              <a:rPr lang="fr-FR" sz="1200" kern="1200" dirty="0">
                <a:solidFill>
                  <a:schemeClr val="tx1"/>
                </a:solidFill>
                <a:effectLst/>
                <a:latin typeface="Arial" pitchFamily="34" charset="0"/>
                <a:ea typeface="+mn-ea"/>
                <a:cs typeface="+mn-cs"/>
              </a:rPr>
              <a:t>la réflexion, les connaissances que l’on a </a:t>
            </a:r>
            <a:r>
              <a:rPr lang="fr-FR" sz="1200" u="sng" kern="1200" dirty="0">
                <a:solidFill>
                  <a:schemeClr val="tx1"/>
                </a:solidFill>
                <a:effectLst/>
                <a:latin typeface="Arial" pitchFamily="34" charset="0"/>
                <a:ea typeface="+mn-ea"/>
                <a:cs typeface="+mn-cs"/>
              </a:rPr>
              <a:t>et surtout que l’on peut acquérir</a:t>
            </a:r>
            <a:r>
              <a:rPr lang="fr-FR" sz="1200" kern="1200" dirty="0">
                <a:solidFill>
                  <a:schemeClr val="tx1"/>
                </a:solidFill>
                <a:effectLst/>
                <a:latin typeface="Arial" pitchFamily="34" charset="0"/>
                <a:ea typeface="+mn-ea"/>
                <a:cs typeface="+mn-cs"/>
              </a:rPr>
              <a:t> sur ce que l’on sait en terme de connaissances (Ex : je sais que sur telle période de l’histoire, je ne sais pas grand chose, mais par contre, je maîtrise la définition de la VA), sur son propre fonctionnement mental, sur sa façon de réfléchir, d’apprendre. Le fait d’être conscient (même intuitivement au début) de ces </a:t>
            </a:r>
            <a:r>
              <a:rPr lang="fr-FR" sz="1200" kern="1200" dirty="0" err="1">
                <a:solidFill>
                  <a:schemeClr val="tx1"/>
                </a:solidFill>
                <a:effectLst/>
                <a:latin typeface="Arial" pitchFamily="34" charset="0"/>
                <a:ea typeface="+mn-ea"/>
                <a:cs typeface="+mn-cs"/>
              </a:rPr>
              <a:t>métaconnaissances</a:t>
            </a:r>
            <a:r>
              <a:rPr lang="fr-FR" sz="1200" kern="1200" dirty="0">
                <a:solidFill>
                  <a:schemeClr val="tx1"/>
                </a:solidFill>
                <a:effectLst/>
                <a:latin typeface="Arial" pitchFamily="34" charset="0"/>
                <a:ea typeface="+mn-ea"/>
                <a:cs typeface="+mn-cs"/>
              </a:rPr>
              <a:t> donne à l’élève une possibilité de contrôler une activité de production (ex : répondre correctement à une question) au cours de sa réalisation ou à la fin de l’activité. C’est donc un facteur d’autonomie et de motivation dans le cadre d’un apprentissage (« je sens que j’ai la capacité d’influer sur ma façon d’agir, de repérer mes erreurs, d’améliorer une production » =&gt;  facteur d’autonomie, de liberté pour le sujet).</a:t>
            </a:r>
          </a:p>
          <a:p>
            <a:r>
              <a:rPr lang="fr-FR" sz="1200" b="1" kern="1200" dirty="0">
                <a:solidFill>
                  <a:schemeClr val="tx1"/>
                </a:solidFill>
                <a:effectLst/>
                <a:latin typeface="Arial" pitchFamily="34" charset="0"/>
                <a:ea typeface="+mn-ea"/>
                <a:cs typeface="+mn-cs"/>
              </a:rPr>
              <a:t>Pour que les élèves arrivent à s’interroger sur le processus qui leur permet de construire un objet (un résumé, une dissertation…), ils doivent être en mesure de se représenter le but à atteindre (</a:t>
            </a:r>
            <a:r>
              <a:rPr lang="fr-FR" sz="1200" b="1" kern="1200" dirty="0" err="1">
                <a:solidFill>
                  <a:schemeClr val="tx1"/>
                </a:solidFill>
                <a:effectLst/>
                <a:latin typeface="Arial" pitchFamily="34" charset="0"/>
                <a:ea typeface="+mn-ea"/>
                <a:cs typeface="+mn-cs"/>
              </a:rPr>
              <a:t>cf</a:t>
            </a:r>
            <a:r>
              <a:rPr lang="fr-FR" sz="1200" b="1" kern="1200" dirty="0">
                <a:solidFill>
                  <a:schemeClr val="tx1"/>
                </a:solidFill>
                <a:effectLst/>
                <a:latin typeface="Arial" pitchFamily="34" charset="0"/>
                <a:ea typeface="+mn-ea"/>
                <a:cs typeface="+mn-cs"/>
              </a:rPr>
              <a:t> : la zone proximale de développement de </a:t>
            </a:r>
            <a:r>
              <a:rPr lang="fr-FR" sz="1200" b="1" kern="1200" dirty="0" err="1">
                <a:solidFill>
                  <a:schemeClr val="tx1"/>
                </a:solidFill>
                <a:effectLst/>
                <a:latin typeface="Arial" pitchFamily="34" charset="0"/>
                <a:ea typeface="+mn-ea"/>
                <a:cs typeface="+mn-cs"/>
              </a:rPr>
              <a:t>Vigotskty</a:t>
            </a:r>
            <a:r>
              <a:rPr lang="fr-FR" sz="1200" b="1" kern="1200" dirty="0">
                <a:solidFill>
                  <a:schemeClr val="tx1"/>
                </a:solidFill>
                <a:effectLst/>
                <a:latin typeface="Arial" pitchFamily="34" charset="0"/>
                <a:ea typeface="+mn-ea"/>
                <a:cs typeface="+mn-cs"/>
              </a:rPr>
              <a:t>).</a:t>
            </a:r>
            <a:r>
              <a:rPr lang="fr-FR" sz="1200" kern="1200" dirty="0">
                <a:solidFill>
                  <a:schemeClr val="tx1"/>
                </a:solidFill>
                <a:effectLst/>
                <a:latin typeface="Arial" pitchFamily="34" charset="0"/>
                <a:ea typeface="+mn-ea"/>
                <a:cs typeface="+mn-cs"/>
              </a:rPr>
              <a:t> C’est ce qui pose problème à certains élèves très en difficulté : manquant de bases, ils n’arrivent pas à comprendre ce qu’on attend d’eux (le but) donc peinent à réfléchir sur ce qui ne va pas dans leur façon de fonctionner (la procédure). Ils ne peuvent donc pas formuler de demande d’aide précise (« je n’y comprend rien). Ils sont en échec et mettent en échec l’enseignant qui ne peut pas les aider. </a:t>
            </a:r>
            <a:endParaRPr lang="fr-FR" dirty="0">
              <a:effectLst/>
            </a:endParaRPr>
          </a:p>
          <a:p>
            <a:r>
              <a:rPr lang="fr-FR" sz="1200" kern="1200" dirty="0">
                <a:solidFill>
                  <a:schemeClr val="tx1"/>
                </a:solidFill>
                <a:effectLst/>
                <a:latin typeface="Arial" pitchFamily="34" charset="0"/>
                <a:ea typeface="+mn-ea"/>
                <a:cs typeface="+mn-cs"/>
              </a:rPr>
              <a:t> </a:t>
            </a:r>
            <a:endParaRPr lang="fr-FR" dirty="0">
              <a:effectLst/>
            </a:endParaRPr>
          </a:p>
          <a:p>
            <a:r>
              <a:rPr lang="fr-FR" sz="1200" b="1" kern="1200" dirty="0">
                <a:solidFill>
                  <a:schemeClr val="tx1"/>
                </a:solidFill>
                <a:effectLst/>
                <a:latin typeface="Arial" pitchFamily="34" charset="0"/>
                <a:ea typeface="+mn-ea"/>
                <a:cs typeface="+mn-cs"/>
              </a:rPr>
              <a:t>Les élèves doivent progresser sur leur capacité à évaluer un objet (ce « qui va » ou « ne va pas » puis être en mesure de justifier leur jugement pour aller jusqu’à la construction de critères d’évaluation…) pour pouvoir progresser dans leur capacité à construire cet objet</a:t>
            </a:r>
            <a:r>
              <a:rPr lang="fr-FR" sz="1200" kern="1200" dirty="0">
                <a:solidFill>
                  <a:schemeClr val="tx1"/>
                </a:solidFill>
                <a:effectLst/>
                <a:latin typeface="Arial" pitchFamily="34" charset="0"/>
                <a:ea typeface="+mn-ea"/>
                <a:cs typeface="+mn-cs"/>
              </a:rPr>
              <a:t>. En effet, avec un soutien plus ou moins important de l’enseignant (selon les élèves), ils pourront construire avec la possibilité de contrôler leur activité de production (aller-retours entre ce qu’ils font et les critères d’évaluation élaborés précédemment). </a:t>
            </a:r>
            <a:endParaRPr lang="fr-FR" dirty="0">
              <a:effectLst/>
            </a:endParaRPr>
          </a:p>
          <a:p>
            <a:r>
              <a:rPr lang="fr-FR" sz="1200" kern="1200" dirty="0">
                <a:solidFill>
                  <a:schemeClr val="tx1"/>
                </a:solidFill>
                <a:effectLst/>
                <a:latin typeface="Arial" pitchFamily="34" charset="0"/>
                <a:ea typeface="+mn-ea"/>
                <a:cs typeface="+mn-cs"/>
              </a:rPr>
              <a:t> </a:t>
            </a:r>
            <a:endParaRPr lang="fr-FR" dirty="0">
              <a:effectLst/>
            </a:endParaRPr>
          </a:p>
          <a:p>
            <a:r>
              <a:rPr lang="fr-FR" sz="1200" b="1" kern="1200" dirty="0">
                <a:solidFill>
                  <a:schemeClr val="tx1"/>
                </a:solidFill>
                <a:effectLst/>
                <a:latin typeface="Arial" pitchFamily="34" charset="0"/>
                <a:ea typeface="+mn-ea"/>
                <a:cs typeface="+mn-cs"/>
              </a:rPr>
              <a:t>Il est important que l’enseignant mette en place une interaction entre l’élèves et les autres : les pairs et l’enseignant</a:t>
            </a:r>
            <a:r>
              <a:rPr lang="fr-FR" sz="1200" kern="1200" dirty="0">
                <a:solidFill>
                  <a:schemeClr val="tx1"/>
                </a:solidFill>
                <a:effectLst/>
                <a:latin typeface="Arial" pitchFamily="34" charset="0"/>
                <a:ea typeface="+mn-ea"/>
                <a:cs typeface="+mn-cs"/>
              </a:rPr>
              <a:t> car c’est grâce à cette interaction sociale que l’élève va progressivement apprendre à réguler volontairement son comportement (« loi fondamentale du développement des fonctions psychiques humaines » </a:t>
            </a:r>
            <a:r>
              <a:rPr lang="fr-FR" sz="1200" kern="1200" dirty="0" err="1">
                <a:solidFill>
                  <a:schemeClr val="tx1"/>
                </a:solidFill>
                <a:effectLst/>
                <a:latin typeface="Arial" pitchFamily="34" charset="0"/>
                <a:ea typeface="+mn-ea"/>
                <a:cs typeface="+mn-cs"/>
              </a:rPr>
              <a:t>Vigotsky</a:t>
            </a:r>
            <a:r>
              <a:rPr lang="fr-FR" sz="1200" kern="1200" dirty="0">
                <a:solidFill>
                  <a:schemeClr val="tx1"/>
                </a:solidFill>
                <a:effectLst/>
                <a:latin typeface="Arial" pitchFamily="34" charset="0"/>
                <a:ea typeface="+mn-ea"/>
                <a:cs typeface="+mn-cs"/>
              </a:rPr>
              <a:t> (1985)). Lors de ces situations d’interaction, le langage va jouer un double rôle très important : il permet de formuler pour soi même ce qui n’était avant pas explicite et il sert à communiquer avec les autres sur ce qui a été découvert. Or, le travail de groupe est considéré comme très porteur à ce sujet pour autant que l’enseignant aide le groupe à fonctionner de façon efficace. </a:t>
            </a:r>
            <a:endParaRPr lang="fr-FR" dirty="0">
              <a:effectLst/>
            </a:endParaRPr>
          </a:p>
          <a:p>
            <a:r>
              <a:rPr lang="fr-FR" sz="1200" kern="1200" dirty="0">
                <a:solidFill>
                  <a:schemeClr val="tx1"/>
                </a:solidFill>
                <a:effectLst/>
                <a:latin typeface="Arial" pitchFamily="34" charset="0"/>
                <a:ea typeface="+mn-ea"/>
                <a:cs typeface="+mn-cs"/>
              </a:rPr>
              <a:t> </a:t>
            </a:r>
            <a:endParaRPr lang="fr-FR" dirty="0">
              <a:effectLst/>
            </a:endParaRPr>
          </a:p>
          <a:p>
            <a:r>
              <a:rPr lang="fr-FR" sz="1200" kern="1200" dirty="0">
                <a:solidFill>
                  <a:schemeClr val="tx1"/>
                </a:solidFill>
                <a:effectLst/>
                <a:latin typeface="Arial" pitchFamily="34" charset="0"/>
                <a:ea typeface="+mn-ea"/>
                <a:cs typeface="+mn-cs"/>
              </a:rPr>
              <a:t>La réflexion sur la métacognition oblige dès lors l’enseignant à modifier sa façon de travailler. Etre moins normatif dans sa gestion des questions-réponses, considérer l’erreur comme un passage obligé de l’apprentissage, se mettre à l’écoute des modes de résolution des élèves… tout en ayant particulièrement approfondi la réflexion didactique sur l’objet disciplinaire qu’il souhaite faire acquérir aux élèves. En effet, l’enseignant doit avoir pointé un obstacle cognitif ce qui l’oblige à être particulièrement compétent dans sa discipline. Il doit aussi avoir repéré où peuvent se situer les tensions entre les savoirs savants qu’il doit enseigner aux élèves et les représentations initiales de ceux ci. </a:t>
            </a:r>
            <a:endParaRPr lang="fr-FR" dirty="0">
              <a:effectLst/>
            </a:endParaRPr>
          </a:p>
          <a:p>
            <a:endParaRPr lang="fr-FR" dirty="0">
              <a:effectLst/>
            </a:endParaRPr>
          </a:p>
          <a:p>
            <a:r>
              <a:rPr lang="fr-FR" sz="1200" kern="1200" dirty="0">
                <a:solidFill>
                  <a:schemeClr val="tx1"/>
                </a:solidFill>
                <a:effectLst/>
                <a:latin typeface="Arial" pitchFamily="34" charset="0"/>
                <a:ea typeface="+mn-ea"/>
                <a:cs typeface="+mn-cs"/>
              </a:rPr>
              <a:t> </a:t>
            </a:r>
            <a:endParaRPr lang="fr-FR" dirty="0">
              <a:effectLst/>
            </a:endParaRPr>
          </a:p>
          <a:p>
            <a:r>
              <a:rPr lang="fr-FR" sz="1200" kern="1200" dirty="0">
                <a:solidFill>
                  <a:schemeClr val="tx1"/>
                </a:solidFill>
                <a:effectLst/>
                <a:latin typeface="Arial" pitchFamily="34" charset="0"/>
                <a:ea typeface="+mn-ea"/>
                <a:cs typeface="+mn-cs"/>
              </a:rPr>
              <a:t>Le travail sur la métacognition vise à faire d’abord décrire par les élèves leurs actions, puis les faire expliciter pour être en mesure de les transférer. En cherchant à faire expliquer les élèves, comparer ses stratégies à d’autres, l’objectif est de faire formuler à l’élève une stratégie qu’il puisse réutiliser ultérieurement, éventuellement dans une autre matière (Piaget « l’élève devient capable de théorie »)</a:t>
            </a:r>
            <a:endParaRPr lang="fr-FR" dirty="0">
              <a:effectLst/>
            </a:endParaRPr>
          </a:p>
          <a:p>
            <a:endParaRPr lang="fr-FR" dirty="0"/>
          </a:p>
          <a:p>
            <a:endParaRPr lang="fr-FR" dirty="0"/>
          </a:p>
          <a:p>
            <a:r>
              <a:rPr lang="fr-FR" dirty="0"/>
              <a:t>L'entretien d'explicitation privilégie la verbalisation du vécu de l'action, </a:t>
            </a:r>
            <a:r>
              <a:rPr lang="fr-FR" i="1" dirty="0"/>
              <a:t>"comment cela s'est-il déroulé ?",</a:t>
            </a:r>
            <a:r>
              <a:rPr lang="fr-FR" dirty="0"/>
              <a:t> au détriment des autres domaines de verbalisation tels que l'imaginaire </a:t>
            </a:r>
            <a:r>
              <a:rPr lang="fr-FR" i="1" dirty="0"/>
              <a:t>"comment aurait-il été possible de s'y prendre ?",</a:t>
            </a:r>
            <a:r>
              <a:rPr lang="fr-FR" dirty="0"/>
              <a:t> et le conceptuel </a:t>
            </a:r>
            <a:r>
              <a:rPr lang="fr-FR" i="1" dirty="0"/>
              <a:t>"explique-moi...".</a:t>
            </a:r>
            <a:r>
              <a:rPr lang="fr-FR" dirty="0"/>
              <a:t>C'est un vécu qui est décrit et non une réalité. En effet, à partir d'une même situation, plusieurs vécus sont possibles selon l'éclairage privilégié. </a:t>
            </a:r>
          </a:p>
          <a:p>
            <a:r>
              <a:rPr lang="fr-FR" dirty="0"/>
              <a:t>Si le vécu de l'action comporte lui-même de multiples facettes (émotionnel, sensoriel, aperceptif), l'entretien d'explicitation s'intéresse au déroulement procédural de l'action : </a:t>
            </a:r>
            <a:r>
              <a:rPr lang="fr-FR" b="1" dirty="0"/>
              <a:t>il concerne la succession des actions élémentaires que le sujet met en </a:t>
            </a:r>
            <a:r>
              <a:rPr lang="fr-FR" b="1" dirty="0" err="1"/>
              <a:t>oeuvre</a:t>
            </a:r>
            <a:r>
              <a:rPr lang="fr-FR" b="1" dirty="0"/>
              <a:t> pour atteindre un but</a:t>
            </a:r>
            <a:r>
              <a:rPr lang="fr-FR" dirty="0"/>
              <a:t>. </a:t>
            </a:r>
            <a:r>
              <a:rPr lang="fr-FR" b="1" dirty="0"/>
              <a:t>La verbalisation du procédural nécessite de distinguer les informations relevant de ce registre, de celles appartenant au contexte dans lequel se déroule l'action, mais aussi de celles relevant du déclaratif (savoirs théoriques, réglementaires...), de celles renseignant sur l'intentionnel (buts, finalités, intentions...) ou des jugements (opinions, commentaires, croyances...)</a:t>
            </a:r>
            <a:r>
              <a:rPr lang="fr-FR" dirty="0"/>
              <a:t>. Pierre </a:t>
            </a:r>
            <a:r>
              <a:rPr lang="fr-FR" dirty="0" err="1"/>
              <a:t>Vermersch</a:t>
            </a:r>
            <a:r>
              <a:rPr lang="fr-FR" dirty="0"/>
              <a:t> propose le schéma suivant pour présenter le système des informations satellites de l'action vécue</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16</a:t>
            </a:fld>
            <a:endParaRPr lang="fr-FR"/>
          </a:p>
        </p:txBody>
      </p:sp>
    </p:spTree>
    <p:extLst>
      <p:ext uri="{BB962C8B-B14F-4D97-AF65-F5344CB8AC3E}">
        <p14:creationId xmlns:p14="http://schemas.microsoft.com/office/powerpoint/2010/main" val="409568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2087040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0000" lnSpcReduction="20000"/>
          </a:bodyPr>
          <a:lstStyle/>
          <a:p>
            <a:r>
              <a:rPr lang="fr-FR" sz="1200" b="1" kern="1200" dirty="0">
                <a:solidFill>
                  <a:schemeClr val="tx1"/>
                </a:solidFill>
                <a:effectLst/>
                <a:latin typeface="+mn-lt"/>
                <a:ea typeface="+mn-ea"/>
                <a:cs typeface="+mn-cs"/>
              </a:rPr>
              <a:t>Quelle utilisation du portfolio par les enseignants dans le cadre de la formation ?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portfolio est présenté aux élèves par les enseignants comme un outil de la formation, caractéristique de l’enseignement professionnel. Dans le cadre des différents temps dits d’intégration dans une formation professionnalisante, les élèves sont sensibilisés à l’intérêt d’un portfolio comme </a:t>
            </a:r>
            <a:r>
              <a:rPr lang="fr-FR" sz="1200" i="1" kern="1200" dirty="0">
                <a:solidFill>
                  <a:schemeClr val="tx1"/>
                </a:solidFill>
                <a:effectLst/>
                <a:latin typeface="+mn-lt"/>
                <a:ea typeface="+mn-ea"/>
                <a:cs typeface="+mn-cs"/>
              </a:rPr>
              <a:t>répertoire de preuves de leurs compétences </a:t>
            </a:r>
            <a:r>
              <a:rPr lang="fr-FR" sz="1200" kern="1200" dirty="0">
                <a:solidFill>
                  <a:schemeClr val="tx1"/>
                </a:solidFill>
                <a:effectLst/>
                <a:latin typeface="+mn-lt"/>
                <a:ea typeface="+mn-ea"/>
                <a:cs typeface="+mn-cs"/>
              </a:rPr>
              <a:t>pour l’élaboration de CV par compétences, tels qu’attendus aujourd’hui et lettres de motivation dans le cadre d’une recherche de PFMP, d’une poursuite d’études ou d’une recherche d’emploi. Ils sont accompagnés par leurs professeurs dès le début de la formation sur la notion de </a:t>
            </a:r>
            <a:r>
              <a:rPr lang="fr-FR" sz="1200" i="1" kern="1200" dirty="0">
                <a:solidFill>
                  <a:schemeClr val="tx1"/>
                </a:solidFill>
                <a:effectLst/>
                <a:latin typeface="+mn-lt"/>
                <a:ea typeface="+mn-ea"/>
                <a:cs typeface="+mn-cs"/>
              </a:rPr>
              <a:t>collecte de traces</a:t>
            </a:r>
            <a:r>
              <a:rPr lang="fr-FR" sz="1200" kern="1200" dirty="0">
                <a:solidFill>
                  <a:schemeClr val="tx1"/>
                </a:solidFill>
                <a:effectLst/>
                <a:latin typeface="+mn-lt"/>
                <a:ea typeface="+mn-ea"/>
                <a:cs typeface="+mn-cs"/>
              </a:rPr>
              <a:t> de leur activité et sur la rédaction régulière de </a:t>
            </a:r>
            <a:r>
              <a:rPr lang="fr-FR" sz="1200" i="1" kern="1200" dirty="0">
                <a:solidFill>
                  <a:schemeClr val="tx1"/>
                </a:solidFill>
                <a:effectLst/>
                <a:latin typeface="+mn-lt"/>
                <a:ea typeface="+mn-ea"/>
                <a:cs typeface="+mn-cs"/>
              </a:rPr>
              <a:t>compte rendus professionnels </a:t>
            </a:r>
            <a:r>
              <a:rPr lang="fr-FR" sz="1200" kern="1200" dirty="0">
                <a:solidFill>
                  <a:schemeClr val="tx1"/>
                </a:solidFill>
                <a:effectLst/>
                <a:latin typeface="+mn-lt"/>
                <a:ea typeface="+mn-ea"/>
                <a:cs typeface="+mn-cs"/>
              </a:rPr>
              <a:t>mais également</a:t>
            </a:r>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sur</a:t>
            </a:r>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la </a:t>
            </a:r>
            <a:r>
              <a:rPr lang="fr-FR" sz="1200" i="1" kern="1200" dirty="0">
                <a:solidFill>
                  <a:schemeClr val="tx1"/>
                </a:solidFill>
                <a:effectLst/>
                <a:latin typeface="+mn-lt"/>
                <a:ea typeface="+mn-ea"/>
                <a:cs typeface="+mn-cs"/>
              </a:rPr>
              <a:t>prise de notes</a:t>
            </a:r>
            <a:r>
              <a:rPr lang="fr-FR" sz="1200" kern="1200" dirty="0">
                <a:solidFill>
                  <a:schemeClr val="tx1"/>
                </a:solidFill>
                <a:effectLst/>
                <a:latin typeface="+mn-lt"/>
                <a:ea typeface="+mn-ea"/>
                <a:cs typeface="+mn-cs"/>
              </a:rPr>
              <a:t> dans le cadre de leurs échanges entre pairs, avec l’enseignant ou avec un professionnel. Le </a:t>
            </a:r>
            <a:r>
              <a:rPr lang="fr-FR" sz="1200" i="1" kern="1200" dirty="0">
                <a:solidFill>
                  <a:schemeClr val="tx1"/>
                </a:solidFill>
                <a:effectLst/>
                <a:latin typeface="+mn-lt"/>
                <a:ea typeface="+mn-ea"/>
                <a:cs typeface="+mn-cs"/>
              </a:rPr>
              <a:t>compte rendu professionnel</a:t>
            </a:r>
            <a:r>
              <a:rPr lang="fr-FR" sz="1200" kern="1200" dirty="0">
                <a:solidFill>
                  <a:schemeClr val="tx1"/>
                </a:solidFill>
                <a:effectLst/>
                <a:latin typeface="+mn-lt"/>
                <a:ea typeface="+mn-ea"/>
                <a:cs typeface="+mn-cs"/>
              </a:rPr>
              <a:t> comme la </a:t>
            </a:r>
            <a:r>
              <a:rPr lang="fr-FR" sz="1200" i="1" kern="1200" dirty="0">
                <a:solidFill>
                  <a:schemeClr val="tx1"/>
                </a:solidFill>
                <a:effectLst/>
                <a:latin typeface="+mn-lt"/>
                <a:ea typeface="+mn-ea"/>
                <a:cs typeface="+mn-cs"/>
              </a:rPr>
              <a:t>prise de notes</a:t>
            </a:r>
            <a:r>
              <a:rPr lang="fr-FR" sz="1200" kern="1200" dirty="0">
                <a:solidFill>
                  <a:schemeClr val="tx1"/>
                </a:solidFill>
                <a:effectLst/>
                <a:latin typeface="+mn-lt"/>
                <a:ea typeface="+mn-ea"/>
                <a:cs typeface="+mn-cs"/>
              </a:rPr>
              <a:t> peuvent faire l’objet d’une approche en « ateliers rédactionnels » sur les heures d’accompagnement personnalisé.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est important de se rappeler que dans le cadre de l’enseignement de spécialité les élèves sont confrontés à des situations professionnelles de complexité variable, qui mettent leurs connaissances « au travail ». Ces situations ne proposent pas aux élèves de faire étalage de leurs connaissances, mais de s’en servir comme outils pour raisonner, pour guider leur pensée et leur action ou pour assimiler de nouveaux savoirs. L’équipe pédagogique s’intéresse ainsi à l’ensemble des ressources cognitives (connaissances et capacités) mobilisées par l’élève pour faire face aux activités à traiter.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élèves sont informés que dans le cadre ordinaire de la formation, l’équipe d’enseignement professionnel organise des temps d’échanges réguliers, formels ou informels, individuels et/ou collectifs avec les élèves. Il est précisé aux élèves que ces échanges réguliers sont l’occasion de feedbacks sur les activités auxquelles chacun d’eux est confronté au sein de l’espace professionnalisé, dit phygital (physique et digital), véritable simulateur administratif.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enseignants ont à prendre de l’information sur le développement des compétences des élèves en repérant comment chacun d’eux s’y prend pour réaliser son travail. Cette prise d’information par les enseignants se fait par une observation des élèves en activité et par un questionnement oral d’explicitation. Ces échanges s’apparentent à des </a:t>
            </a:r>
            <a:r>
              <a:rPr lang="fr-FR" sz="1200" i="1" kern="1200" dirty="0">
                <a:solidFill>
                  <a:schemeClr val="tx1"/>
                </a:solidFill>
                <a:effectLst/>
                <a:latin typeface="+mn-lt"/>
                <a:ea typeface="+mn-ea"/>
                <a:cs typeface="+mn-cs"/>
              </a:rPr>
              <a:t>entretiens professionnels,</a:t>
            </a:r>
            <a:r>
              <a:rPr lang="fr-FR" sz="1200" kern="1200" dirty="0">
                <a:solidFill>
                  <a:schemeClr val="tx1"/>
                </a:solidFill>
                <a:effectLst/>
                <a:latin typeface="+mn-lt"/>
                <a:ea typeface="+mn-ea"/>
                <a:cs typeface="+mn-cs"/>
              </a:rPr>
              <a:t> de durée variable et constituent des points étapes dans le parcours de professionnalisation des élèves. Ces informations constituent des repères qu’il convient de consigner par écrit sous la forme de commentaires et de diagnostics. </a:t>
            </a:r>
          </a:p>
          <a:p>
            <a:r>
              <a:rPr lang="fr-FR" sz="1200" kern="1200" dirty="0">
                <a:solidFill>
                  <a:schemeClr val="tx1"/>
                </a:solidFill>
                <a:effectLst/>
                <a:latin typeface="+mn-lt"/>
                <a:ea typeface="+mn-ea"/>
                <a:cs typeface="+mn-cs"/>
              </a:rPr>
              <a:t>Cette approche dépasse largement la notion de correction des productions de l’élève par l’enseignant. Elle vise à éclairer les difficultés éventuelles rencontrées par l’apprenant, son profil d’apprentissage, l’étayage dont il peut avoir besoin ainsi que le type d’activités à lui confier pour la suite de la formation.  Chaque enseignant consigne ses commentaires dans le tableau de bord de son choix en datant l’entretien. Un tableau de bord commun peut être élaboré par l’équipe </a:t>
            </a:r>
            <a:r>
              <a:rPr lang="fr-FR" sz="1200" kern="1200" dirty="0" err="1">
                <a:solidFill>
                  <a:schemeClr val="tx1"/>
                </a:solidFill>
                <a:effectLst/>
                <a:latin typeface="+mn-lt"/>
                <a:ea typeface="+mn-ea"/>
                <a:cs typeface="+mn-cs"/>
              </a:rPr>
              <a:t>AGOrA</a:t>
            </a:r>
            <a:r>
              <a:rPr lang="fr-FR" sz="1200" kern="1200" dirty="0">
                <a:solidFill>
                  <a:schemeClr val="tx1"/>
                </a:solidFill>
                <a:effectLst/>
                <a:latin typeface="+mn-lt"/>
                <a:ea typeface="+mn-ea"/>
                <a:cs typeface="+mn-cs"/>
              </a:rPr>
              <a:t> pour faciliter la collecte des traces de chacun des enseignants, qui dépassent de loin les seules notes issues des évaluations sommatives. </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18</a:t>
            </a:fld>
            <a:endParaRPr lang="fr-FR"/>
          </a:p>
        </p:txBody>
      </p:sp>
    </p:spTree>
    <p:extLst>
      <p:ext uri="{BB962C8B-B14F-4D97-AF65-F5344CB8AC3E}">
        <p14:creationId xmlns:p14="http://schemas.microsoft.com/office/powerpoint/2010/main" val="4244246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dirty="0"/>
          </a:p>
        </p:txBody>
      </p:sp>
    </p:spTree>
    <p:extLst>
      <p:ext uri="{BB962C8B-B14F-4D97-AF65-F5344CB8AC3E}">
        <p14:creationId xmlns:p14="http://schemas.microsoft.com/office/powerpoint/2010/main" val="123109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Liberté pédagogique des enseignants</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20</a:t>
            </a:fld>
            <a:endParaRPr lang="fr-FR"/>
          </a:p>
        </p:txBody>
      </p:sp>
    </p:spTree>
    <p:extLst>
      <p:ext uri="{BB962C8B-B14F-4D97-AF65-F5344CB8AC3E}">
        <p14:creationId xmlns:p14="http://schemas.microsoft.com/office/powerpoint/2010/main" val="369924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dirty="0" smtClean="0"/>
              <a:t>Formation synchrone et asynchrone </a:t>
            </a:r>
          </a:p>
          <a:p>
            <a:pPr lvl="0"/>
            <a:r>
              <a:rPr lang="fr-FR" dirty="0" smtClean="0"/>
              <a:t>2021</a:t>
            </a:r>
          </a:p>
          <a:p>
            <a:pPr lvl="1"/>
            <a:r>
              <a:rPr lang="fr-FR" dirty="0" smtClean="0"/>
              <a:t>Échanges de pratiques</a:t>
            </a:r>
          </a:p>
          <a:p>
            <a:pPr lvl="1"/>
            <a:r>
              <a:rPr lang="fr-FR" dirty="0" smtClean="0"/>
              <a:t>Construction d’outils</a:t>
            </a:r>
          </a:p>
          <a:p>
            <a:pPr lvl="1"/>
            <a:r>
              <a:rPr lang="fr-FR" dirty="0" smtClean="0"/>
              <a:t>Production de ressources</a:t>
            </a:r>
          </a:p>
          <a:p>
            <a:pPr lvl="1"/>
            <a:r>
              <a:rPr lang="fr-FR" dirty="0" smtClean="0"/>
              <a:t>Mutualisation</a:t>
            </a:r>
          </a:p>
          <a:p>
            <a:r>
              <a:rPr lang="fr-FR" dirty="0" smtClean="0"/>
              <a:t>Formation synchrone</a:t>
            </a:r>
            <a:r>
              <a:rPr lang="fr-FR" baseline="0" dirty="0" smtClean="0"/>
              <a:t> et asynchrone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39698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21</a:t>
            </a:fld>
            <a:endParaRPr lang="fr-FR" dirty="0"/>
          </a:p>
        </p:txBody>
      </p:sp>
    </p:spTree>
    <p:extLst>
      <p:ext uri="{BB962C8B-B14F-4D97-AF65-F5344CB8AC3E}">
        <p14:creationId xmlns:p14="http://schemas.microsoft.com/office/powerpoint/2010/main" val="3531250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Existant à réaffirmer</a:t>
            </a:r>
            <a:r>
              <a:rPr lang="fr-FR" baseline="0" dirty="0"/>
              <a:t> et à réinvestir</a:t>
            </a:r>
          </a:p>
          <a:p>
            <a:r>
              <a:rPr lang="fr-FR" baseline="0" dirty="0"/>
              <a:t>Cela a rendu visible la formation en établissement</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23</a:t>
            </a:fld>
            <a:endParaRPr lang="fr-FR"/>
          </a:p>
        </p:txBody>
      </p:sp>
    </p:spTree>
    <p:extLst>
      <p:ext uri="{BB962C8B-B14F-4D97-AF65-F5344CB8AC3E}">
        <p14:creationId xmlns:p14="http://schemas.microsoft.com/office/powerpoint/2010/main" val="967097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Existant à réaffirmer</a:t>
            </a:r>
            <a:r>
              <a:rPr lang="fr-FR" baseline="0" dirty="0"/>
              <a:t> et à réinvestir</a:t>
            </a:r>
          </a:p>
          <a:p>
            <a:r>
              <a:rPr lang="fr-FR" baseline="0" dirty="0"/>
              <a:t>Cela a rendu visible la formation en établissement</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24</a:t>
            </a:fld>
            <a:endParaRPr lang="fr-FR"/>
          </a:p>
        </p:txBody>
      </p:sp>
    </p:spTree>
    <p:extLst>
      <p:ext uri="{BB962C8B-B14F-4D97-AF65-F5344CB8AC3E}">
        <p14:creationId xmlns:p14="http://schemas.microsoft.com/office/powerpoint/2010/main" val="3526003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25</a:t>
            </a:fld>
            <a:endParaRPr lang="fr-FR" dirty="0"/>
          </a:p>
        </p:txBody>
      </p:sp>
    </p:spTree>
    <p:extLst>
      <p:ext uri="{BB962C8B-B14F-4D97-AF65-F5344CB8AC3E}">
        <p14:creationId xmlns:p14="http://schemas.microsoft.com/office/powerpoint/2010/main" val="2514420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26</a:t>
            </a:fld>
            <a:endParaRPr lang="fr-FR"/>
          </a:p>
        </p:txBody>
      </p:sp>
    </p:spTree>
    <p:extLst>
      <p:ext uri="{BB962C8B-B14F-4D97-AF65-F5344CB8AC3E}">
        <p14:creationId xmlns:p14="http://schemas.microsoft.com/office/powerpoint/2010/main" val="2353195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27</a:t>
            </a:fld>
            <a:endParaRPr lang="fr-FR"/>
          </a:p>
        </p:txBody>
      </p:sp>
    </p:spTree>
    <p:extLst>
      <p:ext uri="{BB962C8B-B14F-4D97-AF65-F5344CB8AC3E}">
        <p14:creationId xmlns:p14="http://schemas.microsoft.com/office/powerpoint/2010/main" val="1877831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SRM : management de la relation fournisseur (supplier Relationship management)</a:t>
            </a:r>
          </a:p>
          <a:p>
            <a:r>
              <a:rPr lang="fr-FR" sz="1200" dirty="0"/>
              <a:t>CRM : management de la relation client (Customer Relationship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28</a:t>
            </a:fld>
            <a:endParaRPr lang="fr-FR"/>
          </a:p>
        </p:txBody>
      </p:sp>
    </p:spTree>
    <p:extLst>
      <p:ext uri="{BB962C8B-B14F-4D97-AF65-F5344CB8AC3E}">
        <p14:creationId xmlns:p14="http://schemas.microsoft.com/office/powerpoint/2010/main" val="331123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Prendre appui</a:t>
            </a:r>
            <a:r>
              <a:rPr lang="fr-FR" sz="1200" baseline="0" dirty="0"/>
              <a:t> sur les référents numériques </a:t>
            </a:r>
          </a:p>
          <a:p>
            <a:r>
              <a:rPr lang="fr-FR" sz="1200" baseline="0" dirty="0"/>
              <a:t>Pas de publique sur les ENT</a:t>
            </a:r>
            <a:endParaRPr lang="fr-FR" sz="1200" dirty="0"/>
          </a:p>
          <a:p>
            <a:r>
              <a:rPr lang="fr-FR" sz="1200" dirty="0"/>
              <a:t>Widget de permettant</a:t>
            </a:r>
            <a:r>
              <a:rPr lang="fr-FR" sz="1200" baseline="0" dirty="0"/>
              <a:t> d’ajouter sur le tableau de bord les logos avec un connecteur qui renvoie sur le site</a:t>
            </a:r>
            <a:endParaRPr lang="fr-FR" sz="1200" dirty="0"/>
          </a:p>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29</a:t>
            </a:fld>
            <a:endParaRPr lang="fr-FR"/>
          </a:p>
        </p:txBody>
      </p:sp>
    </p:spTree>
    <p:extLst>
      <p:ext uri="{BB962C8B-B14F-4D97-AF65-F5344CB8AC3E}">
        <p14:creationId xmlns:p14="http://schemas.microsoft.com/office/powerpoint/2010/main" val="2462648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32</a:t>
            </a:fld>
            <a:endParaRPr lang="fr-FR" dirty="0"/>
          </a:p>
        </p:txBody>
      </p:sp>
    </p:spTree>
    <p:extLst>
      <p:ext uri="{BB962C8B-B14F-4D97-AF65-F5344CB8AC3E}">
        <p14:creationId xmlns:p14="http://schemas.microsoft.com/office/powerpoint/2010/main" val="1178637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34</a:t>
            </a:fld>
            <a:endParaRPr lang="fr-FR"/>
          </a:p>
        </p:txBody>
      </p:sp>
    </p:spTree>
    <p:extLst>
      <p:ext uri="{BB962C8B-B14F-4D97-AF65-F5344CB8AC3E}">
        <p14:creationId xmlns:p14="http://schemas.microsoft.com/office/powerpoint/2010/main" val="320499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804451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39</a:t>
            </a:fld>
            <a:endParaRPr lang="fr-FR"/>
          </a:p>
        </p:txBody>
      </p:sp>
    </p:spTree>
    <p:extLst>
      <p:ext uri="{BB962C8B-B14F-4D97-AF65-F5344CB8AC3E}">
        <p14:creationId xmlns:p14="http://schemas.microsoft.com/office/powerpoint/2010/main" val="1329868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FR" dirty="0"/>
              <a:t>L'entretien d'explicitation privilégie la verbalisation du vécu de l'action, </a:t>
            </a:r>
            <a:r>
              <a:rPr lang="fr-FR" i="1" dirty="0"/>
              <a:t>"comment cela s'est-il déroulé ?",</a:t>
            </a:r>
            <a:r>
              <a:rPr lang="fr-FR" dirty="0"/>
              <a:t> au détriment des autres domaines de verbalisation tels que l'imaginaire </a:t>
            </a:r>
            <a:r>
              <a:rPr lang="fr-FR" i="1" dirty="0"/>
              <a:t>"comment aurait-il été possible de s'y prendre ?",</a:t>
            </a:r>
            <a:r>
              <a:rPr lang="fr-FR" dirty="0"/>
              <a:t> et le conceptuel </a:t>
            </a:r>
            <a:r>
              <a:rPr lang="fr-FR" i="1" dirty="0"/>
              <a:t>"explique-moi...".</a:t>
            </a:r>
            <a:r>
              <a:rPr lang="fr-FR" dirty="0"/>
              <a:t>C'est un vécu qui est décrit et non une réalité. En effet, à partir d'une même situation, plusieurs vécus sont possibles selon l'éclairage privilégié. </a:t>
            </a:r>
          </a:p>
          <a:p>
            <a:r>
              <a:rPr lang="fr-FR" dirty="0"/>
              <a:t>Si le vécu de l'action comporte lui-même de multiples facettes (émotionnel, sensoriel, aperceptif), l'entretien d'explicitation s'intéresse au déroulement procédural de l'action : </a:t>
            </a:r>
            <a:r>
              <a:rPr lang="fr-FR" b="1" dirty="0"/>
              <a:t>il concerne la succession des actions élémentaires que le sujet met en </a:t>
            </a:r>
            <a:r>
              <a:rPr lang="fr-FR" b="1" dirty="0" err="1"/>
              <a:t>oeuvre</a:t>
            </a:r>
            <a:r>
              <a:rPr lang="fr-FR" b="1" dirty="0"/>
              <a:t> pour atteindre un but</a:t>
            </a:r>
            <a:r>
              <a:rPr lang="fr-FR" dirty="0"/>
              <a:t>. </a:t>
            </a:r>
            <a:r>
              <a:rPr lang="fr-FR" b="1" dirty="0"/>
              <a:t>La verbalisation du procédural nécessite de distinguer les informations relevant de ce registre, de celles appartenant au contexte dans lequel se déroule l'action, mais aussi de celles relevant du déclaratif (savoirs théoriques, réglementaires...), de celles renseignant sur l'intentionnel (buts, finalités, intentions...) ou des jugements (opinions, commentaires, croyances...)</a:t>
            </a:r>
            <a:r>
              <a:rPr lang="fr-FR" dirty="0"/>
              <a:t>. Pierre </a:t>
            </a:r>
            <a:r>
              <a:rPr lang="fr-FR" dirty="0" err="1"/>
              <a:t>Vermersch</a:t>
            </a:r>
            <a:r>
              <a:rPr lang="fr-FR" dirty="0"/>
              <a:t> propose le schéma suivant pour présenter le système des informations satellites de l'action vécue</a:t>
            </a:r>
          </a:p>
          <a:p>
            <a:endParaRPr lang="fr-FR" dirty="0"/>
          </a:p>
          <a:p>
            <a:r>
              <a:rPr lang="fr-FR" b="1" dirty="0"/>
              <a:t>Pierre </a:t>
            </a:r>
            <a:r>
              <a:rPr lang="fr-FR" b="1" dirty="0" err="1"/>
              <a:t>Vermersch</a:t>
            </a:r>
            <a:r>
              <a:rPr lang="fr-FR" dirty="0" err="1"/>
              <a:t>,né</a:t>
            </a:r>
            <a:r>
              <a:rPr lang="fr-FR" dirty="0"/>
              <a:t> le </a:t>
            </a:r>
            <a:r>
              <a:rPr lang="fr-FR" dirty="0">
                <a:hlinkClick r:id="rId3" tooltip="7 juin"/>
              </a:rPr>
              <a:t>7</a:t>
            </a:r>
            <a:r>
              <a:rPr lang="fr-FR" dirty="0"/>
              <a:t> </a:t>
            </a:r>
            <a:r>
              <a:rPr lang="fr-FR" dirty="0">
                <a:hlinkClick r:id="rId4" tooltip="Juin 1944"/>
              </a:rPr>
              <a:t>juin</a:t>
            </a:r>
            <a:r>
              <a:rPr lang="fr-FR" dirty="0"/>
              <a:t> </a:t>
            </a:r>
            <a:r>
              <a:rPr lang="fr-FR" dirty="0">
                <a:hlinkClick r:id="rId5" tooltip="1944"/>
              </a:rPr>
              <a:t>1944</a:t>
            </a:r>
            <a:r>
              <a:rPr lang="fr-FR" dirty="0"/>
              <a:t> à Cannes (France) et mort le 6 juillet 2020, est un </a:t>
            </a:r>
            <a:r>
              <a:rPr lang="fr-FR" dirty="0">
                <a:hlinkClick r:id="rId6" tooltip="Psychologue"/>
              </a:rPr>
              <a:t>psychologue</a:t>
            </a:r>
            <a:r>
              <a:rPr lang="fr-FR" dirty="0"/>
              <a:t> et </a:t>
            </a:r>
            <a:r>
              <a:rPr lang="fr-FR" dirty="0">
                <a:hlinkClick r:id="rId7" tooltip="Psychothérapie"/>
              </a:rPr>
              <a:t>psychothérapeute</a:t>
            </a:r>
            <a:r>
              <a:rPr lang="fr-FR" dirty="0"/>
              <a:t> de formation est chargé de recherche au </a:t>
            </a:r>
            <a:r>
              <a:rPr lang="fr-FR" dirty="0">
                <a:hlinkClick r:id="rId8" tooltip="Centre national de la recherche scientifique"/>
              </a:rPr>
              <a:t>CNRS</a:t>
            </a:r>
            <a:r>
              <a:rPr lang="fr-FR" dirty="0"/>
              <a:t>. Il a, dans un premier temps, développé l'usage des théories de </a:t>
            </a:r>
            <a:r>
              <a:rPr lang="fr-FR" dirty="0">
                <a:hlinkClick r:id="rId9" tooltip="Jean Piaget"/>
              </a:rPr>
              <a:t>Jean Piaget</a:t>
            </a:r>
            <a:r>
              <a:rPr lang="fr-FR" dirty="0"/>
              <a:t> dans le domaine des apprentissages professionnels en mettant en œuvre une méthode originale d'observation de l'activité intellectuelle sur laquelle s'appuient les </a:t>
            </a:r>
            <a:r>
              <a:rPr lang="fr-FR" dirty="0">
                <a:hlinkClick r:id="rId10" tooltip="Atelier de raisonnement logique"/>
              </a:rPr>
              <a:t>ateliers de raisonnement logique</a:t>
            </a:r>
            <a:r>
              <a:rPr lang="fr-FR" dirty="0"/>
              <a:t>. "[C']est P. </a:t>
            </a:r>
            <a:r>
              <a:rPr lang="fr-FR" dirty="0" err="1"/>
              <a:t>Vermersch</a:t>
            </a:r>
            <a:r>
              <a:rPr lang="fr-FR" dirty="0"/>
              <a:t> qui, dès les années 1970 conduira un ensemble de travaux permettant de préciser les conditions d'utilisation du modèle opératoire de Piaget dans le cadre de la formation des adultes [...] il développera l'idée du "recours par l'adulte à des registres de fonctionnement différents". P.115 </a:t>
            </a:r>
            <a:r>
              <a:rPr lang="fr-FR" baseline="30000" dirty="0">
                <a:hlinkClick r:id="rId11"/>
              </a:rPr>
              <a:t>1</a:t>
            </a:r>
            <a:r>
              <a:rPr lang="fr-FR" dirty="0"/>
              <a:t>. </a:t>
            </a:r>
          </a:p>
          <a:p>
            <a:r>
              <a:rPr lang="fr-FR" dirty="0"/>
              <a:t>Depuis plusieurs années maintenant, il élabore la technique de l'</a:t>
            </a:r>
            <a:r>
              <a:rPr lang="fr-FR" dirty="0">
                <a:hlinkClick r:id="rId12" tooltip="Entretien d'explicitation"/>
              </a:rPr>
              <a:t>entretien d'explicitation</a:t>
            </a:r>
            <a:r>
              <a:rPr lang="fr-FR" dirty="0"/>
              <a:t> et collabore étroitement avec des enseignants et formateurs dans divers cadres institutionnels. </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40</a:t>
            </a:fld>
            <a:endParaRPr lang="fr-FR"/>
          </a:p>
        </p:txBody>
      </p:sp>
    </p:spTree>
    <p:extLst>
      <p:ext uri="{BB962C8B-B14F-4D97-AF65-F5344CB8AC3E}">
        <p14:creationId xmlns:p14="http://schemas.microsoft.com/office/powerpoint/2010/main" val="35424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120848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kern="1200" dirty="0">
                <a:solidFill>
                  <a:schemeClr val="tx1"/>
                </a:solidFill>
                <a:effectLst/>
                <a:latin typeface="+mn-lt"/>
                <a:ea typeface="+mn-ea"/>
                <a:cs typeface="+mn-cs"/>
              </a:rPr>
              <a:t>Notion de professionnalisation</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Wittorski</a:t>
            </a:r>
            <a:r>
              <a:rPr lang="fr-FR" sz="1200" kern="1200" dirty="0">
                <a:solidFill>
                  <a:schemeClr val="tx1"/>
                </a:solidFill>
                <a:effectLst/>
                <a:latin typeface="+mn-lt"/>
                <a:ea typeface="+mn-ea"/>
                <a:cs typeface="+mn-cs"/>
              </a:rPr>
              <a:t> (2008)</a:t>
            </a:r>
            <a:r>
              <a:rPr lang="fr-FR" sz="1200" u="sng" kern="1200" baseline="30000" dirty="0">
                <a:solidFill>
                  <a:schemeClr val="tx1"/>
                </a:solidFill>
                <a:effectLst/>
                <a:latin typeface="+mn-lt"/>
                <a:ea typeface="+mn-ea"/>
                <a:cs typeface="+mn-cs"/>
                <a:hlinkClick r:id="rId3"/>
              </a:rPr>
              <a:t>[4]</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Altet</a:t>
            </a:r>
            <a:r>
              <a:rPr lang="fr-FR" sz="1200" kern="1200" dirty="0">
                <a:solidFill>
                  <a:schemeClr val="tx1"/>
                </a:solidFill>
                <a:effectLst/>
                <a:latin typeface="+mn-lt"/>
                <a:ea typeface="+mn-ea"/>
                <a:cs typeface="+mn-cs"/>
              </a:rPr>
              <a:t> et </a:t>
            </a:r>
            <a:r>
              <a:rPr lang="fr-FR" sz="1200" kern="1200" dirty="0" err="1">
                <a:solidFill>
                  <a:schemeClr val="tx1"/>
                </a:solidFill>
                <a:effectLst/>
                <a:latin typeface="+mn-lt"/>
                <a:ea typeface="+mn-ea"/>
                <a:cs typeface="+mn-cs"/>
              </a:rPr>
              <a:t>Bourdoncle</a:t>
            </a:r>
            <a:r>
              <a:rPr lang="fr-FR" sz="1200" kern="1200" dirty="0">
                <a:solidFill>
                  <a:schemeClr val="tx1"/>
                </a:solidFill>
                <a:effectLst/>
                <a:latin typeface="+mn-lt"/>
                <a:ea typeface="+mn-ea"/>
                <a:cs typeface="+mn-cs"/>
              </a:rPr>
              <a:t> (2000)</a:t>
            </a:r>
            <a:r>
              <a:rPr lang="fr-FR" sz="1200" u="sng" kern="1200" baseline="30000" dirty="0">
                <a:solidFill>
                  <a:schemeClr val="tx1"/>
                </a:solidFill>
                <a:effectLst/>
                <a:latin typeface="+mn-lt"/>
                <a:ea typeface="+mn-ea"/>
                <a:cs typeface="+mn-cs"/>
                <a:hlinkClick r:id="rId4"/>
              </a:rPr>
              <a:t>[5]</a:t>
            </a:r>
            <a:r>
              <a:rPr lang="fr-FR" sz="1200" kern="1200" dirty="0">
                <a:solidFill>
                  <a:schemeClr val="tx1"/>
                </a:solidFill>
                <a:effectLst/>
                <a:latin typeface="+mn-lt"/>
                <a:ea typeface="+mn-ea"/>
                <a:cs typeface="+mn-cs"/>
              </a:rPr>
              <a:t> ont développé ce concept. Pour les anglo-saxons, c'est un processus qui va transformer une activité en profession, alors qu’en France, son but est la reconnaissance sociale grâce aux savoirs professionnels. C’est ce que développe Lang (1999) pour qui c’est aussi un développement de compétences et d'un nouveau métier face aux évolutions. En ce sens, ce terme renvoie à la notion de formation. </a:t>
            </a:r>
          </a:p>
          <a:p>
            <a:r>
              <a:rPr lang="fr-FR" sz="1200" b="1" i="1" kern="1200" dirty="0">
                <a:solidFill>
                  <a:schemeClr val="tx1"/>
                </a:solidFill>
                <a:effectLst/>
                <a:latin typeface="+mn-lt"/>
                <a:ea typeface="+mn-ea"/>
                <a:cs typeface="+mn-cs"/>
              </a:rPr>
              <a:t>Notion de professionnalité</a:t>
            </a:r>
            <a:r>
              <a:rPr lang="fr-FR" sz="1200" kern="1200" dirty="0">
                <a:solidFill>
                  <a:schemeClr val="tx1"/>
                </a:solidFill>
                <a:effectLst/>
                <a:latin typeface="+mn-lt"/>
                <a:ea typeface="+mn-ea"/>
                <a:cs typeface="+mn-cs"/>
              </a:rPr>
              <a:t> : Possession collective du métier à défendre. En France, ce terme accepte plusieurs définitions selon les auteurs. </a:t>
            </a:r>
            <a:r>
              <a:rPr lang="fr-FR" sz="1200" kern="1200" dirty="0" err="1">
                <a:solidFill>
                  <a:schemeClr val="tx1"/>
                </a:solidFill>
                <a:effectLst/>
                <a:latin typeface="+mn-lt"/>
                <a:ea typeface="+mn-ea"/>
                <a:cs typeface="+mn-cs"/>
              </a:rPr>
              <a:t>Dadoy</a:t>
            </a:r>
            <a:r>
              <a:rPr lang="fr-FR" sz="1200" kern="1200" dirty="0">
                <a:solidFill>
                  <a:schemeClr val="tx1"/>
                </a:solidFill>
                <a:effectLst/>
                <a:latin typeface="+mn-lt"/>
                <a:ea typeface="+mn-ea"/>
                <a:cs typeface="+mn-cs"/>
              </a:rPr>
              <a:t> (1986) l’utilise pour éviter l'emploi des termes « qualification » ou « métier ». Faisant référence à la profession et à la professionnalisation, elle apporte une connotation positive. Pour </a:t>
            </a:r>
            <a:r>
              <a:rPr lang="fr-FR" sz="1200" kern="1200" dirty="0" err="1">
                <a:solidFill>
                  <a:schemeClr val="tx1"/>
                </a:solidFill>
                <a:effectLst/>
                <a:latin typeface="+mn-lt"/>
                <a:ea typeface="+mn-ea"/>
                <a:cs typeface="+mn-cs"/>
              </a:rPr>
              <a:t>Aballéa</a:t>
            </a:r>
            <a:r>
              <a:rPr lang="fr-FR" sz="1200" kern="1200" dirty="0">
                <a:solidFill>
                  <a:schemeClr val="tx1"/>
                </a:solidFill>
                <a:effectLst/>
                <a:latin typeface="+mn-lt"/>
                <a:ea typeface="+mn-ea"/>
                <a:cs typeface="+mn-cs"/>
              </a:rPr>
              <a:t> (1992), c’est « une expertise complexe et composite, encadrée par un système de références, valeurs et normes, de mise en œuvre, ou […] un savoir et une déontologie, sinon une science et une conscience » (p.47). Pour </a:t>
            </a:r>
            <a:r>
              <a:rPr lang="fr-FR" sz="1200" kern="1200" dirty="0" err="1">
                <a:solidFill>
                  <a:schemeClr val="tx1"/>
                </a:solidFill>
                <a:effectLst/>
                <a:latin typeface="+mn-lt"/>
                <a:ea typeface="+mn-ea"/>
                <a:cs typeface="+mn-cs"/>
              </a:rPr>
              <a:t>Trépos</a:t>
            </a:r>
            <a:r>
              <a:rPr lang="fr-FR" sz="1200" kern="1200" dirty="0">
                <a:solidFill>
                  <a:schemeClr val="tx1"/>
                </a:solidFill>
                <a:effectLst/>
                <a:latin typeface="+mn-lt"/>
                <a:ea typeface="+mn-ea"/>
                <a:cs typeface="+mn-cs"/>
              </a:rPr>
              <a:t> (1992), il s'agit des acquis d'un individu et de sa capacité à les mobiliser dans la réalisation de son travail. Face aux contextes mouvants et instables du monde du travail, la professionnalité n'est jamais définitivement acquise, elle se crée en situation, elle peut être définie comme les compétences professionnelles de l'individu ou du groupe. </a:t>
            </a:r>
          </a:p>
          <a:p>
            <a:r>
              <a:rPr lang="fr-FR" sz="1200" kern="1200" dirty="0">
                <a:solidFill>
                  <a:schemeClr val="tx1"/>
                </a:solidFill>
                <a:effectLst/>
                <a:latin typeface="+mn-lt"/>
                <a:ea typeface="+mn-ea"/>
                <a:cs typeface="+mn-cs"/>
              </a:rPr>
              <a:t>une </a:t>
            </a:r>
            <a:r>
              <a:rPr lang="fr-FR" sz="1200" b="1" kern="1200" dirty="0">
                <a:solidFill>
                  <a:schemeClr val="tx1"/>
                </a:solidFill>
                <a:effectLst/>
                <a:latin typeface="+mn-lt"/>
                <a:ea typeface="+mn-ea"/>
                <a:cs typeface="+mn-cs"/>
              </a:rPr>
              <a:t>professionnalité</a:t>
            </a:r>
            <a:r>
              <a:rPr lang="fr-FR" sz="1200" kern="1200" dirty="0">
                <a:solidFill>
                  <a:schemeClr val="tx1"/>
                </a:solidFill>
                <a:effectLst/>
                <a:latin typeface="+mn-lt"/>
                <a:ea typeface="+mn-ea"/>
                <a:cs typeface="+mn-cs"/>
              </a:rPr>
              <a:t> = l’ensemble des compétences professionnelles nécessaires à l’exercice d’un métier, d’une profession</a:t>
            </a:r>
          </a:p>
          <a:p>
            <a:endParaRPr lang="fr-FR" dirty="0"/>
          </a:p>
        </p:txBody>
      </p:sp>
      <p:sp>
        <p:nvSpPr>
          <p:cNvPr id="4" name="Espace réservé du numéro de diapositive 3"/>
          <p:cNvSpPr>
            <a:spLocks noGrp="1"/>
          </p:cNvSpPr>
          <p:nvPr>
            <p:ph type="sldNum" sz="quarter" idx="10"/>
          </p:nvPr>
        </p:nvSpPr>
        <p:spPr/>
        <p:txBody>
          <a:bodyPr/>
          <a:lstStyle/>
          <a:p>
            <a:pPr>
              <a:defRPr/>
            </a:pPr>
            <a:fld id="{746222AF-2293-4807-B3DA-261D2C17952F}" type="slidenum">
              <a:rPr lang="fr-FR" smtClean="0"/>
              <a:pPr>
                <a:defRPr/>
              </a:pPr>
              <a:t>5</a:t>
            </a:fld>
            <a:endParaRPr lang="fr-FR" dirty="0"/>
          </a:p>
        </p:txBody>
      </p:sp>
    </p:spTree>
    <p:extLst>
      <p:ext uri="{BB962C8B-B14F-4D97-AF65-F5344CB8AC3E}">
        <p14:creationId xmlns:p14="http://schemas.microsoft.com/office/powerpoint/2010/main" val="270339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177943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56733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Processus de Lisbonne (2000) qui concerne plus directement l'EFP (enseignement et formation professionnels) qui a développé la notion de "</a:t>
            </a:r>
            <a:r>
              <a:rPr lang="fr-FR" dirty="0" err="1"/>
              <a:t>learnings</a:t>
            </a:r>
            <a:r>
              <a:rPr lang="fr-FR" dirty="0"/>
              <a:t> </a:t>
            </a:r>
            <a:r>
              <a:rPr lang="fr-FR" dirty="0" err="1"/>
              <a:t>outcomes</a:t>
            </a:r>
            <a:r>
              <a:rPr lang="fr-FR" dirty="0"/>
              <a:t>". </a:t>
            </a:r>
          </a:p>
          <a:p>
            <a:pPr marL="171450" indent="-171450">
              <a:buFontTx/>
              <a:buChar char="-"/>
            </a:pPr>
            <a:r>
              <a:rPr lang="fr-FR" dirty="0"/>
              <a:t>recommandation du 18 juin 2009 (voir en particulier l'annexe I pour les définitions et la notion d'UAA - unité d'acquis d'apprentissage - qui sera reprise en "blocs de compétences" dans les dispositifs français et annexe II). </a:t>
            </a:r>
          </a:p>
          <a:p>
            <a:pPr marL="171450" indent="-171450">
              <a:buFontTx/>
              <a:buChar char="-"/>
            </a:pPr>
            <a:r>
              <a:rPr lang="fr-FR" dirty="0"/>
              <a:t>Recommandation</a:t>
            </a:r>
            <a:r>
              <a:rPr lang="fr-FR" baseline="0" dirty="0"/>
              <a:t> du conseil de l’Europe </a:t>
            </a:r>
            <a:r>
              <a:rPr lang="fr-FR" dirty="0"/>
              <a:t>du 22 mai 2017</a:t>
            </a:r>
            <a:r>
              <a:rPr lang="fr-FR" baseline="0" dirty="0"/>
              <a:t> concernant le cadre européen des certifications pour l’apprentissage tout au long de la vie </a:t>
            </a:r>
            <a:r>
              <a:rPr lang="fr-FR" dirty="0"/>
              <a:t>qui prolonge l'approche européenne </a:t>
            </a:r>
            <a:br>
              <a:rPr lang="fr-FR" dirty="0"/>
            </a:br>
            <a:endParaRPr lang="fr-FR" dirty="0"/>
          </a:p>
          <a:p>
            <a:r>
              <a:rPr lang="fr-FR" dirty="0"/>
              <a:t>La traduction de « </a:t>
            </a:r>
            <a:r>
              <a:rPr lang="fr-FR" dirty="0" err="1"/>
              <a:t>learning</a:t>
            </a:r>
            <a:r>
              <a:rPr lang="fr-FR" dirty="0"/>
              <a:t> </a:t>
            </a:r>
            <a:r>
              <a:rPr lang="fr-FR" dirty="0" err="1"/>
              <a:t>outcomes</a:t>
            </a:r>
            <a:r>
              <a:rPr lang="fr-FR" dirty="0"/>
              <a:t> » varie en fonction des territoires mais la plus répandue en Europe francophone est celle d’</a:t>
            </a:r>
            <a:r>
              <a:rPr lang="fr-FR" b="1" i="1" dirty="0"/>
              <a:t>acquis d’apprentissage</a:t>
            </a:r>
            <a:r>
              <a:rPr lang="fr-FR" dirty="0"/>
              <a:t>, tandis qu’au Canada on évoque les </a:t>
            </a:r>
            <a:r>
              <a:rPr lang="fr-FR" i="1" dirty="0">
                <a:hlinkClick r:id="rId3"/>
              </a:rPr>
              <a:t>résultats d’apprentissage</a:t>
            </a:r>
            <a:r>
              <a:rPr lang="fr-FR" dirty="0"/>
              <a:t> et que l’école fédérale de Lausanne parle des </a:t>
            </a:r>
            <a:r>
              <a:rPr lang="fr-FR" i="1" dirty="0">
                <a:hlinkClick r:id="rId4"/>
              </a:rPr>
              <a:t>acquis de formation</a:t>
            </a:r>
            <a:r>
              <a:rPr lang="fr-FR" i="1" dirty="0"/>
              <a:t>.</a:t>
            </a:r>
            <a:endParaRPr lang="fr-FR" dirty="0"/>
          </a:p>
          <a:p>
            <a:r>
              <a:rPr lang="fr-FR" dirty="0"/>
              <a:t>Le portfolio constitue dans le cadre des </a:t>
            </a:r>
            <a:r>
              <a:rPr lang="fr-FR" i="1" dirty="0"/>
              <a:t>acquis d’apprentissage</a:t>
            </a:r>
            <a:r>
              <a:rPr lang="fr-FR" dirty="0"/>
              <a:t> un répertoire des travaux effectués par l’apprenant, fournissant ainsi des preuves de ses apprentissages et de ses compétences. Il sert à garder une trace des productions, réalisations ou apprentissages réalisés par une personne pendant une certaine période. Le portfolio électronique est en premier lieu adopté par les programmes de formation à visées professionnelles. L’apprenant prend en charge la constitution du document. </a:t>
            </a: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43517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142283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jj/MM/AAAA</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solidFill>
                  <a:schemeClr val="tx1">
                    <a:lumMod val="75000"/>
                    <a:lumOff val="25000"/>
                  </a:schemeClr>
                </a:solidFill>
              </a:defRPr>
            </a:lvl1pPr>
          </a:lstStyle>
          <a:p>
            <a:r>
              <a:rPr lang="fr-FR" dirty="0"/>
              <a:t>Intitulé de la division/délégation académique </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D74DC2EF-4B2D-374B-8735-E2E0EBAD3F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3528" y="180514"/>
            <a:ext cx="4262004" cy="3504608"/>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21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dirty="0"/>
              <a:t>Modifiez le style du titre</a:t>
            </a:r>
            <a:endParaRPr lang="en-US" dirty="0"/>
          </a:p>
        </p:txBody>
      </p:sp>
    </p:spTree>
    <p:extLst>
      <p:ext uri="{BB962C8B-B14F-4D97-AF65-F5344CB8AC3E}">
        <p14:creationId xmlns:p14="http://schemas.microsoft.com/office/powerpoint/2010/main" val="1198235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texte 2"/>
          <p:cNvSpPr>
            <a:spLocks noGrp="1"/>
          </p:cNvSpPr>
          <p:nvPr>
            <p:ph idx="1"/>
          </p:nvPr>
        </p:nvSpPr>
        <p:spPr bwMode="auto">
          <a:xfrm>
            <a:off x="699182" y="1105193"/>
            <a:ext cx="7953754"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altLang="fr-FR" dirty="0"/>
              <a:t>Cliquez et 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Tree>
    <p:extLst>
      <p:ext uri="{BB962C8B-B14F-4D97-AF65-F5344CB8AC3E}">
        <p14:creationId xmlns:p14="http://schemas.microsoft.com/office/powerpoint/2010/main" val="320988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EC04E4D8-81BF-1E49-863C-5693067E17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9512" y="180260"/>
            <a:ext cx="2152829" cy="1770252"/>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251520" y="627614"/>
            <a:ext cx="8640000" cy="35996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251520" y="1131590"/>
            <a:ext cx="2700000" cy="2530800"/>
          </a:xfrm>
        </p:spPr>
        <p:txBody>
          <a:bodyPr/>
          <a:lstStyle>
            <a:lvl1pPr marL="144000" indent="-144000">
              <a:spcBef>
                <a:spcPts val="400"/>
              </a:spcBef>
              <a:spcAft>
                <a:spcPts val="800"/>
              </a:spcAft>
              <a:buFont typeface="+mj-lt"/>
              <a:buAutoNum type="arabicPeriod"/>
              <a:defRPr b="1">
                <a:solidFill>
                  <a:schemeClr val="tx1">
                    <a:lumMod val="75000"/>
                    <a:lumOff val="25000"/>
                  </a:schemeClr>
                </a:solidFill>
              </a:defRPr>
            </a:lvl1pPr>
            <a:lvl2pPr marL="324000" indent="-144000">
              <a:spcBef>
                <a:spcPts val="600"/>
              </a:spcBef>
              <a:spcAft>
                <a:spcPts val="800"/>
              </a:spcAft>
              <a:buFont typeface="+mj-lt"/>
              <a:buAutoNum type="alphaLcPeriod"/>
              <a:defRPr>
                <a:solidFill>
                  <a:schemeClr val="tx1">
                    <a:lumMod val="75000"/>
                    <a:lumOff val="25000"/>
                  </a:schemeClr>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221520" y="1133222"/>
            <a:ext cx="2700000" cy="2530800"/>
          </a:xfrm>
        </p:spPr>
        <p:txBody>
          <a:bodyPr/>
          <a:lstStyle>
            <a:lvl1pPr marL="144000" indent="-144000">
              <a:spcBef>
                <a:spcPts val="400"/>
              </a:spcBef>
              <a:spcAft>
                <a:spcPts val="800"/>
              </a:spcAft>
              <a:buFont typeface="+mj-lt"/>
              <a:buAutoNum type="arabicPeriod"/>
              <a:defRPr b="1">
                <a:solidFill>
                  <a:schemeClr val="tx1">
                    <a:lumMod val="75000"/>
                    <a:lumOff val="25000"/>
                  </a:schemeClr>
                </a:solidFill>
              </a:defRPr>
            </a:lvl1pPr>
            <a:lvl2pPr marL="324000" indent="-144000">
              <a:spcBef>
                <a:spcPts val="600"/>
              </a:spcBef>
              <a:spcAft>
                <a:spcPts val="800"/>
              </a:spcAft>
              <a:buFont typeface="+mj-lt"/>
              <a:buAutoNum type="alphaLcPeriod"/>
              <a:defRPr>
                <a:solidFill>
                  <a:schemeClr val="tx1">
                    <a:lumMod val="75000"/>
                    <a:lumOff val="25000"/>
                  </a:schemeClr>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91520" y="1133222"/>
            <a:ext cx="2700000" cy="2530800"/>
          </a:xfrm>
        </p:spPr>
        <p:txBody>
          <a:bodyPr/>
          <a:lstStyle>
            <a:lvl1pPr marL="144000" indent="-144000">
              <a:spcBef>
                <a:spcPts val="400"/>
              </a:spcBef>
              <a:spcAft>
                <a:spcPts val="800"/>
              </a:spcAft>
              <a:buFont typeface="+mj-lt"/>
              <a:buAutoNum type="arabicPeriod"/>
              <a:defRPr b="1">
                <a:solidFill>
                  <a:schemeClr val="tx1">
                    <a:lumMod val="75000"/>
                    <a:lumOff val="25000"/>
                  </a:schemeClr>
                </a:solidFill>
              </a:defRPr>
            </a:lvl1pPr>
            <a:lvl2pPr marL="324000" indent="-144000">
              <a:spcBef>
                <a:spcPts val="600"/>
              </a:spcBef>
              <a:spcAft>
                <a:spcPts val="800"/>
              </a:spcAft>
              <a:buFont typeface="+mj-lt"/>
              <a:buAutoNum type="alphaLcPeriod"/>
              <a:defRPr>
                <a:solidFill>
                  <a:schemeClr val="tx1">
                    <a:lumMod val="75000"/>
                    <a:lumOff val="25000"/>
                  </a:schemeClr>
                </a:solidFill>
              </a:defRPr>
            </a:lvl2pPr>
          </a:lstStyle>
          <a:p>
            <a:pPr lvl="0"/>
            <a:r>
              <a:rPr lang="fr-FR" dirty="0"/>
              <a:t>Titre de la partie</a:t>
            </a:r>
          </a:p>
          <a:p>
            <a:pPr lvl="1"/>
            <a:r>
              <a:rPr lang="fr-FR" dirty="0"/>
              <a:t>Deuxième niveau</a:t>
            </a:r>
          </a:p>
        </p:txBody>
      </p:sp>
      <p:cxnSp>
        <p:nvCxnSpPr>
          <p:cNvPr id="12" name="Connecteur droit 11"/>
          <p:cNvCxnSpPr/>
          <p:nvPr userDrawn="1"/>
        </p:nvCxnSpPr>
        <p:spPr bwMode="gray">
          <a:xfrm>
            <a:off x="360000" y="4784400"/>
            <a:ext cx="8424000" cy="0"/>
          </a:xfrm>
          <a:prstGeom prst="line">
            <a:avLst/>
          </a:prstGeom>
          <a:ln w="1016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11" name="Espace réservé du titre 1"/>
          <p:cNvSpPr>
            <a:spLocks noGrp="1"/>
          </p:cNvSpPr>
          <p:nvPr>
            <p:ph type="title"/>
          </p:nvPr>
        </p:nvSpPr>
        <p:spPr bwMode="gray">
          <a:xfrm>
            <a:off x="252456" y="631361"/>
            <a:ext cx="8424000" cy="356213"/>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idx="1"/>
          </p:nvPr>
        </p:nvSpPr>
        <p:spPr bwMode="gray">
          <a:xfrm>
            <a:off x="251520" y="1151147"/>
            <a:ext cx="8640960" cy="358084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extLst>
      <p:ext uri="{BB962C8B-B14F-4D97-AF65-F5344CB8AC3E}">
        <p14:creationId xmlns:p14="http://schemas.microsoft.com/office/powerpoint/2010/main" val="205410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11" name="Espace réservé du titre 1"/>
          <p:cNvSpPr>
            <a:spLocks noGrp="1"/>
          </p:cNvSpPr>
          <p:nvPr>
            <p:ph type="title"/>
          </p:nvPr>
        </p:nvSpPr>
        <p:spPr bwMode="gray">
          <a:xfrm>
            <a:off x="252456" y="631361"/>
            <a:ext cx="8424000" cy="356213"/>
          </a:xfrm>
          <a:prstGeom prst="rect">
            <a:avLst/>
          </a:prstGeom>
        </p:spPr>
        <p:txBody>
          <a:bodyPr vert="horz" lIns="0" tIns="0" rIns="0" bIns="0" rtlCol="0" anchor="t" anchorCtr="0">
            <a:noAutofit/>
          </a:bodyPr>
          <a:lstStyle/>
          <a:p>
            <a:r>
              <a:rPr lang="fr-FR" noProof="0" dirty="0"/>
              <a:t>Titre</a:t>
            </a:r>
          </a:p>
        </p:txBody>
      </p:sp>
    </p:spTree>
    <p:extLst>
      <p:ext uri="{BB962C8B-B14F-4D97-AF65-F5344CB8AC3E}">
        <p14:creationId xmlns:p14="http://schemas.microsoft.com/office/powerpoint/2010/main" val="295693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58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5500"/>
          </a:xfrm>
          <a:solidFill>
            <a:srgbClr val="000091">
              <a:alpha val="7843"/>
            </a:srgbClr>
          </a:solidFill>
          <a:ln>
            <a:noFill/>
          </a:ln>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197776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0" anchor="ctr" anchorCtr="0"/>
          <a:lstStyle>
            <a:lvl1pPr marL="396000" indent="-396000">
              <a:buFont typeface="+mj-lt"/>
              <a:buAutoNum type="arabicPeriod"/>
              <a:defRPr sz="3250"/>
            </a:lvl1pPr>
          </a:lstStyle>
          <a:p>
            <a:r>
              <a:rPr lang="fr-FR" dirty="0"/>
              <a:t>Titre</a:t>
            </a:r>
          </a:p>
        </p:txBody>
      </p:sp>
    </p:spTree>
    <p:extLst>
      <p:ext uri="{BB962C8B-B14F-4D97-AF65-F5344CB8AC3E}">
        <p14:creationId xmlns:p14="http://schemas.microsoft.com/office/powerpoint/2010/main" val="190859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251520" y="627534"/>
            <a:ext cx="8640960" cy="303598"/>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a:xfrm>
            <a:off x="7614000" y="4783500"/>
            <a:ext cx="1170000" cy="360000"/>
          </a:xfrm>
          <a:prstGeom prst="rect">
            <a:avLst/>
          </a:prstGeom>
        </p:spPr>
        <p:txBody>
          <a:bodyPr/>
          <a:lstStyle/>
          <a:p>
            <a:pPr algn="r"/>
            <a:r>
              <a:rPr lang="fr-FR" cap="all"/>
              <a:t>jj/MM/AAAA</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p>
            <a:r>
              <a:rPr lang="fr-FR" dirty="0"/>
              <a:t>Intitulé de la </a:t>
            </a:r>
            <a:r>
              <a:rPr lang="fr-FR" baseline="0" dirty="0"/>
              <a:t>division/délégation académique </a:t>
            </a:r>
            <a:endParaRPr lang="fr-FR" dirty="0"/>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251520" y="1563534"/>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203521" y="1563534"/>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5521" y="1563534"/>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375606"/>
          </a:xfrm>
        </p:spPr>
        <p:txBody>
          <a:bodyPr/>
          <a:lstStyle/>
          <a:p>
            <a:r>
              <a:rPr lang="fr-FR" noProof="0" dirty="0"/>
              <a:t>Titre</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347614"/>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81342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85C7C26-3777-6343-8C6F-2F6E4C4CEF2C}"/>
              </a:ext>
            </a:extLst>
          </p:cNvPr>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179512" y="123478"/>
            <a:ext cx="504056" cy="447435"/>
          </a:xfrm>
          <a:prstGeom prst="rect">
            <a:avLst/>
          </a:prstGeom>
        </p:spPr>
      </p:pic>
      <p:sp>
        <p:nvSpPr>
          <p:cNvPr id="2" name="Espace réservé du titre 1"/>
          <p:cNvSpPr>
            <a:spLocks noGrp="1"/>
          </p:cNvSpPr>
          <p:nvPr>
            <p:ph type="title"/>
          </p:nvPr>
        </p:nvSpPr>
        <p:spPr bwMode="gray">
          <a:xfrm>
            <a:off x="251520" y="631361"/>
            <a:ext cx="8640960" cy="356213"/>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251520" y="1151147"/>
            <a:ext cx="8640960" cy="358084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6" r:id="rId4"/>
    <p:sldLayoutId id="2147483814" r:id="rId5"/>
    <p:sldLayoutId id="2147483815" r:id="rId6"/>
    <p:sldLayoutId id="2147483811" r:id="rId7"/>
    <p:sldLayoutId id="2147483809" r:id="rId8"/>
    <p:sldLayoutId id="2147483818" r:id="rId9"/>
    <p:sldLayoutId id="2147483819" r:id="rId10"/>
    <p:sldLayoutId id="2147483821" r:id="rId11"/>
    <p:sldLayoutId id="2147483822" r:id="rId12"/>
  </p:sldLayoutIdLst>
  <p:hf hdr="0"/>
  <p:txStyles>
    <p:titleStyle>
      <a:lvl1pPr algn="l" defTabSz="914400" rtl="0" eaLnBrk="1" latinLnBrk="0" hangingPunct="1">
        <a:lnSpc>
          <a:spcPct val="90000"/>
        </a:lnSpc>
        <a:spcBef>
          <a:spcPct val="0"/>
        </a:spcBef>
        <a:buNone/>
        <a:defRPr sz="2550" b="1" kern="120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lumMod val="75000"/>
              <a:lumOff val="25000"/>
            </a:schemeClr>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lumMod val="75000"/>
              <a:lumOff val="25000"/>
            </a:schemeClr>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lumMod val="75000"/>
              <a:lumOff val="25000"/>
            </a:schemeClr>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lumMod val="75000"/>
              <a:lumOff val="25000"/>
            </a:schemeClr>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12.png"/><Relationship Id="rId4" Type="http://schemas.openxmlformats.org/officeDocument/2006/relationships/image" Target="../media/image51.jpe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11.xml"/><Relationship Id="rId5" Type="http://schemas.openxmlformats.org/officeDocument/2006/relationships/image" Target="../media/image59.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62.png"/><Relationship Id="rId5" Type="http://schemas.openxmlformats.org/officeDocument/2006/relationships/image" Target="../media/image61.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0.png"/><Relationship Id="rId7" Type="http://schemas.openxmlformats.org/officeDocument/2006/relationships/image" Target="../media/image65.jfif"/><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13.png"/><Relationship Id="rId4" Type="http://schemas.microsoft.com/office/2007/relationships/hdphoto" Target="../media/hdphoto3.wdp"/><Relationship Id="rId9"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hyperlink" Target="https://www.hbrfrance.fr/chroniques-experts/2014/11/5243-comment-la-transformation-du-systeme-dinformation-impacte-lorganisation/"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hyperlink" Target="https://www.hbrfrance.fr/chroniques-experts/2014/11/5243-comment-la-transformation-du-systeme-dinformation-impacte-lorganisation/"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74.png"/><Relationship Id="rId18" Type="http://schemas.openxmlformats.org/officeDocument/2006/relationships/image" Target="../media/image79.png"/><Relationship Id="rId26" Type="http://schemas.openxmlformats.org/officeDocument/2006/relationships/image" Target="../media/image13.png"/><Relationship Id="rId3" Type="http://schemas.openxmlformats.org/officeDocument/2006/relationships/image" Target="../media/image19.jpeg"/><Relationship Id="rId21" Type="http://schemas.openxmlformats.org/officeDocument/2006/relationships/image" Target="../media/image82.png"/><Relationship Id="rId7" Type="http://schemas.openxmlformats.org/officeDocument/2006/relationships/image" Target="../media/image23.jpeg"/><Relationship Id="rId12" Type="http://schemas.openxmlformats.org/officeDocument/2006/relationships/image" Target="../media/image73.png"/><Relationship Id="rId17" Type="http://schemas.openxmlformats.org/officeDocument/2006/relationships/image" Target="../media/image78.png"/><Relationship Id="rId25" Type="http://schemas.openxmlformats.org/officeDocument/2006/relationships/image" Target="../media/image85.png"/><Relationship Id="rId2" Type="http://schemas.openxmlformats.org/officeDocument/2006/relationships/notesSlide" Target="../notesSlides/notesSlide26.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11.xml"/><Relationship Id="rId6" Type="http://schemas.openxmlformats.org/officeDocument/2006/relationships/image" Target="../media/image22.jpeg"/><Relationship Id="rId11" Type="http://schemas.openxmlformats.org/officeDocument/2006/relationships/image" Target="../media/image72.png"/><Relationship Id="rId24" Type="http://schemas.microsoft.com/office/2007/relationships/hdphoto" Target="../media/hdphoto6.wdp"/><Relationship Id="rId5" Type="http://schemas.openxmlformats.org/officeDocument/2006/relationships/image" Target="../media/image70.jpeg"/><Relationship Id="rId15" Type="http://schemas.openxmlformats.org/officeDocument/2006/relationships/image" Target="../media/image76.png"/><Relationship Id="rId23" Type="http://schemas.openxmlformats.org/officeDocument/2006/relationships/image" Target="../media/image84.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75.png"/><Relationship Id="rId22" Type="http://schemas.openxmlformats.org/officeDocument/2006/relationships/image" Target="../media/image83.png"/></Relationships>
</file>

<file path=ppt/slides/_rels/slide29.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71.png"/><Relationship Id="rId26" Type="http://schemas.openxmlformats.org/officeDocument/2006/relationships/image" Target="../media/image92.png"/><Relationship Id="rId21" Type="http://schemas.openxmlformats.org/officeDocument/2006/relationships/image" Target="../media/image87.png"/><Relationship Id="rId34" Type="http://schemas.openxmlformats.org/officeDocument/2006/relationships/image" Target="../media/image99.png"/><Relationship Id="rId7" Type="http://schemas.openxmlformats.org/officeDocument/2006/relationships/image" Target="../media/image23.jpe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91.png"/><Relationship Id="rId33" Type="http://schemas.openxmlformats.org/officeDocument/2006/relationships/image" Target="../media/image98.png"/><Relationship Id="rId38" Type="http://schemas.openxmlformats.org/officeDocument/2006/relationships/image" Target="../media/image13.png"/><Relationship Id="rId2" Type="http://schemas.openxmlformats.org/officeDocument/2006/relationships/notesSlide" Target="../notesSlides/notesSlide27.xml"/><Relationship Id="rId16" Type="http://schemas.openxmlformats.org/officeDocument/2006/relationships/image" Target="../media/image80.png"/><Relationship Id="rId20" Type="http://schemas.openxmlformats.org/officeDocument/2006/relationships/image" Target="../media/image69.png"/><Relationship Id="rId29"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22.jpeg"/><Relationship Id="rId11" Type="http://schemas.openxmlformats.org/officeDocument/2006/relationships/image" Target="../media/image75.png"/><Relationship Id="rId24" Type="http://schemas.openxmlformats.org/officeDocument/2006/relationships/image" Target="../media/image90.png"/><Relationship Id="rId32" Type="http://schemas.openxmlformats.org/officeDocument/2006/relationships/image" Target="../media/image97.png"/><Relationship Id="rId37" Type="http://schemas.openxmlformats.org/officeDocument/2006/relationships/image" Target="../media/image101.png"/><Relationship Id="rId5" Type="http://schemas.openxmlformats.org/officeDocument/2006/relationships/image" Target="../media/image70.jpeg"/><Relationship Id="rId15" Type="http://schemas.openxmlformats.org/officeDocument/2006/relationships/image" Target="../media/image79.png"/><Relationship Id="rId23" Type="http://schemas.openxmlformats.org/officeDocument/2006/relationships/image" Target="../media/image89.png"/><Relationship Id="rId28" Type="http://schemas.openxmlformats.org/officeDocument/2006/relationships/image" Target="../media/image94.png"/><Relationship Id="rId36" Type="http://schemas.openxmlformats.org/officeDocument/2006/relationships/image" Target="../media/image100.png"/><Relationship Id="rId10" Type="http://schemas.openxmlformats.org/officeDocument/2006/relationships/image" Target="../media/image74.png"/><Relationship Id="rId19" Type="http://schemas.openxmlformats.org/officeDocument/2006/relationships/image" Target="../media/image86.png"/><Relationship Id="rId31" Type="http://schemas.openxmlformats.org/officeDocument/2006/relationships/image" Target="../media/image96.pn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78.png"/><Relationship Id="rId22" Type="http://schemas.openxmlformats.org/officeDocument/2006/relationships/image" Target="../media/image88.png"/><Relationship Id="rId27" Type="http://schemas.openxmlformats.org/officeDocument/2006/relationships/image" Target="../media/image93.png"/><Relationship Id="rId30" Type="http://schemas.openxmlformats.org/officeDocument/2006/relationships/image" Target="../media/image95.png"/><Relationship Id="rId35" Type="http://schemas.openxmlformats.org/officeDocument/2006/relationships/image" Target="../media/image82.png"/><Relationship Id="rId8" Type="http://schemas.openxmlformats.org/officeDocument/2006/relationships/image" Target="../media/image24.jpeg"/><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2.png"/><Relationship Id="rId1" Type="http://schemas.openxmlformats.org/officeDocument/2006/relationships/slideLayout" Target="../slideLayouts/slideLayout11.xml"/><Relationship Id="rId4" Type="http://schemas.openxmlformats.org/officeDocument/2006/relationships/hyperlink" Target="https://www.youtube.com/watch?v=r99_dYPQJ3E&amp;list=PU6jJV3AjVtgyLGKFI715R1Q"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cad=rja&amp;uact=8&amp;ved=2ahUKEwiZzZndh9XtAhX56eAKHTyzAKcQFjAAegQIAhAC&amp;url=https://www.odoo.com/fr_FR/page/education-program&amp;usg=AOvVaw3gM8vm24-LEXn-IwmkmXZM" TargetMode="External"/><Relationship Id="rId7" Type="http://schemas.openxmlformats.org/officeDocument/2006/relationships/image" Target="../media/image13.png"/><Relationship Id="rId2" Type="http://schemas.openxmlformats.org/officeDocument/2006/relationships/hyperlink" Target="http://www.cerpeg.fr/appli/index.php?title=PGI" TargetMode="Externa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103.png"/><Relationship Id="rId4" Type="http://schemas.openxmlformats.org/officeDocument/2006/relationships/hyperlink" Target="http://crcm-tl.fr/index.php/diplomes/mercatique/bts-mco/bts-mco-les-ressources-pedagogiques/l-e-combox/l-e-combox-presentation-de-l-application/la-solution-e-combo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ltW6gSS4tvA" TargetMode="External"/><Relationship Id="rId2" Type="http://schemas.openxmlformats.org/officeDocument/2006/relationships/image" Target="../media/image104.png"/><Relationship Id="rId1" Type="http://schemas.openxmlformats.org/officeDocument/2006/relationships/slideLayout" Target="../slideLayouts/slideLayout4.xml"/><Relationship Id="rId4" Type="http://schemas.openxmlformats.org/officeDocument/2006/relationships/image" Target="../media/image105.png"/></Relationships>
</file>

<file path=ppt/slides/_rels/slide34.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ved=2ahUKEwjmut--xN3oAhVhxYUKHU5BCVwQFjABegQIBxAB&amp;url=http://ecogest.ac-grenoble.fr/index.php?tg%3Darticles%26idx%3Dgetf%26topics%3D189%26idf%3D1313&amp;usg=AOvVaw04yR2hDeucLqpB7dJn7v9R"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05.png"/><Relationship Id="rId4" Type="http://schemas.openxmlformats.org/officeDocument/2006/relationships/hyperlink" Target="https://didapro.me/2018/08/15/lintelligence-professionnelle-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05.png"/><Relationship Id="rId5" Type="http://schemas.openxmlformats.org/officeDocument/2006/relationships/image" Target="../media/image108.png"/><Relationship Id="rId4" Type="http://schemas.openxmlformats.org/officeDocument/2006/relationships/image" Target="../media/image107.png"/></Relationships>
</file>

<file path=ppt/slides/_rels/slide36.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image" Target="../media/image109.png"/><Relationship Id="rId1" Type="http://schemas.openxmlformats.org/officeDocument/2006/relationships/slideLayout" Target="../slideLayouts/slideLayout4.xml"/><Relationship Id="rId6" Type="http://schemas.openxmlformats.org/officeDocument/2006/relationships/image" Target="../media/image103.png"/><Relationship Id="rId5" Type="http://schemas.openxmlformats.org/officeDocument/2006/relationships/image" Target="../media/image112.png"/><Relationship Id="rId4" Type="http://schemas.openxmlformats.org/officeDocument/2006/relationships/image" Target="../media/image111.png"/></Relationships>
</file>

<file path=ppt/slides/_rels/slide3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05.png"/><Relationship Id="rId2" Type="http://schemas.openxmlformats.org/officeDocument/2006/relationships/image" Target="../media/image58.jpg"/><Relationship Id="rId1" Type="http://schemas.openxmlformats.org/officeDocument/2006/relationships/slideLayout" Target="../slideLayouts/slideLayout12.xml"/><Relationship Id="rId6" Type="http://schemas.openxmlformats.org/officeDocument/2006/relationships/image" Target="../media/image115.png"/><Relationship Id="rId5" Type="http://schemas.openxmlformats.org/officeDocument/2006/relationships/image" Target="../media/image13.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hyperlink" Target="https://www.youtube.com/watch?v=U8J24T-eY0U" TargetMode="External"/><Relationship Id="rId3" Type="http://schemas.openxmlformats.org/officeDocument/2006/relationships/hyperlink" Target="https://www.europarl.europa.eu/summits/lis1_fr.htm" TargetMode="External"/><Relationship Id="rId7" Type="http://schemas.openxmlformats.org/officeDocument/2006/relationships/hyperlink" Target="https://www.youtube.com/watch?v=26_acybKto8"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hyperlink" Target="https://orbi.uliege.be/handle/2268/169667" TargetMode="External"/><Relationship Id="rId11" Type="http://schemas.openxmlformats.org/officeDocument/2006/relationships/image" Target="../media/image47.png"/><Relationship Id="rId5" Type="http://schemas.openxmlformats.org/officeDocument/2006/relationships/hyperlink" Target="https://www.google.com/url?sa=t&amp;rct=j&amp;q=&amp;esrc=s&amp;source=web&amp;cd=&amp;ved=2ahUKEwiwpfimx7vtAhXLz4UKHU3NAUAQFjAAegQIAxAC&amp;url=https://eur-lex.europa.eu/legal-content/FR/TXT/PDF/?uri%3DOJ:C:2017:189:FULL%26from%3DES&amp;usg=AOvVaw1H34nfqN3rBnrsob5vjmGE" TargetMode="External"/><Relationship Id="rId10" Type="http://schemas.openxmlformats.org/officeDocument/2006/relationships/hyperlink" Target="https://www.researchgate.net/publication/239596850_La_metacognition_une_cle_pour_des_apprentissages_scolaires_reussis" TargetMode="External"/><Relationship Id="rId4" Type="http://schemas.openxmlformats.org/officeDocument/2006/relationships/hyperlink" Target="https://eur-lex.europa.eu/legal-content/FR/AUTO/?uri=uriserv:OJ.C_.2009.155.01.0001.01.FRA&amp;toc=OJ:C:2009:155:TOC" TargetMode="External"/><Relationship Id="rId9" Type="http://schemas.openxmlformats.org/officeDocument/2006/relationships/hyperlink" Target="https://www.unige.ch/fapse/SSE/teachers/perrenoud/php_main/php_2004/2004_01.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95536" y="1635646"/>
            <a:ext cx="8424000" cy="2077200"/>
          </a:xfrm>
          <a:noFill/>
        </p:spPr>
        <p:txBody>
          <a:bodyPr/>
          <a:lstStyle/>
          <a:p>
            <a:pPr>
              <a:defRPr/>
            </a:pPr>
            <a:r>
              <a:rPr lang="fr-FR" sz="3600" dirty="0"/>
              <a:t>Nouvelles routines pédagogiques dans et hors la classe pour la réussite des élèves</a:t>
            </a:r>
            <a:endParaRPr lang="fr-FR" sz="1800" dirty="0">
              <a:solidFill>
                <a:schemeClr val="bg1"/>
              </a:solidFill>
              <a:ea typeface="ＭＳ Ｐゴシック" pitchFamily="34" charset="-128"/>
              <a:cs typeface="Arial" charset="0"/>
            </a:endParaRPr>
          </a:p>
        </p:txBody>
      </p:sp>
      <p:sp>
        <p:nvSpPr>
          <p:cNvPr id="8" name="Rectangle 7"/>
          <p:cNvSpPr/>
          <p:nvPr/>
        </p:nvSpPr>
        <p:spPr>
          <a:xfrm>
            <a:off x="395536" y="3389680"/>
            <a:ext cx="6840760" cy="1200329"/>
          </a:xfrm>
          <a:prstGeom prst="rect">
            <a:avLst/>
          </a:prstGeom>
        </p:spPr>
        <p:txBody>
          <a:bodyPr wrap="square">
            <a:spAutoFit/>
          </a:bodyPr>
          <a:lstStyle/>
          <a:p>
            <a:r>
              <a:rPr lang="fr-FR" b="1" dirty="0">
                <a:solidFill>
                  <a:schemeClr val="tx1">
                    <a:lumMod val="75000"/>
                    <a:lumOff val="25000"/>
                  </a:schemeClr>
                </a:solidFill>
              </a:rPr>
              <a:t>Benoit Beldame, Myriam Mazoyer, Angélique Valette, Laurence Ulmann</a:t>
            </a:r>
          </a:p>
          <a:p>
            <a:r>
              <a:rPr lang="fr-FR" b="1" dirty="0">
                <a:solidFill>
                  <a:schemeClr val="tx1">
                    <a:lumMod val="75000"/>
                    <a:lumOff val="25000"/>
                  </a:schemeClr>
                </a:solidFill>
              </a:rPr>
              <a:t>IEN Économie-gestion</a:t>
            </a:r>
          </a:p>
          <a:p>
            <a:endParaRPr lang="fr-FR" b="1" dirty="0">
              <a:solidFill>
                <a:schemeClr val="tx1">
                  <a:lumMod val="75000"/>
                  <a:lumOff val="25000"/>
                </a:schemeClr>
              </a:solidFill>
            </a:endParaRPr>
          </a:p>
          <a:p>
            <a:r>
              <a:rPr lang="fr-FR" b="1" dirty="0">
                <a:solidFill>
                  <a:schemeClr val="tx1">
                    <a:lumMod val="75000"/>
                    <a:lumOff val="25000"/>
                  </a:schemeClr>
                </a:solidFill>
              </a:rPr>
              <a:t>Janvier 2021</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683976"/>
            <a:ext cx="8424000" cy="375606"/>
          </a:xfrm>
        </p:spPr>
        <p:txBody>
          <a:bodyPr/>
          <a:lstStyle/>
          <a:p>
            <a:r>
              <a:rPr lang="fr-FR" sz="2400" dirty="0"/>
              <a:t>La démarche dans un cadre éducatif</a:t>
            </a:r>
          </a:p>
        </p:txBody>
      </p:sp>
      <p:pic>
        <p:nvPicPr>
          <p:cNvPr id="5" name="Imag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78458" y="1244851"/>
            <a:ext cx="1524000" cy="1524000"/>
          </a:xfrm>
          <a:prstGeom prst="rect">
            <a:avLst/>
          </a:prstGeom>
        </p:spPr>
      </p:pic>
      <p:pic>
        <p:nvPicPr>
          <p:cNvPr id="8" name="Image 7"/>
          <p:cNvPicPr>
            <a:picLocks noChangeAspect="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t="22806" b="23665"/>
          <a:stretch/>
        </p:blipFill>
        <p:spPr>
          <a:xfrm>
            <a:off x="604509" y="2541348"/>
            <a:ext cx="1738473" cy="930585"/>
          </a:xfrm>
          <a:prstGeom prst="rect">
            <a:avLst/>
          </a:prstGeom>
        </p:spPr>
      </p:pic>
      <p:sp>
        <p:nvSpPr>
          <p:cNvPr id="11" name="ZoneTexte 10"/>
          <p:cNvSpPr txBox="1"/>
          <p:nvPr/>
        </p:nvSpPr>
        <p:spPr>
          <a:xfrm>
            <a:off x="5550645" y="1848546"/>
            <a:ext cx="695915" cy="1446550"/>
          </a:xfrm>
          <a:prstGeom prst="rect">
            <a:avLst/>
          </a:prstGeom>
          <a:noFill/>
        </p:spPr>
        <p:txBody>
          <a:bodyPr wrap="square" rtlCol="0">
            <a:spAutoFit/>
          </a:bodyPr>
          <a:lstStyle/>
          <a:p>
            <a:r>
              <a:rPr lang="fr-FR" sz="8800" dirty="0">
                <a:solidFill>
                  <a:srgbClr val="F5430B"/>
                </a:solidFill>
              </a:rPr>
              <a:t>=</a:t>
            </a:r>
          </a:p>
        </p:txBody>
      </p:sp>
      <p:sp>
        <p:nvSpPr>
          <p:cNvPr id="12" name="ZoneTexte 11"/>
          <p:cNvSpPr txBox="1"/>
          <p:nvPr/>
        </p:nvSpPr>
        <p:spPr>
          <a:xfrm>
            <a:off x="674141" y="1834711"/>
            <a:ext cx="1599209" cy="584775"/>
          </a:xfrm>
          <a:prstGeom prst="rect">
            <a:avLst/>
          </a:prstGeom>
          <a:noFill/>
        </p:spPr>
        <p:txBody>
          <a:bodyPr wrap="square" rtlCol="0">
            <a:spAutoFit/>
          </a:bodyPr>
          <a:lstStyle/>
          <a:p>
            <a:pPr algn="ctr"/>
            <a:r>
              <a:rPr lang="fr-FR" sz="1600" dirty="0">
                <a:solidFill>
                  <a:schemeClr val="tx1">
                    <a:lumMod val="75000"/>
                    <a:lumOff val="25000"/>
                  </a:schemeClr>
                </a:solidFill>
              </a:rPr>
              <a:t>Collecte des réalisations</a:t>
            </a:r>
          </a:p>
        </p:txBody>
      </p:sp>
      <p:pic>
        <p:nvPicPr>
          <p:cNvPr id="14" name="Image 13"/>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603263">
            <a:off x="7097292" y="3208609"/>
            <a:ext cx="1321970" cy="1321970"/>
          </a:xfrm>
          <a:prstGeom prst="rect">
            <a:avLst/>
          </a:prstGeom>
        </p:spPr>
      </p:pic>
      <p:sp>
        <p:nvSpPr>
          <p:cNvPr id="13" name="ZoneTexte 12"/>
          <p:cNvSpPr txBox="1"/>
          <p:nvPr/>
        </p:nvSpPr>
        <p:spPr>
          <a:xfrm>
            <a:off x="6490594" y="2651347"/>
            <a:ext cx="2330507" cy="830997"/>
          </a:xfrm>
          <a:prstGeom prst="rect">
            <a:avLst/>
          </a:prstGeom>
          <a:noFill/>
        </p:spPr>
        <p:txBody>
          <a:bodyPr wrap="square" rtlCol="0">
            <a:spAutoFit/>
          </a:bodyPr>
          <a:lstStyle/>
          <a:p>
            <a:pPr algn="ctr"/>
            <a:r>
              <a:rPr lang="fr-FR" sz="1600" dirty="0">
                <a:solidFill>
                  <a:schemeClr val="tx1">
                    <a:lumMod val="75000"/>
                    <a:lumOff val="25000"/>
                  </a:schemeClr>
                </a:solidFill>
              </a:rPr>
              <a:t>Preuves des acquis d’apprentissages et des compétences</a:t>
            </a:r>
          </a:p>
        </p:txBody>
      </p:sp>
      <p:pic>
        <p:nvPicPr>
          <p:cNvPr id="16" name="Image 15"/>
          <p:cNvPicPr>
            <a:picLocks noChangeAspect="1"/>
          </p:cNvPicPr>
          <p:nvPr/>
        </p:nvPicPr>
        <p:blipFill rotWithShape="1">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587785" y="1834711"/>
            <a:ext cx="1262358" cy="1440383"/>
          </a:xfrm>
          <a:prstGeom prst="rect">
            <a:avLst/>
          </a:prstGeom>
        </p:spPr>
      </p:pic>
      <p:sp>
        <p:nvSpPr>
          <p:cNvPr id="17" name="ZoneTexte 16"/>
          <p:cNvSpPr txBox="1"/>
          <p:nvPr/>
        </p:nvSpPr>
        <p:spPr>
          <a:xfrm>
            <a:off x="3498271" y="1166649"/>
            <a:ext cx="2120113" cy="584775"/>
          </a:xfrm>
          <a:prstGeom prst="rect">
            <a:avLst/>
          </a:prstGeom>
          <a:noFill/>
        </p:spPr>
        <p:txBody>
          <a:bodyPr wrap="square" rtlCol="0">
            <a:spAutoFit/>
          </a:bodyPr>
          <a:lstStyle/>
          <a:p>
            <a:r>
              <a:rPr lang="fr-FR" sz="1600" dirty="0">
                <a:solidFill>
                  <a:schemeClr val="tx1">
                    <a:lumMod val="75000"/>
                    <a:lumOff val="25000"/>
                  </a:schemeClr>
                </a:solidFill>
              </a:rPr>
              <a:t>Intégration des apprentissages</a:t>
            </a:r>
          </a:p>
        </p:txBody>
      </p:sp>
      <p:sp>
        <p:nvSpPr>
          <p:cNvPr id="18" name="ZoneTexte 17"/>
          <p:cNvSpPr txBox="1"/>
          <p:nvPr/>
        </p:nvSpPr>
        <p:spPr>
          <a:xfrm>
            <a:off x="2512230" y="1848546"/>
            <a:ext cx="695915" cy="1446550"/>
          </a:xfrm>
          <a:prstGeom prst="rect">
            <a:avLst/>
          </a:prstGeom>
          <a:noFill/>
        </p:spPr>
        <p:txBody>
          <a:bodyPr wrap="square" rtlCol="0">
            <a:spAutoFit/>
          </a:bodyPr>
          <a:lstStyle/>
          <a:p>
            <a:r>
              <a:rPr lang="fr-FR" sz="8800" dirty="0">
                <a:solidFill>
                  <a:srgbClr val="F5430B"/>
                </a:solidFill>
              </a:rPr>
              <a:t>+</a:t>
            </a:r>
          </a:p>
        </p:txBody>
      </p:sp>
      <p:sp>
        <p:nvSpPr>
          <p:cNvPr id="19" name="ZoneTexte 18"/>
          <p:cNvSpPr txBox="1"/>
          <p:nvPr/>
        </p:nvSpPr>
        <p:spPr>
          <a:xfrm>
            <a:off x="2873905" y="3296825"/>
            <a:ext cx="2690118" cy="584775"/>
          </a:xfrm>
          <a:prstGeom prst="rect">
            <a:avLst/>
          </a:prstGeom>
          <a:noFill/>
        </p:spPr>
        <p:txBody>
          <a:bodyPr wrap="square" rtlCol="0">
            <a:spAutoFit/>
          </a:bodyPr>
          <a:lstStyle/>
          <a:p>
            <a:pPr algn="ctr"/>
            <a:r>
              <a:rPr lang="fr-FR" sz="1600" dirty="0">
                <a:solidFill>
                  <a:schemeClr val="tx1">
                    <a:lumMod val="75000"/>
                    <a:lumOff val="25000"/>
                  </a:schemeClr>
                </a:solidFill>
              </a:rPr>
              <a:t>Réflexion sur les réalisations et les pratiques</a:t>
            </a:r>
          </a:p>
        </p:txBody>
      </p:sp>
      <p:sp>
        <p:nvSpPr>
          <p:cNvPr id="20" name="Titre 1"/>
          <p:cNvSpPr txBox="1">
            <a:spLocks/>
          </p:cNvSpPr>
          <p:nvPr/>
        </p:nvSpPr>
        <p:spPr>
          <a:xfrm>
            <a:off x="604509" y="4204183"/>
            <a:ext cx="8439841" cy="652327"/>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300" kern="1200" cap="all" spc="-40" baseline="0">
                <a:solidFill>
                  <a:schemeClr val="tx2"/>
                </a:solidFill>
                <a:latin typeface="+mj-lt"/>
                <a:ea typeface="+mj-ea"/>
                <a:cs typeface="+mj-cs"/>
              </a:defRPr>
            </a:lvl1pPr>
          </a:lstStyle>
          <a:p>
            <a:r>
              <a:rPr lang="fr-FR" sz="1800" b="1" cap="none" dirty="0">
                <a:solidFill>
                  <a:srgbClr val="F5430B"/>
                </a:solidFill>
                <a:latin typeface="+mn-lt"/>
              </a:rPr>
              <a:t>LE PORTFOLIO </a:t>
            </a:r>
            <a:r>
              <a:rPr lang="fr-FR" sz="1800" cap="none" dirty="0">
                <a:solidFill>
                  <a:srgbClr val="F5430B"/>
                </a:solidFill>
                <a:latin typeface="+mn-lt"/>
              </a:rPr>
              <a:t>= </a:t>
            </a:r>
          </a:p>
          <a:p>
            <a:r>
              <a:rPr lang="fr-FR" sz="1800" cap="none" dirty="0">
                <a:solidFill>
                  <a:srgbClr val="F5430B"/>
                </a:solidFill>
                <a:latin typeface="+mn-lt"/>
              </a:rPr>
              <a:t>Outil de la collecte des réalisations de l’apprenant et de réflexion sur ses apprentissag</a:t>
            </a:r>
            <a:r>
              <a:rPr lang="fr-FR" sz="1800" cap="none" dirty="0">
                <a:solidFill>
                  <a:srgbClr val="F5430B"/>
                </a:solidFill>
              </a:rPr>
              <a:t>es</a:t>
            </a:r>
          </a:p>
        </p:txBody>
      </p:sp>
      <p:grpSp>
        <p:nvGrpSpPr>
          <p:cNvPr id="22" name="Groupe 21"/>
          <p:cNvGrpSpPr/>
          <p:nvPr/>
        </p:nvGrpSpPr>
        <p:grpSpPr>
          <a:xfrm>
            <a:off x="7308304" y="28800"/>
            <a:ext cx="1729252" cy="410341"/>
            <a:chOff x="7308304" y="28800"/>
            <a:chExt cx="1729252" cy="410341"/>
          </a:xfrm>
        </p:grpSpPr>
        <p:pic>
          <p:nvPicPr>
            <p:cNvPr id="23" name="Image 2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76456" y="28800"/>
              <a:ext cx="361100" cy="410341"/>
            </a:xfrm>
            <a:prstGeom prst="rect">
              <a:avLst/>
            </a:prstGeom>
          </p:spPr>
        </p:pic>
        <p:sp>
          <p:nvSpPr>
            <p:cNvPr id="25" name="ZoneTexte 24"/>
            <p:cNvSpPr txBox="1"/>
            <p:nvPr/>
          </p:nvSpPr>
          <p:spPr>
            <a:xfrm>
              <a:off x="7308304" y="95471"/>
              <a:ext cx="1584176" cy="276999"/>
            </a:xfrm>
            <a:prstGeom prst="rect">
              <a:avLst/>
            </a:prstGeom>
            <a:noFill/>
          </p:spPr>
          <p:txBody>
            <a:bodyPr wrap="square" rtlCol="0">
              <a:spAutoFit/>
            </a:bodyPr>
            <a:lstStyle/>
            <a:p>
              <a:r>
                <a:rPr lang="fr-FR" sz="1200" b="1" dirty="0">
                  <a:solidFill>
                    <a:schemeClr val="tx1">
                      <a:lumMod val="65000"/>
                      <a:lumOff val="35000"/>
                    </a:schemeClr>
                  </a:solidFill>
                </a:rPr>
                <a:t>1- Collecter les traces</a:t>
              </a:r>
            </a:p>
          </p:txBody>
        </p:sp>
      </p:grpSp>
    </p:spTree>
    <p:extLst>
      <p:ext uri="{BB962C8B-B14F-4D97-AF65-F5344CB8AC3E}">
        <p14:creationId xmlns:p14="http://schemas.microsoft.com/office/powerpoint/2010/main" val="296416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3855" y="611968"/>
            <a:ext cx="8424000" cy="375606"/>
          </a:xfrm>
        </p:spPr>
        <p:txBody>
          <a:bodyPr>
            <a:noAutofit/>
          </a:bodyPr>
          <a:lstStyle/>
          <a:p>
            <a:r>
              <a:rPr lang="fr-FR" dirty="0"/>
              <a:t>Une présentation évolutive de l’auteur(e), </a:t>
            </a:r>
            <a:br>
              <a:rPr lang="fr-FR" dirty="0"/>
            </a:br>
            <a:r>
              <a:rPr lang="fr-FR" dirty="0"/>
              <a:t>personnelle et professionnelle</a:t>
            </a:r>
          </a:p>
        </p:txBody>
      </p:sp>
      <p:grpSp>
        <p:nvGrpSpPr>
          <p:cNvPr id="12" name="Groupe 11"/>
          <p:cNvGrpSpPr/>
          <p:nvPr/>
        </p:nvGrpSpPr>
        <p:grpSpPr>
          <a:xfrm>
            <a:off x="343855" y="1559939"/>
            <a:ext cx="3179930" cy="2809783"/>
            <a:chOff x="-65910" y="1099454"/>
            <a:chExt cx="3179930" cy="2809783"/>
          </a:xfrm>
        </p:grpSpPr>
        <p:pic>
          <p:nvPicPr>
            <p:cNvPr id="4" name="Imag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62055" y="1099454"/>
              <a:ext cx="1524000" cy="1524000"/>
            </a:xfrm>
            <a:prstGeom prst="rect">
              <a:avLst/>
            </a:prstGeom>
          </p:spPr>
        </p:pic>
        <p:sp>
          <p:nvSpPr>
            <p:cNvPr id="5" name="Titre 1"/>
            <p:cNvSpPr txBox="1">
              <a:spLocks/>
            </p:cNvSpPr>
            <p:nvPr/>
          </p:nvSpPr>
          <p:spPr>
            <a:xfrm>
              <a:off x="-65910" y="2385237"/>
              <a:ext cx="3179930" cy="1112007"/>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300" kern="1200" cap="all" spc="-40" baseline="0">
                  <a:solidFill>
                    <a:schemeClr val="tx2"/>
                  </a:solidFill>
                  <a:latin typeface="+mj-lt"/>
                  <a:ea typeface="+mj-ea"/>
                  <a:cs typeface="+mj-cs"/>
                </a:defRPr>
              </a:lvl1pPr>
            </a:lstStyle>
            <a:p>
              <a:pPr algn="ctr"/>
              <a:r>
                <a:rPr lang="fr-FR" sz="1800" b="1" cap="none" dirty="0">
                  <a:solidFill>
                    <a:srgbClr val="F5430B"/>
                  </a:solidFill>
                  <a:latin typeface="+mn-lt"/>
                </a:rPr>
                <a:t>LE PORTFOLIO</a:t>
              </a:r>
            </a:p>
          </p:txBody>
        </p:sp>
        <p:pic>
          <p:nvPicPr>
            <p:cNvPr id="6" name="Image 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27378" y="3315882"/>
              <a:ext cx="593355" cy="593355"/>
            </a:xfrm>
            <a:prstGeom prst="rect">
              <a:avLst/>
            </a:prstGeom>
          </p:spPr>
        </p:pic>
      </p:grpSp>
      <p:sp>
        <p:nvSpPr>
          <p:cNvPr id="11" name="ZoneTexte 10"/>
          <p:cNvSpPr txBox="1"/>
          <p:nvPr/>
        </p:nvSpPr>
        <p:spPr>
          <a:xfrm>
            <a:off x="3707904" y="1559939"/>
            <a:ext cx="4968552" cy="3108543"/>
          </a:xfrm>
          <a:prstGeom prst="rect">
            <a:avLst/>
          </a:prstGeom>
          <a:noFill/>
        </p:spPr>
        <p:txBody>
          <a:bodyPr wrap="square" rtlCol="0">
            <a:spAutoFit/>
          </a:bodyPr>
          <a:lstStyle/>
          <a:p>
            <a:pPr>
              <a:buClr>
                <a:schemeClr val="accent1"/>
              </a:buClr>
            </a:pPr>
            <a:r>
              <a:rPr lang="fr-FR" b="1" dirty="0">
                <a:solidFill>
                  <a:schemeClr val="accent1"/>
                </a:solidFill>
              </a:rPr>
              <a:t>Principes du portfolio</a:t>
            </a:r>
          </a:p>
          <a:p>
            <a:pPr marL="342900" indent="-342900" algn="just">
              <a:buClr>
                <a:schemeClr val="accent1"/>
              </a:buClr>
              <a:buFont typeface="Arial" panose="020B0604020202020204" pitchFamily="34" charset="0"/>
              <a:buChar char="•"/>
            </a:pPr>
            <a:r>
              <a:rPr lang="fr-FR" sz="1600" dirty="0">
                <a:solidFill>
                  <a:schemeClr val="tx1">
                    <a:lumMod val="75000"/>
                    <a:lumOff val="25000"/>
                  </a:schemeClr>
                </a:solidFill>
              </a:rPr>
              <a:t>Il est élaboré par l’apprenant et constitue une preuve des apprentissages de l’auteur(e) et de ses compétences, apportée par lui(elle)-même </a:t>
            </a:r>
          </a:p>
          <a:p>
            <a:pPr marL="342900" indent="-342900" algn="just">
              <a:buClr>
                <a:schemeClr val="accent1"/>
              </a:buClr>
              <a:buFont typeface="Arial" panose="020B0604020202020204" pitchFamily="34" charset="0"/>
              <a:buChar char="•"/>
            </a:pPr>
            <a:endParaRPr lang="fr-FR" sz="1600" dirty="0">
              <a:solidFill>
                <a:schemeClr val="tx1">
                  <a:lumMod val="75000"/>
                  <a:lumOff val="25000"/>
                </a:schemeClr>
              </a:solidFill>
            </a:endParaRPr>
          </a:p>
          <a:p>
            <a:pPr marL="342900" indent="-342900" algn="just">
              <a:buClr>
                <a:schemeClr val="accent1"/>
              </a:buClr>
              <a:buFont typeface="Arial" panose="020B0604020202020204" pitchFamily="34" charset="0"/>
              <a:buChar char="•"/>
            </a:pPr>
            <a:r>
              <a:rPr lang="fr-FR" sz="1600" dirty="0">
                <a:solidFill>
                  <a:schemeClr val="tx1">
                    <a:lumMod val="75000"/>
                    <a:lumOff val="25000"/>
                  </a:schemeClr>
                </a:solidFill>
              </a:rPr>
              <a:t>Il engage l’auteur(e) dans une démarche réflexive de développement professionnel</a:t>
            </a:r>
          </a:p>
          <a:p>
            <a:pPr marL="342900" indent="-342900" algn="just">
              <a:buClr>
                <a:schemeClr val="accent1"/>
              </a:buClr>
              <a:buFont typeface="Arial" panose="020B0604020202020204" pitchFamily="34" charset="0"/>
              <a:buChar char="•"/>
            </a:pPr>
            <a:endParaRPr lang="fr-FR" sz="1600" dirty="0">
              <a:solidFill>
                <a:schemeClr val="tx1">
                  <a:lumMod val="75000"/>
                  <a:lumOff val="25000"/>
                </a:schemeClr>
              </a:solidFill>
            </a:endParaRPr>
          </a:p>
          <a:p>
            <a:pPr marL="342900" indent="-342900" algn="just">
              <a:buClr>
                <a:schemeClr val="accent1"/>
              </a:buClr>
              <a:buFont typeface="Arial" panose="020B0604020202020204" pitchFamily="34" charset="0"/>
              <a:buChar char="•"/>
            </a:pPr>
            <a:r>
              <a:rPr lang="fr-FR" sz="1600" dirty="0">
                <a:solidFill>
                  <a:schemeClr val="tx1">
                    <a:lumMod val="75000"/>
                    <a:lumOff val="25000"/>
                  </a:schemeClr>
                </a:solidFill>
              </a:rPr>
              <a:t>Il est un support aux entretiens professionnels organisés  par l’équipe pédagogique tout au long de la formation</a:t>
            </a:r>
          </a:p>
          <a:p>
            <a:pPr algn="just">
              <a:buClr>
                <a:schemeClr val="accent1"/>
              </a:buClr>
            </a:pPr>
            <a:endParaRPr lang="fr-FR" dirty="0">
              <a:solidFill>
                <a:schemeClr val="tx2"/>
              </a:solidFill>
            </a:endParaRPr>
          </a:p>
        </p:txBody>
      </p:sp>
      <p:grpSp>
        <p:nvGrpSpPr>
          <p:cNvPr id="10" name="Groupe 9"/>
          <p:cNvGrpSpPr/>
          <p:nvPr/>
        </p:nvGrpSpPr>
        <p:grpSpPr>
          <a:xfrm>
            <a:off x="7308304" y="28800"/>
            <a:ext cx="1729252" cy="410341"/>
            <a:chOff x="7308304" y="28800"/>
            <a:chExt cx="1729252" cy="410341"/>
          </a:xfrm>
        </p:grpSpPr>
        <p:pic>
          <p:nvPicPr>
            <p:cNvPr id="14" name="Image 1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76456" y="28800"/>
              <a:ext cx="361100" cy="410341"/>
            </a:xfrm>
            <a:prstGeom prst="rect">
              <a:avLst/>
            </a:prstGeom>
          </p:spPr>
        </p:pic>
        <p:sp>
          <p:nvSpPr>
            <p:cNvPr id="15" name="ZoneTexte 14"/>
            <p:cNvSpPr txBox="1"/>
            <p:nvPr/>
          </p:nvSpPr>
          <p:spPr>
            <a:xfrm>
              <a:off x="7308304" y="95471"/>
              <a:ext cx="1584176" cy="276999"/>
            </a:xfrm>
            <a:prstGeom prst="rect">
              <a:avLst/>
            </a:prstGeom>
            <a:noFill/>
          </p:spPr>
          <p:txBody>
            <a:bodyPr wrap="square" rtlCol="0">
              <a:spAutoFit/>
            </a:bodyPr>
            <a:lstStyle/>
            <a:p>
              <a:r>
                <a:rPr lang="fr-FR" sz="1200" b="1" dirty="0">
                  <a:solidFill>
                    <a:schemeClr val="tx1">
                      <a:lumMod val="65000"/>
                      <a:lumOff val="35000"/>
                    </a:schemeClr>
                  </a:solidFill>
                </a:rPr>
                <a:t>1- Collecter les traces</a:t>
              </a:r>
            </a:p>
          </p:txBody>
        </p:sp>
      </p:grpSp>
    </p:spTree>
    <p:extLst>
      <p:ext uri="{BB962C8B-B14F-4D97-AF65-F5344CB8AC3E}">
        <p14:creationId xmlns:p14="http://schemas.microsoft.com/office/powerpoint/2010/main" val="2005939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611968"/>
            <a:ext cx="8424000" cy="375606"/>
          </a:xfrm>
        </p:spPr>
        <p:txBody>
          <a:bodyPr/>
          <a:lstStyle/>
          <a:p>
            <a:r>
              <a:rPr lang="fr-FR" sz="2400" dirty="0"/>
              <a:t>Recommandations pour une démarche optimale</a:t>
            </a:r>
          </a:p>
        </p:txBody>
      </p:sp>
      <p:sp>
        <p:nvSpPr>
          <p:cNvPr id="7" name="Flèche droite 6"/>
          <p:cNvSpPr/>
          <p:nvPr/>
        </p:nvSpPr>
        <p:spPr>
          <a:xfrm>
            <a:off x="573091" y="4270744"/>
            <a:ext cx="8202299" cy="461246"/>
          </a:xfrm>
          <a:prstGeom prst="right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 Année 1…        Année 2…       Année 3...          Un témoin du parcours de formation</a:t>
            </a:r>
          </a:p>
        </p:txBody>
      </p:sp>
      <p:sp>
        <p:nvSpPr>
          <p:cNvPr id="8" name="Rectangle à coins arrondis 7"/>
          <p:cNvSpPr/>
          <p:nvPr/>
        </p:nvSpPr>
        <p:spPr>
          <a:xfrm>
            <a:off x="540857" y="1156004"/>
            <a:ext cx="3960000" cy="3024000"/>
          </a:xfrm>
          <a:prstGeom prst="roundRect">
            <a:avLst/>
          </a:prstGeom>
          <a:noFill/>
        </p:spPr>
        <p:style>
          <a:lnRef idx="2">
            <a:schemeClr val="accent1"/>
          </a:lnRef>
          <a:fillRef idx="1">
            <a:schemeClr val="lt1"/>
          </a:fillRef>
          <a:effectRef idx="0">
            <a:schemeClr val="accent1"/>
          </a:effectRef>
          <a:fontRef idx="minor">
            <a:schemeClr val="dk1"/>
          </a:fontRef>
        </p:style>
        <p:txBody>
          <a:bodyPr lIns="36000" tIns="0" rIns="36000" rtlCol="0" anchor="t" anchorCtr="0"/>
          <a:lstStyle/>
          <a:p>
            <a:pPr marL="0" lvl="1" algn="ctr"/>
            <a:r>
              <a:rPr lang="fr-FR" sz="1600" b="1" dirty="0">
                <a:solidFill>
                  <a:schemeClr val="accent1"/>
                </a:solidFill>
              </a:rPr>
              <a:t>Une routine à installer dans le </a:t>
            </a:r>
          </a:p>
          <a:p>
            <a:pPr marL="0" lvl="1" algn="ctr"/>
            <a:r>
              <a:rPr lang="fr-FR" sz="1600" b="1" dirty="0">
                <a:solidFill>
                  <a:schemeClr val="accent1"/>
                </a:solidFill>
              </a:rPr>
              <a:t>processus de formation</a:t>
            </a:r>
          </a:p>
          <a:p>
            <a:pPr marL="0" lvl="1"/>
            <a:endParaRPr lang="fr-FR" sz="1600" b="1" dirty="0">
              <a:solidFill>
                <a:schemeClr val="tx2"/>
              </a:solidFill>
            </a:endParaRPr>
          </a:p>
          <a:p>
            <a:pPr marL="0" lvl="1"/>
            <a:endParaRPr lang="fr-FR" sz="1600" b="1" dirty="0">
              <a:solidFill>
                <a:schemeClr val="tx2"/>
              </a:solidFill>
            </a:endParaRPr>
          </a:p>
          <a:p>
            <a:pPr marL="0" lvl="1"/>
            <a:endParaRPr lang="fr-FR" sz="1600" b="1" dirty="0">
              <a:solidFill>
                <a:schemeClr val="tx2"/>
              </a:solidFill>
            </a:endParaRPr>
          </a:p>
          <a:p>
            <a:pPr marL="0" lvl="1"/>
            <a:endParaRPr lang="fr-FR" sz="1600" b="1" dirty="0">
              <a:solidFill>
                <a:schemeClr val="tx2"/>
              </a:solidFill>
            </a:endParaRPr>
          </a:p>
          <a:p>
            <a:pPr marL="0" lvl="1"/>
            <a:endParaRPr lang="fr-FR" sz="1600" b="1" dirty="0">
              <a:solidFill>
                <a:schemeClr val="tx2"/>
              </a:solidFill>
            </a:endParaRPr>
          </a:p>
          <a:p>
            <a:pPr marL="107950" lvl="1" indent="-107950">
              <a:buFont typeface="Arial" panose="020B0604020202020204" pitchFamily="34" charset="0"/>
              <a:buChar char="•"/>
            </a:pPr>
            <a:r>
              <a:rPr lang="fr-FR" sz="1300" dirty="0">
                <a:solidFill>
                  <a:schemeClr val="tx1">
                    <a:lumMod val="85000"/>
                    <a:lumOff val="15000"/>
                  </a:schemeClr>
                </a:solidFill>
              </a:rPr>
              <a:t>Une élaboration encadrée par une planification cohérente et des consignes précises</a:t>
            </a:r>
          </a:p>
          <a:p>
            <a:pPr marL="107950" lvl="1" indent="-107950">
              <a:buFont typeface="Arial" panose="020B0604020202020204" pitchFamily="34" charset="0"/>
              <a:buChar char="•"/>
            </a:pPr>
            <a:endParaRPr lang="fr-FR" sz="900" dirty="0">
              <a:solidFill>
                <a:schemeClr val="tx1">
                  <a:lumMod val="85000"/>
                  <a:lumOff val="15000"/>
                </a:schemeClr>
              </a:solidFill>
            </a:endParaRPr>
          </a:p>
          <a:p>
            <a:pPr marL="107950" lvl="1" indent="-107950">
              <a:buFont typeface="Arial" panose="020B0604020202020204" pitchFamily="34" charset="0"/>
              <a:buChar char="•"/>
            </a:pPr>
            <a:r>
              <a:rPr lang="fr-FR" sz="1300" dirty="0">
                <a:solidFill>
                  <a:schemeClr val="tx1">
                    <a:lumMod val="85000"/>
                    <a:lumOff val="15000"/>
                  </a:schemeClr>
                </a:solidFill>
              </a:rPr>
              <a:t>Des séances communes entre l’équipe enseignante et les élèves pour échanger et conseiller sur la rédaction du portfolio.</a:t>
            </a:r>
          </a:p>
          <a:p>
            <a:pPr marL="107950" lvl="1" indent="-107950">
              <a:buFont typeface="Arial" panose="020B0604020202020204" pitchFamily="34" charset="0"/>
              <a:buChar char="•"/>
            </a:pPr>
            <a:endParaRPr lang="fr-FR" sz="500" dirty="0">
              <a:solidFill>
                <a:schemeClr val="tx1">
                  <a:lumMod val="85000"/>
                  <a:lumOff val="15000"/>
                </a:schemeClr>
              </a:solidFill>
            </a:endParaRPr>
          </a:p>
        </p:txBody>
      </p:sp>
      <p:sp>
        <p:nvSpPr>
          <p:cNvPr id="9" name="Rectangle à coins arrondis 8"/>
          <p:cNvSpPr/>
          <p:nvPr/>
        </p:nvSpPr>
        <p:spPr>
          <a:xfrm>
            <a:off x="4781031" y="1156004"/>
            <a:ext cx="3960000" cy="3024000"/>
          </a:xfrm>
          <a:prstGeom prst="roundRect">
            <a:avLst/>
          </a:prstGeom>
          <a:noFill/>
        </p:spPr>
        <p:style>
          <a:lnRef idx="2">
            <a:schemeClr val="accent1"/>
          </a:lnRef>
          <a:fillRef idx="1">
            <a:schemeClr val="lt1"/>
          </a:fillRef>
          <a:effectRef idx="0">
            <a:schemeClr val="accent1"/>
          </a:effectRef>
          <a:fontRef idx="minor">
            <a:schemeClr val="dk1"/>
          </a:fontRef>
        </p:style>
        <p:txBody>
          <a:bodyPr lIns="36000" tIns="0" rIns="0" rtlCol="0" anchor="t" anchorCtr="0"/>
          <a:lstStyle/>
          <a:p>
            <a:pPr marL="0" lvl="1" algn="ctr"/>
            <a:r>
              <a:rPr lang="fr-FR" sz="1600" b="1" dirty="0">
                <a:solidFill>
                  <a:schemeClr val="accent1"/>
                </a:solidFill>
              </a:rPr>
              <a:t>Un suivi régulier </a:t>
            </a:r>
          </a:p>
          <a:p>
            <a:pPr marL="0" lvl="1"/>
            <a:endParaRPr lang="fr-FR" sz="1400" b="1" dirty="0">
              <a:solidFill>
                <a:schemeClr val="tx2"/>
              </a:solidFill>
            </a:endParaRPr>
          </a:p>
          <a:p>
            <a:pPr marL="0" lvl="1"/>
            <a:endParaRPr lang="fr-FR" sz="1400" b="1" dirty="0">
              <a:solidFill>
                <a:schemeClr val="tx2"/>
              </a:solidFill>
            </a:endParaRPr>
          </a:p>
          <a:p>
            <a:pPr marL="0" lvl="1"/>
            <a:endParaRPr lang="fr-FR" sz="1400" b="1" dirty="0">
              <a:solidFill>
                <a:schemeClr val="tx2"/>
              </a:solidFill>
            </a:endParaRPr>
          </a:p>
          <a:p>
            <a:pPr marL="0" lvl="1"/>
            <a:endParaRPr lang="fr-FR" sz="1400" b="1" dirty="0">
              <a:solidFill>
                <a:schemeClr val="tx2"/>
              </a:solidFill>
            </a:endParaRPr>
          </a:p>
          <a:p>
            <a:pPr marL="0" lvl="1"/>
            <a:endParaRPr lang="fr-FR" sz="1400" b="1" dirty="0">
              <a:solidFill>
                <a:schemeClr val="tx2"/>
              </a:solidFill>
            </a:endParaRPr>
          </a:p>
          <a:p>
            <a:pPr marL="0" lvl="1"/>
            <a:endParaRPr lang="fr-FR" sz="1400" b="1" dirty="0">
              <a:solidFill>
                <a:schemeClr val="tx2"/>
              </a:solidFill>
            </a:endParaRPr>
          </a:p>
          <a:p>
            <a:pPr marL="0" lvl="1"/>
            <a:endParaRPr lang="fr-FR" sz="1400" b="1" dirty="0">
              <a:solidFill>
                <a:schemeClr val="tx2"/>
              </a:solidFill>
            </a:endParaRPr>
          </a:p>
          <a:p>
            <a:pPr marL="107950" lvl="1" indent="-107950">
              <a:buFont typeface="Arial" panose="020B0604020202020204" pitchFamily="34" charset="0"/>
              <a:buChar char="•"/>
            </a:pPr>
            <a:r>
              <a:rPr lang="fr-FR" sz="1300" dirty="0">
                <a:solidFill>
                  <a:schemeClr val="tx1">
                    <a:lumMod val="85000"/>
                    <a:lumOff val="15000"/>
                  </a:schemeClr>
                </a:solidFill>
              </a:rPr>
              <a:t>Les enseignants consignent les traces des entretiens (commentaires et positionnements)</a:t>
            </a:r>
          </a:p>
          <a:p>
            <a:pPr marL="107950" lvl="1" indent="-107950">
              <a:buFont typeface="Arial" panose="020B0604020202020204" pitchFamily="34" charset="0"/>
              <a:buChar char="•"/>
            </a:pPr>
            <a:endParaRPr lang="fr-FR" sz="500" dirty="0">
              <a:solidFill>
                <a:schemeClr val="tx1">
                  <a:lumMod val="85000"/>
                  <a:lumOff val="15000"/>
                </a:schemeClr>
              </a:solidFill>
            </a:endParaRPr>
          </a:p>
          <a:p>
            <a:pPr marL="107950" lvl="1" indent="-107950">
              <a:buFont typeface="Arial" panose="020B0604020202020204" pitchFamily="34" charset="0"/>
              <a:buChar char="•"/>
            </a:pPr>
            <a:r>
              <a:rPr lang="fr-FR" sz="1300" dirty="0">
                <a:solidFill>
                  <a:schemeClr val="tx1">
                    <a:lumMod val="85000"/>
                    <a:lumOff val="15000"/>
                  </a:schemeClr>
                </a:solidFill>
              </a:rPr>
              <a:t>Les élèves consignent leurs notes sur l’évolution de leurs apprentissages</a:t>
            </a:r>
          </a:p>
        </p:txBody>
      </p:sp>
      <p:pic>
        <p:nvPicPr>
          <p:cNvPr id="10" name="Image 9"/>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863788" y="1718677"/>
            <a:ext cx="1794487" cy="1283036"/>
          </a:xfrm>
          <a:prstGeom prst="rect">
            <a:avLst/>
          </a:prstGeom>
        </p:spPr>
      </p:pic>
      <p:sp>
        <p:nvSpPr>
          <p:cNvPr id="14" name="ZoneTexte 13"/>
          <p:cNvSpPr txBox="1"/>
          <p:nvPr/>
        </p:nvSpPr>
        <p:spPr>
          <a:xfrm>
            <a:off x="1084333" y="4622781"/>
            <a:ext cx="6975335" cy="338554"/>
          </a:xfrm>
          <a:prstGeom prst="rect">
            <a:avLst/>
          </a:prstGeom>
          <a:noFill/>
        </p:spPr>
        <p:txBody>
          <a:bodyPr wrap="square" rtlCol="0">
            <a:spAutoFit/>
          </a:bodyPr>
          <a:lstStyle/>
          <a:p>
            <a:pPr algn="ctr"/>
            <a:r>
              <a:rPr lang="fr-FR" sz="1600" b="1" dirty="0">
                <a:solidFill>
                  <a:srgbClr val="F5430B"/>
                </a:solidFill>
              </a:rPr>
              <a:t>Un levier pour une nouvelle forme de relation enseignant/élève</a:t>
            </a:r>
          </a:p>
        </p:txBody>
      </p:sp>
      <p:pic>
        <p:nvPicPr>
          <p:cNvPr id="13" name="Image 12"/>
          <p:cNvPicPr>
            <a:picLocks noChangeAspect="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a:ext>
            </a:extLst>
          </a:blip>
          <a:srcRect/>
          <a:stretch/>
        </p:blipFill>
        <p:spPr>
          <a:xfrm>
            <a:off x="1259632" y="1851670"/>
            <a:ext cx="2521365" cy="1022175"/>
          </a:xfrm>
          <a:prstGeom prst="rect">
            <a:avLst/>
          </a:prstGeom>
        </p:spPr>
      </p:pic>
      <p:grpSp>
        <p:nvGrpSpPr>
          <p:cNvPr id="11" name="Groupe 10"/>
          <p:cNvGrpSpPr/>
          <p:nvPr/>
        </p:nvGrpSpPr>
        <p:grpSpPr>
          <a:xfrm>
            <a:off x="7308304" y="28800"/>
            <a:ext cx="1729252" cy="410341"/>
            <a:chOff x="7308304" y="28800"/>
            <a:chExt cx="1729252" cy="410341"/>
          </a:xfrm>
        </p:grpSpPr>
        <p:pic>
          <p:nvPicPr>
            <p:cNvPr id="16" name="Image 15"/>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76456" y="28800"/>
              <a:ext cx="361100" cy="410341"/>
            </a:xfrm>
            <a:prstGeom prst="rect">
              <a:avLst/>
            </a:prstGeom>
          </p:spPr>
        </p:pic>
        <p:sp>
          <p:nvSpPr>
            <p:cNvPr id="17" name="ZoneTexte 16"/>
            <p:cNvSpPr txBox="1"/>
            <p:nvPr/>
          </p:nvSpPr>
          <p:spPr>
            <a:xfrm>
              <a:off x="7308304" y="95471"/>
              <a:ext cx="1584176" cy="276999"/>
            </a:xfrm>
            <a:prstGeom prst="rect">
              <a:avLst/>
            </a:prstGeom>
            <a:noFill/>
          </p:spPr>
          <p:txBody>
            <a:bodyPr wrap="square" rtlCol="0">
              <a:spAutoFit/>
            </a:bodyPr>
            <a:lstStyle/>
            <a:p>
              <a:r>
                <a:rPr lang="fr-FR" sz="1200" b="1" dirty="0">
                  <a:solidFill>
                    <a:schemeClr val="tx1">
                      <a:lumMod val="65000"/>
                      <a:lumOff val="35000"/>
                    </a:schemeClr>
                  </a:solidFill>
                </a:rPr>
                <a:t>1- Collecter les traces</a:t>
              </a:r>
            </a:p>
          </p:txBody>
        </p:sp>
      </p:grpSp>
    </p:spTree>
    <p:extLst>
      <p:ext uri="{BB962C8B-B14F-4D97-AF65-F5344CB8AC3E}">
        <p14:creationId xmlns:p14="http://schemas.microsoft.com/office/powerpoint/2010/main" val="3734959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8" name="Espace réservé du texte 7"/>
          <p:cNvSpPr>
            <a:spLocks noGrp="1"/>
          </p:cNvSpPr>
          <p:nvPr>
            <p:ph type="body" sz="quarter" idx="13"/>
          </p:nvPr>
        </p:nvSpPr>
        <p:spPr>
          <a:xfrm>
            <a:off x="395536" y="1851670"/>
            <a:ext cx="8424000" cy="2077200"/>
          </a:xfrm>
        </p:spPr>
        <p:txBody>
          <a:bodyPr/>
          <a:lstStyle/>
          <a:p>
            <a:r>
              <a:rPr lang="fr-FR" sz="2800" dirty="0"/>
              <a:t>2- évaluer au fil de l’eau avec le portfolio</a:t>
            </a:r>
          </a:p>
          <a:p>
            <a:pPr algn="r"/>
            <a:endParaRPr lang="fr-FR" dirty="0"/>
          </a:p>
        </p:txBody>
      </p:sp>
      <p:pic>
        <p:nvPicPr>
          <p:cNvPr id="6" name="Image 5"/>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l="8023" t="6499" r="7745" b="13279"/>
          <a:stretch/>
        </p:blipFill>
        <p:spPr>
          <a:xfrm>
            <a:off x="3635896" y="2894147"/>
            <a:ext cx="1323168" cy="1260160"/>
          </a:xfrm>
          <a:prstGeom prst="rect">
            <a:avLst/>
          </a:prstGeom>
        </p:spPr>
      </p:pic>
    </p:spTree>
    <p:extLst>
      <p:ext uri="{BB962C8B-B14F-4D97-AF65-F5344CB8AC3E}">
        <p14:creationId xmlns:p14="http://schemas.microsoft.com/office/powerpoint/2010/main" val="3639523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680007"/>
            <a:ext cx="8424000" cy="375606"/>
          </a:xfrm>
        </p:spPr>
        <p:txBody>
          <a:bodyPr/>
          <a:lstStyle/>
          <a:p>
            <a:r>
              <a:rPr lang="fr-FR" cap="all" dirty="0">
                <a:solidFill>
                  <a:schemeClr val="tx1">
                    <a:lumMod val="85000"/>
                    <a:lumOff val="15000"/>
                  </a:schemeClr>
                </a:solidFill>
              </a:rPr>
              <a:t>Objectifs pédagogiques pour les élèves</a:t>
            </a:r>
          </a:p>
        </p:txBody>
      </p:sp>
      <p:grpSp>
        <p:nvGrpSpPr>
          <p:cNvPr id="11" name="Groupe 10"/>
          <p:cNvGrpSpPr/>
          <p:nvPr/>
        </p:nvGrpSpPr>
        <p:grpSpPr>
          <a:xfrm>
            <a:off x="551348" y="2095892"/>
            <a:ext cx="2436476" cy="1610827"/>
            <a:chOff x="-271110" y="769444"/>
            <a:chExt cx="2351965" cy="1701905"/>
          </a:xfrm>
        </p:grpSpPr>
        <p:pic>
          <p:nvPicPr>
            <p:cNvPr id="6" name="Imag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41276" y="769444"/>
              <a:ext cx="1127193" cy="1049351"/>
            </a:xfrm>
            <a:prstGeom prst="rect">
              <a:avLst/>
            </a:prstGeom>
          </p:spPr>
        </p:pic>
        <p:sp>
          <p:nvSpPr>
            <p:cNvPr id="7" name="Titre 1"/>
            <p:cNvSpPr txBox="1">
              <a:spLocks/>
            </p:cNvSpPr>
            <p:nvPr/>
          </p:nvSpPr>
          <p:spPr>
            <a:xfrm>
              <a:off x="-271110" y="1530238"/>
              <a:ext cx="2351965" cy="765673"/>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300" kern="1200" cap="all" spc="-40" baseline="0">
                  <a:solidFill>
                    <a:schemeClr val="tx2"/>
                  </a:solidFill>
                  <a:latin typeface="+mj-lt"/>
                  <a:ea typeface="+mj-ea"/>
                  <a:cs typeface="+mj-cs"/>
                </a:defRPr>
              </a:lvl1pPr>
            </a:lstStyle>
            <a:p>
              <a:pPr algn="ctr"/>
              <a:r>
                <a:rPr lang="fr-FR" sz="1400" b="1" cap="none" dirty="0">
                  <a:solidFill>
                    <a:srgbClr val="F5430B"/>
                  </a:solidFill>
                  <a:latin typeface="+mn-lt"/>
                </a:rPr>
                <a:t>LE PORTFOLIO</a:t>
              </a:r>
            </a:p>
          </p:txBody>
        </p:sp>
        <p:pic>
          <p:nvPicPr>
            <p:cNvPr id="8" name="Image 7"/>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5442" y="2062794"/>
              <a:ext cx="438862" cy="408555"/>
            </a:xfrm>
            <a:prstGeom prst="rect">
              <a:avLst/>
            </a:prstGeom>
          </p:spPr>
        </p:pic>
      </p:grpSp>
      <p:sp>
        <p:nvSpPr>
          <p:cNvPr id="3" name="Rectangle 2"/>
          <p:cNvSpPr/>
          <p:nvPr/>
        </p:nvSpPr>
        <p:spPr>
          <a:xfrm>
            <a:off x="2627784" y="1131590"/>
            <a:ext cx="6264696" cy="3539430"/>
          </a:xfrm>
          <a:prstGeom prst="rect">
            <a:avLst/>
          </a:prstGeom>
        </p:spPr>
        <p:txBody>
          <a:bodyPr wrap="square">
            <a:spAutoFit/>
          </a:bodyPr>
          <a:lstStyle/>
          <a:p>
            <a:pPr marL="342900" indent="-342900">
              <a:buClr>
                <a:srgbClr val="F5430B"/>
              </a:buClr>
              <a:buFont typeface="Wingdings" panose="05000000000000000000" pitchFamily="2" charset="2"/>
              <a:buChar char="§"/>
            </a:pPr>
            <a:r>
              <a:rPr lang="fr-FR" sz="1600" b="1" dirty="0">
                <a:solidFill>
                  <a:schemeClr val="tx1">
                    <a:lumMod val="75000"/>
                    <a:lumOff val="25000"/>
                  </a:schemeClr>
                </a:solidFill>
              </a:rPr>
              <a:t>consigner par écrit ce que l’on sait faire</a:t>
            </a:r>
            <a:r>
              <a:rPr lang="fr-FR" sz="1600" dirty="0">
                <a:solidFill>
                  <a:schemeClr val="tx1">
                    <a:lumMod val="75000"/>
                    <a:lumOff val="25000"/>
                  </a:schemeClr>
                </a:solidFill>
              </a:rPr>
              <a:t> dans un cadre professionnel</a:t>
            </a:r>
          </a:p>
          <a:p>
            <a:pPr marL="342900" lvl="0" indent="-342900">
              <a:spcAft>
                <a:spcPts val="0"/>
              </a:spcAft>
              <a:buClr>
                <a:srgbClr val="F5430B"/>
              </a:buClr>
              <a:buFont typeface="Wingdings" panose="05000000000000000000" pitchFamily="2" charset="2"/>
              <a:buChar char="§"/>
            </a:pPr>
            <a:r>
              <a:rPr lang="fr-FR" sz="1600" b="1" dirty="0">
                <a:solidFill>
                  <a:schemeClr val="tx1">
                    <a:lumMod val="75000"/>
                    <a:lumOff val="25000"/>
                  </a:schemeClr>
                </a:solidFill>
              </a:rPr>
              <a:t>relier les activités avec les compétences </a:t>
            </a:r>
            <a:r>
              <a:rPr lang="fr-FR" sz="1600" dirty="0">
                <a:solidFill>
                  <a:schemeClr val="tx1">
                    <a:lumMod val="75000"/>
                    <a:lumOff val="25000"/>
                  </a:schemeClr>
                </a:solidFill>
              </a:rPr>
              <a:t>métier du référentiel et les savoirs associés</a:t>
            </a:r>
          </a:p>
          <a:p>
            <a:pPr marL="342900" lvl="0" indent="-342900">
              <a:spcAft>
                <a:spcPts val="0"/>
              </a:spcAft>
              <a:buClr>
                <a:srgbClr val="F5430B"/>
              </a:buClr>
              <a:buFont typeface="Wingdings" panose="05000000000000000000" pitchFamily="2" charset="2"/>
              <a:buChar char="§"/>
            </a:pPr>
            <a:r>
              <a:rPr lang="fr-FR" sz="1600" b="1" dirty="0">
                <a:solidFill>
                  <a:schemeClr val="tx1">
                    <a:lumMod val="75000"/>
                    <a:lumOff val="25000"/>
                  </a:schemeClr>
                </a:solidFill>
              </a:rPr>
              <a:t>faire évoluer ses descriptions </a:t>
            </a:r>
            <a:r>
              <a:rPr lang="fr-FR" sz="1600" dirty="0">
                <a:solidFill>
                  <a:schemeClr val="tx1">
                    <a:lumMod val="75000"/>
                    <a:lumOff val="25000"/>
                  </a:schemeClr>
                </a:solidFill>
              </a:rPr>
              <a:t>au fur et à mesure de la formation et des échanges formatifs avec les enseignants</a:t>
            </a:r>
          </a:p>
          <a:p>
            <a:pPr marL="342900" lvl="0" indent="-342900">
              <a:spcAft>
                <a:spcPts val="0"/>
              </a:spcAft>
              <a:buClr>
                <a:srgbClr val="F5430B"/>
              </a:buClr>
              <a:buFont typeface="Wingdings" panose="05000000000000000000" pitchFamily="2" charset="2"/>
              <a:buChar char="§"/>
            </a:pPr>
            <a:r>
              <a:rPr lang="fr-FR" sz="1600" b="1" dirty="0">
                <a:solidFill>
                  <a:schemeClr val="tx1">
                    <a:lumMod val="75000"/>
                    <a:lumOff val="25000"/>
                  </a:schemeClr>
                </a:solidFill>
              </a:rPr>
              <a:t>s’engager dans un processus de métacognition</a:t>
            </a:r>
            <a:r>
              <a:rPr lang="fr-FR" sz="1600" dirty="0">
                <a:solidFill>
                  <a:schemeClr val="tx1">
                    <a:lumMod val="75000"/>
                    <a:lumOff val="25000"/>
                  </a:schemeClr>
                </a:solidFill>
              </a:rPr>
              <a:t> : comprendre ce que l’on a fait, pourquoi et comment, pour qui</a:t>
            </a:r>
          </a:p>
          <a:p>
            <a:pPr marL="342900" lvl="0" indent="-342900">
              <a:spcAft>
                <a:spcPts val="0"/>
              </a:spcAft>
              <a:buClr>
                <a:srgbClr val="F5430B"/>
              </a:buClr>
              <a:buFont typeface="Wingdings" panose="05000000000000000000" pitchFamily="2" charset="2"/>
              <a:buChar char="§"/>
            </a:pPr>
            <a:r>
              <a:rPr lang="fr-FR" sz="1600" b="1" dirty="0">
                <a:solidFill>
                  <a:schemeClr val="tx1">
                    <a:lumMod val="75000"/>
                    <a:lumOff val="25000"/>
                  </a:schemeClr>
                </a:solidFill>
              </a:rPr>
              <a:t>mieux se connaître soi-même </a:t>
            </a:r>
            <a:r>
              <a:rPr lang="fr-FR" sz="1600" dirty="0">
                <a:solidFill>
                  <a:schemeClr val="tx1">
                    <a:lumMod val="75000"/>
                    <a:lumOff val="25000"/>
                  </a:schemeClr>
                </a:solidFill>
              </a:rPr>
              <a:t>pour favoriser et construire son projet professionnel</a:t>
            </a:r>
          </a:p>
          <a:p>
            <a:pPr marL="342900" lvl="0" indent="-342900">
              <a:spcAft>
                <a:spcPts val="0"/>
              </a:spcAft>
              <a:buClr>
                <a:srgbClr val="F5430B"/>
              </a:buClr>
              <a:buFont typeface="Wingdings" panose="05000000000000000000" pitchFamily="2" charset="2"/>
              <a:buChar char="§"/>
            </a:pPr>
            <a:r>
              <a:rPr lang="fr-FR" sz="1600" b="1" dirty="0">
                <a:solidFill>
                  <a:schemeClr val="tx1">
                    <a:lumMod val="75000"/>
                    <a:lumOff val="25000"/>
                  </a:schemeClr>
                </a:solidFill>
              </a:rPr>
              <a:t>visualiser ses progrès </a:t>
            </a:r>
            <a:r>
              <a:rPr lang="fr-FR" sz="1600" dirty="0">
                <a:solidFill>
                  <a:schemeClr val="tx1">
                    <a:lumMod val="75000"/>
                    <a:lumOff val="25000"/>
                  </a:schemeClr>
                </a:solidFill>
              </a:rPr>
              <a:t>dans son parcours de professionnalisation et d’orientation</a:t>
            </a:r>
          </a:p>
          <a:p>
            <a:pPr marL="342900" lvl="0" indent="-342900">
              <a:spcAft>
                <a:spcPts val="0"/>
              </a:spcAft>
              <a:buClr>
                <a:srgbClr val="F5430B"/>
              </a:buClr>
              <a:buFont typeface="Wingdings" panose="05000000000000000000" pitchFamily="2" charset="2"/>
              <a:buChar char="§"/>
            </a:pPr>
            <a:r>
              <a:rPr lang="fr-FR" sz="1600" b="1" dirty="0">
                <a:solidFill>
                  <a:schemeClr val="tx1">
                    <a:lumMod val="75000"/>
                    <a:lumOff val="25000"/>
                  </a:schemeClr>
                </a:solidFill>
              </a:rPr>
              <a:t>exporter des traces d’activités professionnelles pour servir à la valorisation de son parcours, </a:t>
            </a:r>
            <a:r>
              <a:rPr lang="fr-FR" sz="1600" dirty="0">
                <a:solidFill>
                  <a:schemeClr val="tx1">
                    <a:lumMod val="75000"/>
                    <a:lumOff val="25000"/>
                  </a:schemeClr>
                </a:solidFill>
              </a:rPr>
              <a:t>faciliter la poursuite d’études ou l’insertion professionnelle</a:t>
            </a:r>
            <a:endParaRPr lang="fr-FR" sz="1600" dirty="0">
              <a:solidFill>
                <a:schemeClr val="tx1">
                  <a:lumMod val="75000"/>
                  <a:lumOff val="25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97392" y="4722698"/>
            <a:ext cx="6984776" cy="369332"/>
          </a:xfrm>
          <a:prstGeom prst="rect">
            <a:avLst/>
          </a:prstGeom>
        </p:spPr>
        <p:txBody>
          <a:bodyPr wrap="square">
            <a:spAutoFit/>
          </a:bodyPr>
          <a:lstStyle/>
          <a:p>
            <a:pPr lvl="0" algn="ctr">
              <a:spcAft>
                <a:spcPts val="0"/>
              </a:spcAft>
              <a:buClr>
                <a:schemeClr val="accent1"/>
              </a:buClr>
            </a:pPr>
            <a:r>
              <a:rPr lang="fr-FR" b="1" dirty="0">
                <a:solidFill>
                  <a:srgbClr val="F5430B"/>
                </a:solidFill>
                <a:latin typeface="Arial Narrow" panose="020B0606020202030204" pitchFamily="34" charset="0"/>
              </a:rPr>
              <a:t>Collecter les traces </a:t>
            </a:r>
            <a:r>
              <a:rPr lang="fr-FR" dirty="0">
                <a:solidFill>
                  <a:srgbClr val="F5430B"/>
                </a:solidFill>
                <a:latin typeface="Arial Narrow" panose="020B0606020202030204" pitchFamily="34" charset="0"/>
              </a:rPr>
              <a:t>de ses réalisations lors du parcours de formation </a:t>
            </a:r>
          </a:p>
        </p:txBody>
      </p:sp>
      <p:grpSp>
        <p:nvGrpSpPr>
          <p:cNvPr id="9" name="Groupe 8"/>
          <p:cNvGrpSpPr/>
          <p:nvPr/>
        </p:nvGrpSpPr>
        <p:grpSpPr>
          <a:xfrm>
            <a:off x="6084168" y="48417"/>
            <a:ext cx="3167381" cy="307493"/>
            <a:chOff x="6084168" y="48417"/>
            <a:chExt cx="3167381" cy="307493"/>
          </a:xfrm>
        </p:grpSpPr>
        <p:sp>
          <p:nvSpPr>
            <p:cNvPr id="16" name="ZoneTexte 15"/>
            <p:cNvSpPr txBox="1"/>
            <p:nvPr/>
          </p:nvSpPr>
          <p:spPr>
            <a:xfrm>
              <a:off x="6084168" y="78911"/>
              <a:ext cx="3167381" cy="276999"/>
            </a:xfrm>
            <a:prstGeom prst="rect">
              <a:avLst/>
            </a:prstGeom>
            <a:noFill/>
          </p:spPr>
          <p:txBody>
            <a:bodyPr wrap="square" rtlCol="0">
              <a:spAutoFit/>
            </a:bodyPr>
            <a:lstStyle/>
            <a:p>
              <a:r>
                <a:rPr lang="fr-FR" sz="1200" b="1" dirty="0">
                  <a:solidFill>
                    <a:schemeClr val="tx1">
                      <a:lumMod val="65000"/>
                      <a:lumOff val="35000"/>
                    </a:schemeClr>
                  </a:solidFill>
                </a:rPr>
                <a:t>2- Évaluer au fil de l’eau avec le portfolio</a:t>
              </a:r>
            </a:p>
          </p:txBody>
        </p:sp>
        <p:pic>
          <p:nvPicPr>
            <p:cNvPr id="17" name="Image 16"/>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l="8023" t="6499" r="7745" b="13279"/>
            <a:stretch/>
          </p:blipFill>
          <p:spPr>
            <a:xfrm>
              <a:off x="8626471" y="48417"/>
              <a:ext cx="315055" cy="300052"/>
            </a:xfrm>
            <a:prstGeom prst="rect">
              <a:avLst/>
            </a:prstGeom>
          </p:spPr>
        </p:pic>
      </p:grpSp>
    </p:spTree>
    <p:extLst>
      <p:ext uri="{BB962C8B-B14F-4D97-AF65-F5344CB8AC3E}">
        <p14:creationId xmlns:p14="http://schemas.microsoft.com/office/powerpoint/2010/main" val="2481539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pédagogiques </a:t>
            </a:r>
            <a:r>
              <a:rPr lang="fr-FR" dirty="0">
                <a:solidFill>
                  <a:srgbClr val="F5430B"/>
                </a:solidFill>
              </a:rPr>
              <a:t>pour les enseignants</a:t>
            </a:r>
          </a:p>
        </p:txBody>
      </p:sp>
      <p:sp>
        <p:nvSpPr>
          <p:cNvPr id="5" name="ZoneTexte 4"/>
          <p:cNvSpPr txBox="1"/>
          <p:nvPr/>
        </p:nvSpPr>
        <p:spPr>
          <a:xfrm>
            <a:off x="2915816" y="1580950"/>
            <a:ext cx="5472608" cy="2554545"/>
          </a:xfrm>
          <a:prstGeom prst="rect">
            <a:avLst/>
          </a:prstGeom>
          <a:noFill/>
        </p:spPr>
        <p:txBody>
          <a:bodyPr wrap="square" rtlCol="0">
            <a:spAutoFit/>
          </a:bodyPr>
          <a:lstStyle/>
          <a:p>
            <a:pPr marL="342900" lvl="0" indent="-342900">
              <a:spcAft>
                <a:spcPts val="0"/>
              </a:spcAft>
              <a:buClr>
                <a:srgbClr val="F5430B"/>
              </a:buClr>
              <a:buFont typeface="Wingdings" panose="05000000000000000000" pitchFamily="2" charset="2"/>
              <a:buChar char="§"/>
            </a:pPr>
            <a:r>
              <a:rPr lang="fr-FR" sz="1600" b="1" dirty="0">
                <a:solidFill>
                  <a:schemeClr val="tx1">
                    <a:lumMod val="85000"/>
                    <a:lumOff val="15000"/>
                  </a:schemeClr>
                </a:solidFill>
              </a:rPr>
              <a:t>visualiser le parcours de professionnalisation </a:t>
            </a:r>
            <a:r>
              <a:rPr lang="fr-FR" sz="1600" dirty="0">
                <a:solidFill>
                  <a:schemeClr val="tx1">
                    <a:lumMod val="85000"/>
                    <a:lumOff val="15000"/>
                  </a:schemeClr>
                </a:solidFill>
              </a:rPr>
              <a:t>de chaque élève, de la classe </a:t>
            </a:r>
          </a:p>
          <a:p>
            <a:pPr marL="342900" lvl="0" indent="-342900">
              <a:spcAft>
                <a:spcPts val="0"/>
              </a:spcAft>
              <a:buClr>
                <a:srgbClr val="F5430B"/>
              </a:buClr>
              <a:buFont typeface="Wingdings" panose="05000000000000000000" pitchFamily="2" charset="2"/>
              <a:buChar char="§"/>
            </a:pPr>
            <a:r>
              <a:rPr lang="fr-FR" sz="1600" b="1" dirty="0">
                <a:solidFill>
                  <a:schemeClr val="tx1">
                    <a:lumMod val="85000"/>
                    <a:lumOff val="15000"/>
                  </a:schemeClr>
                </a:solidFill>
              </a:rPr>
              <a:t>utiliser le portfolio </a:t>
            </a:r>
            <a:r>
              <a:rPr lang="fr-FR" sz="1600" dirty="0">
                <a:solidFill>
                  <a:schemeClr val="tx1">
                    <a:lumMod val="85000"/>
                    <a:lumOff val="15000"/>
                  </a:schemeClr>
                </a:solidFill>
              </a:rPr>
              <a:t>de compétences de l’élève </a:t>
            </a:r>
            <a:r>
              <a:rPr lang="fr-FR" sz="1600" b="1" dirty="0">
                <a:solidFill>
                  <a:schemeClr val="tx1">
                    <a:lumMod val="85000"/>
                    <a:lumOff val="15000"/>
                  </a:schemeClr>
                </a:solidFill>
              </a:rPr>
              <a:t>comme support à des entretiens formatifs </a:t>
            </a:r>
            <a:r>
              <a:rPr lang="fr-FR" sz="1600" dirty="0">
                <a:solidFill>
                  <a:schemeClr val="tx1">
                    <a:lumMod val="85000"/>
                    <a:lumOff val="15000"/>
                  </a:schemeClr>
                </a:solidFill>
              </a:rPr>
              <a:t>pour établir des bilans intermédiaires et pour organiser une remédiation éventuelle (explicitation, feed-back)</a:t>
            </a:r>
          </a:p>
          <a:p>
            <a:pPr marL="342900" lvl="0" indent="-342900">
              <a:spcAft>
                <a:spcPts val="0"/>
              </a:spcAft>
              <a:buClr>
                <a:srgbClr val="F5430B"/>
              </a:buClr>
              <a:buFont typeface="Wingdings" panose="05000000000000000000" pitchFamily="2" charset="2"/>
              <a:buChar char="§"/>
            </a:pPr>
            <a:r>
              <a:rPr lang="fr-FR" sz="1600" b="1" dirty="0">
                <a:solidFill>
                  <a:schemeClr val="tx1">
                    <a:lumMod val="85000"/>
                    <a:lumOff val="15000"/>
                  </a:schemeClr>
                </a:solidFill>
              </a:rPr>
              <a:t>aider l’élève à prendre conscience du chemin parcouru</a:t>
            </a:r>
            <a:r>
              <a:rPr lang="fr-FR" sz="1600" dirty="0">
                <a:solidFill>
                  <a:schemeClr val="tx1">
                    <a:lumMod val="85000"/>
                    <a:lumOff val="15000"/>
                  </a:schemeClr>
                </a:solidFill>
              </a:rPr>
              <a:t>, de ses points forts et de ses axes de progrès</a:t>
            </a:r>
          </a:p>
          <a:p>
            <a:pPr marL="342900" lvl="0" indent="-342900">
              <a:spcAft>
                <a:spcPts val="0"/>
              </a:spcAft>
              <a:buClr>
                <a:srgbClr val="F5430B"/>
              </a:buClr>
              <a:buFont typeface="Wingdings" panose="05000000000000000000" pitchFamily="2" charset="2"/>
              <a:buChar char="§"/>
            </a:pPr>
            <a:r>
              <a:rPr lang="fr-FR" sz="1600" b="1" dirty="0">
                <a:solidFill>
                  <a:schemeClr val="tx1">
                    <a:lumMod val="85000"/>
                    <a:lumOff val="15000"/>
                  </a:schemeClr>
                </a:solidFill>
              </a:rPr>
              <a:t>participer à la construction du projet </a:t>
            </a:r>
            <a:r>
              <a:rPr lang="fr-FR" sz="1600" dirty="0">
                <a:solidFill>
                  <a:schemeClr val="tx1">
                    <a:lumMod val="85000"/>
                    <a:lumOff val="15000"/>
                  </a:schemeClr>
                </a:solidFill>
              </a:rPr>
              <a:t>de l’élève (poursuite d’études ou insertion professionnelle)</a:t>
            </a:r>
          </a:p>
        </p:txBody>
      </p:sp>
      <p:grpSp>
        <p:nvGrpSpPr>
          <p:cNvPr id="11" name="Groupe 10"/>
          <p:cNvGrpSpPr/>
          <p:nvPr/>
        </p:nvGrpSpPr>
        <p:grpSpPr>
          <a:xfrm>
            <a:off x="695364" y="2052809"/>
            <a:ext cx="2436476" cy="1610827"/>
            <a:chOff x="-271110" y="769444"/>
            <a:chExt cx="2351965" cy="1701905"/>
          </a:xfrm>
        </p:grpSpPr>
        <p:pic>
          <p:nvPicPr>
            <p:cNvPr id="15" name="Image 1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41276" y="769444"/>
              <a:ext cx="1127193" cy="1049351"/>
            </a:xfrm>
            <a:prstGeom prst="rect">
              <a:avLst/>
            </a:prstGeom>
          </p:spPr>
        </p:pic>
        <p:sp>
          <p:nvSpPr>
            <p:cNvPr id="16" name="Titre 1"/>
            <p:cNvSpPr txBox="1">
              <a:spLocks/>
            </p:cNvSpPr>
            <p:nvPr/>
          </p:nvSpPr>
          <p:spPr>
            <a:xfrm>
              <a:off x="-271110" y="1530238"/>
              <a:ext cx="2351965" cy="765673"/>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300" kern="1200" cap="all" spc="-40" baseline="0">
                  <a:solidFill>
                    <a:schemeClr val="tx2"/>
                  </a:solidFill>
                  <a:latin typeface="+mj-lt"/>
                  <a:ea typeface="+mj-ea"/>
                  <a:cs typeface="+mj-cs"/>
                </a:defRPr>
              </a:lvl1pPr>
            </a:lstStyle>
            <a:p>
              <a:pPr algn="ctr"/>
              <a:r>
                <a:rPr lang="fr-FR" sz="1400" b="1" cap="none" dirty="0">
                  <a:solidFill>
                    <a:srgbClr val="F5430B"/>
                  </a:solidFill>
                  <a:latin typeface="+mn-lt"/>
                </a:rPr>
                <a:t>LE PORTFOLIO</a:t>
              </a:r>
            </a:p>
          </p:txBody>
        </p:sp>
        <p:pic>
          <p:nvPicPr>
            <p:cNvPr id="17" name="Image 16"/>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5442" y="2062794"/>
              <a:ext cx="438862" cy="408555"/>
            </a:xfrm>
            <a:prstGeom prst="rect">
              <a:avLst/>
            </a:prstGeom>
          </p:spPr>
        </p:pic>
      </p:grpSp>
      <p:grpSp>
        <p:nvGrpSpPr>
          <p:cNvPr id="18" name="Groupe 17"/>
          <p:cNvGrpSpPr/>
          <p:nvPr/>
        </p:nvGrpSpPr>
        <p:grpSpPr>
          <a:xfrm>
            <a:off x="6084168" y="48417"/>
            <a:ext cx="3167381" cy="307493"/>
            <a:chOff x="6084168" y="48417"/>
            <a:chExt cx="3167381" cy="307493"/>
          </a:xfrm>
        </p:grpSpPr>
        <p:sp>
          <p:nvSpPr>
            <p:cNvPr id="19" name="ZoneTexte 18"/>
            <p:cNvSpPr txBox="1"/>
            <p:nvPr/>
          </p:nvSpPr>
          <p:spPr>
            <a:xfrm>
              <a:off x="6084168" y="78911"/>
              <a:ext cx="3167381" cy="276999"/>
            </a:xfrm>
            <a:prstGeom prst="rect">
              <a:avLst/>
            </a:prstGeom>
            <a:noFill/>
          </p:spPr>
          <p:txBody>
            <a:bodyPr wrap="square" rtlCol="0">
              <a:spAutoFit/>
            </a:bodyPr>
            <a:lstStyle/>
            <a:p>
              <a:r>
                <a:rPr lang="fr-FR" sz="1200" b="1" dirty="0">
                  <a:solidFill>
                    <a:schemeClr val="tx1">
                      <a:lumMod val="65000"/>
                      <a:lumOff val="35000"/>
                    </a:schemeClr>
                  </a:solidFill>
                </a:rPr>
                <a:t>2- Évaluer au fil de l’eau avec le portfolio</a:t>
              </a:r>
            </a:p>
          </p:txBody>
        </p:sp>
        <p:pic>
          <p:nvPicPr>
            <p:cNvPr id="20" name="Image 1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l="8023" t="6499" r="7745" b="13279"/>
            <a:stretch/>
          </p:blipFill>
          <p:spPr>
            <a:xfrm>
              <a:off x="8626471" y="48417"/>
              <a:ext cx="315055" cy="300052"/>
            </a:xfrm>
            <a:prstGeom prst="rect">
              <a:avLst/>
            </a:prstGeom>
          </p:spPr>
        </p:pic>
      </p:grpSp>
    </p:spTree>
    <p:extLst>
      <p:ext uri="{BB962C8B-B14F-4D97-AF65-F5344CB8AC3E}">
        <p14:creationId xmlns:p14="http://schemas.microsoft.com/office/powerpoint/2010/main" val="1573308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033" y="701155"/>
            <a:ext cx="8424000" cy="375606"/>
          </a:xfrm>
        </p:spPr>
        <p:txBody>
          <a:bodyPr>
            <a:normAutofit/>
          </a:bodyPr>
          <a:lstStyle/>
          <a:p>
            <a:r>
              <a:rPr lang="fr-FR" dirty="0"/>
              <a:t>Guider l’élève vers la verbalisation</a:t>
            </a:r>
          </a:p>
        </p:txBody>
      </p:sp>
      <p:pic>
        <p:nvPicPr>
          <p:cNvPr id="15" name="Image 1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860032" y="2158881"/>
            <a:ext cx="1227980" cy="1227980"/>
          </a:xfrm>
          <a:prstGeom prst="rect">
            <a:avLst/>
          </a:prstGeom>
        </p:spPr>
      </p:pic>
      <p:sp>
        <p:nvSpPr>
          <p:cNvPr id="7" name="ZoneTexte 6"/>
          <p:cNvSpPr txBox="1"/>
          <p:nvPr/>
        </p:nvSpPr>
        <p:spPr>
          <a:xfrm>
            <a:off x="2057803" y="1379250"/>
            <a:ext cx="6402629" cy="769441"/>
          </a:xfrm>
          <a:prstGeom prst="rect">
            <a:avLst/>
          </a:prstGeom>
          <a:noFill/>
        </p:spPr>
        <p:txBody>
          <a:bodyPr wrap="square" rtlCol="0">
            <a:spAutoFit/>
          </a:bodyPr>
          <a:lstStyle/>
          <a:p>
            <a:pPr marL="285750" indent="-285750">
              <a:buFont typeface="Arial" panose="020B0604020202020204" pitchFamily="34" charset="0"/>
              <a:buChar char="•"/>
            </a:pPr>
            <a:r>
              <a:rPr lang="fr-FR" sz="1400" b="1" dirty="0">
                <a:solidFill>
                  <a:schemeClr val="tx1">
                    <a:lumMod val="75000"/>
                    <a:lumOff val="25000"/>
                  </a:schemeClr>
                </a:solidFill>
              </a:rPr>
              <a:t>Rendre l’élève conscient de son processus cognitif </a:t>
            </a:r>
          </a:p>
          <a:p>
            <a:pPr marL="285750" indent="-285750">
              <a:buFont typeface="Arial" panose="020B0604020202020204" pitchFamily="34" charset="0"/>
              <a:buChar char="•"/>
            </a:pPr>
            <a:r>
              <a:rPr lang="fr-FR" sz="1400" b="1" dirty="0">
                <a:solidFill>
                  <a:schemeClr val="tx1">
                    <a:lumMod val="75000"/>
                    <a:lumOff val="25000"/>
                  </a:schemeClr>
                </a:solidFill>
              </a:rPr>
              <a:t>Aider l’élève à passer d’une action concrète à une notion abstraite</a:t>
            </a:r>
          </a:p>
          <a:p>
            <a:r>
              <a:rPr lang="fr-FR" sz="1600" dirty="0">
                <a:solidFill>
                  <a:schemeClr val="accent2"/>
                </a:solidFill>
              </a:rPr>
              <a:t> </a:t>
            </a:r>
          </a:p>
        </p:txBody>
      </p:sp>
      <p:pic>
        <p:nvPicPr>
          <p:cNvPr id="10" name="Image 9"/>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771996" y="2340921"/>
            <a:ext cx="863900" cy="863900"/>
          </a:xfrm>
          <a:prstGeom prst="rect">
            <a:avLst/>
          </a:prstGeom>
        </p:spPr>
      </p:pic>
      <p:sp>
        <p:nvSpPr>
          <p:cNvPr id="19" name="ZoneTexte 18"/>
          <p:cNvSpPr txBox="1"/>
          <p:nvPr/>
        </p:nvSpPr>
        <p:spPr>
          <a:xfrm>
            <a:off x="490396" y="3291830"/>
            <a:ext cx="3145500" cy="1384995"/>
          </a:xfrm>
          <a:prstGeom prst="rect">
            <a:avLst/>
          </a:prstGeom>
          <a:noFill/>
          <a:ln w="6350">
            <a:noFill/>
            <a:prstDash val="dash"/>
          </a:ln>
        </p:spPr>
        <p:txBody>
          <a:bodyPr wrap="square" rtlCol="0">
            <a:spAutoFit/>
          </a:bodyPr>
          <a:lstStyle/>
          <a:p>
            <a:pPr algn="r"/>
            <a:r>
              <a:rPr lang="fr-FR" sz="1200" b="1" dirty="0">
                <a:solidFill>
                  <a:srgbClr val="92D050"/>
                </a:solidFill>
              </a:rPr>
              <a:t>Le compte rendu d’activité </a:t>
            </a:r>
          </a:p>
          <a:p>
            <a:pPr marL="171450" indent="-171450" algn="just">
              <a:buClr>
                <a:schemeClr val="accent4"/>
              </a:buClr>
              <a:buFont typeface="Wingdings" panose="05000000000000000000" pitchFamily="2" charset="2"/>
              <a:buChar char="§"/>
            </a:pPr>
            <a:r>
              <a:rPr lang="fr-FR" sz="1200" dirty="0">
                <a:solidFill>
                  <a:schemeClr val="tx1">
                    <a:lumMod val="75000"/>
                    <a:lumOff val="25000"/>
                  </a:schemeClr>
                </a:solidFill>
              </a:rPr>
              <a:t>situer son action dans un processus</a:t>
            </a:r>
          </a:p>
          <a:p>
            <a:pPr marL="171450" indent="-171450" algn="just">
              <a:buClr>
                <a:schemeClr val="accent4"/>
              </a:buClr>
              <a:buFont typeface="Wingdings" panose="05000000000000000000" pitchFamily="2" charset="2"/>
              <a:buChar char="§"/>
            </a:pPr>
            <a:r>
              <a:rPr lang="fr-FR" sz="1200" dirty="0">
                <a:solidFill>
                  <a:schemeClr val="tx1">
                    <a:lumMod val="75000"/>
                    <a:lumOff val="25000"/>
                  </a:schemeClr>
                </a:solidFill>
              </a:rPr>
              <a:t>prendre conscience de ses méthodes et de son fonctionnement</a:t>
            </a:r>
          </a:p>
          <a:p>
            <a:pPr marL="171450" indent="-171450">
              <a:buClr>
                <a:schemeClr val="accent4"/>
              </a:buClr>
              <a:buFont typeface="Wingdings" panose="05000000000000000000" pitchFamily="2" charset="2"/>
              <a:buChar char="§"/>
            </a:pPr>
            <a:r>
              <a:rPr lang="fr-FR" sz="1200" dirty="0">
                <a:solidFill>
                  <a:schemeClr val="tx1">
                    <a:lumMod val="75000"/>
                    <a:lumOff val="25000"/>
                  </a:schemeClr>
                </a:solidFill>
              </a:rPr>
              <a:t>visualiser ce qui est fait et découvert</a:t>
            </a:r>
          </a:p>
          <a:p>
            <a:pPr marL="171450" indent="-171450" algn="just">
              <a:buClr>
                <a:schemeClr val="accent4"/>
              </a:buClr>
              <a:buFont typeface="Wingdings" panose="05000000000000000000" pitchFamily="2" charset="2"/>
              <a:buChar char="§"/>
            </a:pPr>
            <a:r>
              <a:rPr lang="fr-FR" sz="1200" dirty="0">
                <a:solidFill>
                  <a:schemeClr val="tx1">
                    <a:lumMod val="75000"/>
                    <a:lumOff val="25000"/>
                  </a:schemeClr>
                </a:solidFill>
              </a:rPr>
              <a:t>enrichir la maîtrise du langage et travailler le lexique</a:t>
            </a:r>
            <a:endParaRPr lang="fr-FR" sz="1200" b="1" dirty="0">
              <a:solidFill>
                <a:schemeClr val="tx1">
                  <a:lumMod val="75000"/>
                  <a:lumOff val="25000"/>
                </a:schemeClr>
              </a:solidFill>
            </a:endParaRPr>
          </a:p>
        </p:txBody>
      </p:sp>
      <p:sp>
        <p:nvSpPr>
          <p:cNvPr id="20" name="ZoneTexte 19"/>
          <p:cNvSpPr txBox="1"/>
          <p:nvPr/>
        </p:nvSpPr>
        <p:spPr>
          <a:xfrm>
            <a:off x="4917027" y="3291830"/>
            <a:ext cx="3866973" cy="1754326"/>
          </a:xfrm>
          <a:prstGeom prst="rect">
            <a:avLst/>
          </a:prstGeom>
          <a:noFill/>
          <a:ln w="6350">
            <a:noFill/>
            <a:prstDash val="dash"/>
          </a:ln>
        </p:spPr>
        <p:txBody>
          <a:bodyPr wrap="square" rtlCol="0">
            <a:spAutoFit/>
          </a:bodyPr>
          <a:lstStyle/>
          <a:p>
            <a:r>
              <a:rPr lang="fr-FR" sz="1200" b="1" dirty="0">
                <a:solidFill>
                  <a:schemeClr val="accent1"/>
                </a:solidFill>
              </a:rPr>
              <a:t>Les entretiens formatifs</a:t>
            </a:r>
          </a:p>
          <a:p>
            <a:r>
              <a:rPr lang="fr-FR" sz="1200" dirty="0">
                <a:solidFill>
                  <a:schemeClr val="accent1"/>
                </a:solidFill>
              </a:rPr>
              <a:t>(basé sur une questionnement d’explicitation)</a:t>
            </a:r>
          </a:p>
          <a:p>
            <a:pPr marL="171450" indent="-171450" algn="just">
              <a:buClr>
                <a:schemeClr val="accent1"/>
              </a:buClr>
              <a:buFont typeface="Wingdings" panose="05000000000000000000" pitchFamily="2" charset="2"/>
              <a:buChar char="§"/>
            </a:pPr>
            <a:r>
              <a:rPr lang="fr-FR" sz="1200" dirty="0">
                <a:solidFill>
                  <a:schemeClr val="tx1">
                    <a:lumMod val="75000"/>
                    <a:lumOff val="25000"/>
                  </a:schemeClr>
                </a:solidFill>
              </a:rPr>
              <a:t>permettre un retour réflexif sur le fonctionnement cognitif dans la réalisation d'une tâche et sur le vécu d'une pratique professionnelle (vécu de l'action).</a:t>
            </a:r>
            <a:endParaRPr lang="fr-FR" sz="1200" b="1" dirty="0">
              <a:solidFill>
                <a:schemeClr val="tx1">
                  <a:lumMod val="75000"/>
                  <a:lumOff val="25000"/>
                </a:schemeClr>
              </a:solidFill>
            </a:endParaRPr>
          </a:p>
          <a:p>
            <a:pPr marL="171450" indent="-171450" algn="just">
              <a:buClr>
                <a:schemeClr val="accent1"/>
              </a:buClr>
              <a:buFont typeface="Wingdings" panose="05000000000000000000" pitchFamily="2" charset="2"/>
              <a:buChar char="§"/>
            </a:pPr>
            <a:r>
              <a:rPr lang="fr-FR" sz="1200" dirty="0">
                <a:solidFill>
                  <a:schemeClr val="tx1">
                    <a:lumMod val="75000"/>
                    <a:lumOff val="25000"/>
                  </a:schemeClr>
                </a:solidFill>
              </a:rPr>
              <a:t>s’informer, à la fois de ce qui s’est réellement passé ainsi que des connaissances implicites inscrites dans cette action.</a:t>
            </a:r>
          </a:p>
        </p:txBody>
      </p:sp>
      <p:grpSp>
        <p:nvGrpSpPr>
          <p:cNvPr id="5" name="Groupe 4"/>
          <p:cNvGrpSpPr/>
          <p:nvPr/>
        </p:nvGrpSpPr>
        <p:grpSpPr>
          <a:xfrm>
            <a:off x="1011034" y="1104165"/>
            <a:ext cx="1328718" cy="1044526"/>
            <a:chOff x="6627658" y="780311"/>
            <a:chExt cx="1328718" cy="1044526"/>
          </a:xfrm>
        </p:grpSpPr>
        <p:sp>
          <p:nvSpPr>
            <p:cNvPr id="3" name="ZoneTexte 2"/>
            <p:cNvSpPr txBox="1"/>
            <p:nvPr/>
          </p:nvSpPr>
          <p:spPr>
            <a:xfrm>
              <a:off x="6627658" y="1486283"/>
              <a:ext cx="1328718" cy="338554"/>
            </a:xfrm>
            <a:prstGeom prst="rect">
              <a:avLst/>
            </a:prstGeom>
            <a:noFill/>
          </p:spPr>
          <p:txBody>
            <a:bodyPr wrap="square" rtlCol="0">
              <a:spAutoFit/>
            </a:bodyPr>
            <a:lstStyle/>
            <a:p>
              <a:r>
                <a:rPr lang="fr-FR" sz="1600" b="1" i="1" dirty="0">
                  <a:solidFill>
                    <a:schemeClr val="accent2"/>
                  </a:solidFill>
                  <a:latin typeface="Arial Narrow" panose="020B0606020202030204" pitchFamily="34" charset="0"/>
                </a:rPr>
                <a:t>Métacognition</a:t>
              </a:r>
            </a:p>
          </p:txBody>
        </p:sp>
        <p:pic>
          <p:nvPicPr>
            <p:cNvPr id="4" name="Image 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877529" y="780311"/>
              <a:ext cx="828976" cy="828976"/>
            </a:xfrm>
            <a:prstGeom prst="rect">
              <a:avLst/>
            </a:prstGeom>
          </p:spPr>
        </p:pic>
      </p:grpSp>
      <p:sp>
        <p:nvSpPr>
          <p:cNvPr id="8" name="ZoneTexte 7"/>
          <p:cNvSpPr txBox="1"/>
          <p:nvPr/>
        </p:nvSpPr>
        <p:spPr>
          <a:xfrm>
            <a:off x="3607398" y="2218873"/>
            <a:ext cx="1281131" cy="1107996"/>
          </a:xfrm>
          <a:prstGeom prst="rect">
            <a:avLst/>
          </a:prstGeom>
          <a:noFill/>
        </p:spPr>
        <p:txBody>
          <a:bodyPr wrap="square" rtlCol="0">
            <a:spAutoFit/>
          </a:bodyPr>
          <a:lstStyle/>
          <a:p>
            <a:pPr algn="ctr"/>
            <a:r>
              <a:rPr lang="fr-FR" sz="6600" dirty="0">
                <a:solidFill>
                  <a:schemeClr val="accent2"/>
                </a:solidFill>
              </a:rPr>
              <a:t>+</a:t>
            </a:r>
          </a:p>
        </p:txBody>
      </p:sp>
      <p:grpSp>
        <p:nvGrpSpPr>
          <p:cNvPr id="18" name="Groupe 17"/>
          <p:cNvGrpSpPr/>
          <p:nvPr/>
        </p:nvGrpSpPr>
        <p:grpSpPr>
          <a:xfrm>
            <a:off x="6084168" y="48417"/>
            <a:ext cx="3167381" cy="307493"/>
            <a:chOff x="6084168" y="48417"/>
            <a:chExt cx="3167381" cy="307493"/>
          </a:xfrm>
        </p:grpSpPr>
        <p:sp>
          <p:nvSpPr>
            <p:cNvPr id="22" name="ZoneTexte 21"/>
            <p:cNvSpPr txBox="1"/>
            <p:nvPr/>
          </p:nvSpPr>
          <p:spPr>
            <a:xfrm>
              <a:off x="6084168" y="78911"/>
              <a:ext cx="3167381" cy="276999"/>
            </a:xfrm>
            <a:prstGeom prst="rect">
              <a:avLst/>
            </a:prstGeom>
            <a:noFill/>
          </p:spPr>
          <p:txBody>
            <a:bodyPr wrap="square" rtlCol="0">
              <a:spAutoFit/>
            </a:bodyPr>
            <a:lstStyle/>
            <a:p>
              <a:r>
                <a:rPr lang="fr-FR" sz="1200" b="1" dirty="0">
                  <a:solidFill>
                    <a:schemeClr val="tx1">
                      <a:lumMod val="65000"/>
                      <a:lumOff val="35000"/>
                    </a:schemeClr>
                  </a:solidFill>
                </a:rPr>
                <a:t>2- Évaluer au fil de l’eau avec le portfolio</a:t>
              </a:r>
            </a:p>
          </p:txBody>
        </p:sp>
        <p:pic>
          <p:nvPicPr>
            <p:cNvPr id="24" name="Image 23"/>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l="8023" t="6499" r="7745" b="13279"/>
            <a:stretch/>
          </p:blipFill>
          <p:spPr>
            <a:xfrm>
              <a:off x="8626471" y="48417"/>
              <a:ext cx="315055" cy="300052"/>
            </a:xfrm>
            <a:prstGeom prst="rect">
              <a:avLst/>
            </a:prstGeom>
          </p:spPr>
        </p:pic>
      </p:grpSp>
    </p:spTree>
    <p:extLst>
      <p:ext uri="{BB962C8B-B14F-4D97-AF65-F5344CB8AC3E}">
        <p14:creationId xmlns:p14="http://schemas.microsoft.com/office/powerpoint/2010/main" val="3487593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627534"/>
            <a:ext cx="8424000" cy="375606"/>
          </a:xfrm>
        </p:spPr>
        <p:txBody>
          <a:bodyPr/>
          <a:lstStyle/>
          <a:p>
            <a:r>
              <a:rPr lang="fr-FR" dirty="0"/>
              <a:t>L</a:t>
            </a:r>
            <a:r>
              <a:rPr lang="fr-FR" dirty="0" smtClean="0"/>
              <a:t>e </a:t>
            </a:r>
            <a:r>
              <a:rPr lang="fr-FR" dirty="0"/>
              <a:t>compte rendu d’activité au service de la réflexivité</a:t>
            </a:r>
          </a:p>
        </p:txBody>
      </p:sp>
      <p:sp>
        <p:nvSpPr>
          <p:cNvPr id="19" name="Carré corné 18"/>
          <p:cNvSpPr/>
          <p:nvPr/>
        </p:nvSpPr>
        <p:spPr>
          <a:xfrm>
            <a:off x="4788024" y="1090674"/>
            <a:ext cx="4121523" cy="3833888"/>
          </a:xfrm>
          <a:prstGeom prst="foldedCorner">
            <a:avLst/>
          </a:prstGeom>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fr-FR" sz="1400" b="1" dirty="0">
                <a:solidFill>
                  <a:schemeClr val="accent1"/>
                </a:solidFill>
              </a:rPr>
              <a:t>Compte rendu d’activité</a:t>
            </a:r>
          </a:p>
          <a:p>
            <a:pPr algn="ctr"/>
            <a:r>
              <a:rPr lang="fr-FR" sz="1400" dirty="0">
                <a:solidFill>
                  <a:schemeClr val="accent1"/>
                </a:solidFill>
              </a:rPr>
              <a:t>Quelle activité as-tu réalisé ?</a:t>
            </a:r>
          </a:p>
          <a:p>
            <a:pPr algn="ctr"/>
            <a:endParaRPr lang="fr-FR" dirty="0"/>
          </a:p>
          <a:p>
            <a:r>
              <a:rPr lang="fr-FR" sz="1300" b="1" dirty="0">
                <a:solidFill>
                  <a:schemeClr val="accent1"/>
                </a:solidFill>
              </a:rPr>
              <a:t>1- Quand et où l’activité s’est déroulée </a:t>
            </a:r>
          </a:p>
          <a:p>
            <a:r>
              <a:rPr lang="fr-FR" sz="1200" dirty="0"/>
              <a:t>Inscrire l’action dans son contexte et sa temporalité</a:t>
            </a:r>
          </a:p>
          <a:p>
            <a:r>
              <a:rPr lang="fr-FR" sz="1200" dirty="0"/>
              <a:t>Ancrer l’action dans une réalité dans une expérience</a:t>
            </a:r>
          </a:p>
          <a:p>
            <a:r>
              <a:rPr lang="fr-FR" sz="1300" b="1" dirty="0">
                <a:solidFill>
                  <a:schemeClr val="accent1"/>
                </a:solidFill>
              </a:rPr>
              <a:t>2- Comment l’élève a réalisé l’activité</a:t>
            </a:r>
          </a:p>
          <a:p>
            <a:r>
              <a:rPr lang="fr-FR" sz="1200" dirty="0"/>
              <a:t>Rassembler les éléments factuels de l’action pour en déterminer la procédure</a:t>
            </a:r>
          </a:p>
          <a:p>
            <a:r>
              <a:rPr lang="fr-FR" sz="1300" b="1" dirty="0">
                <a:solidFill>
                  <a:schemeClr val="accent1"/>
                </a:solidFill>
              </a:rPr>
              <a:t>3- Ce que l’élève savait de ce qu’il fallait qu’il fasse</a:t>
            </a:r>
          </a:p>
          <a:p>
            <a:r>
              <a:rPr lang="fr-FR" sz="1200" dirty="0"/>
              <a:t>Faire émerger les savoirs rencontrés</a:t>
            </a:r>
          </a:p>
          <a:p>
            <a:r>
              <a:rPr lang="fr-FR" sz="1300" b="1" dirty="0">
                <a:solidFill>
                  <a:schemeClr val="accent1"/>
                </a:solidFill>
              </a:rPr>
              <a:t>4- Ce que l’élève voulait faire</a:t>
            </a:r>
          </a:p>
          <a:p>
            <a:r>
              <a:rPr lang="fr-FR" sz="1200" dirty="0"/>
              <a:t>Donner du sens à l’action et engager dans un regard de métacognition</a:t>
            </a:r>
          </a:p>
          <a:p>
            <a:r>
              <a:rPr lang="fr-FR" sz="1300" b="1" dirty="0">
                <a:solidFill>
                  <a:schemeClr val="accent1"/>
                </a:solidFill>
              </a:rPr>
              <a:t>5- Ce que l’élève pense de ce qu’il a fait</a:t>
            </a:r>
          </a:p>
          <a:p>
            <a:r>
              <a:rPr lang="fr-FR" sz="1200" dirty="0"/>
              <a:t>Aider au contrôle de son travail, se situer dans le</a:t>
            </a:r>
          </a:p>
          <a:p>
            <a:r>
              <a:rPr lang="fr-FR" sz="1200" dirty="0"/>
              <a:t>Référentiel</a:t>
            </a:r>
          </a:p>
        </p:txBody>
      </p:sp>
      <p:sp>
        <p:nvSpPr>
          <p:cNvPr id="14" name="Carré corné 13"/>
          <p:cNvSpPr/>
          <p:nvPr/>
        </p:nvSpPr>
        <p:spPr>
          <a:xfrm>
            <a:off x="251520" y="1082690"/>
            <a:ext cx="3168071" cy="2625951"/>
          </a:xfrm>
          <a:prstGeom prst="foldedCorner">
            <a:avLst/>
          </a:prstGeom>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fr-FR" sz="1400" b="1" dirty="0">
                <a:solidFill>
                  <a:schemeClr val="accent1"/>
                </a:solidFill>
              </a:rPr>
              <a:t>Organisation professionnelle</a:t>
            </a:r>
          </a:p>
          <a:p>
            <a:pPr algn="ctr"/>
            <a:r>
              <a:rPr lang="fr-FR" sz="1400" dirty="0">
                <a:solidFill>
                  <a:schemeClr val="accent1"/>
                </a:solidFill>
              </a:rPr>
              <a:t>Dans quelle organisation as-tu réalisée cette activité ?</a:t>
            </a:r>
          </a:p>
          <a:p>
            <a:r>
              <a:rPr lang="fr-FR" sz="1300" dirty="0">
                <a:solidFill>
                  <a:schemeClr val="tx1"/>
                </a:solidFill>
              </a:rPr>
              <a:t>Nom </a:t>
            </a:r>
          </a:p>
          <a:p>
            <a:r>
              <a:rPr lang="fr-FR" sz="1300" dirty="0">
                <a:solidFill>
                  <a:schemeClr val="tx1"/>
                </a:solidFill>
              </a:rPr>
              <a:t>Adresse</a:t>
            </a:r>
          </a:p>
          <a:p>
            <a:r>
              <a:rPr lang="fr-FR" sz="1300" dirty="0">
                <a:solidFill>
                  <a:schemeClr val="tx1"/>
                </a:solidFill>
              </a:rPr>
              <a:t>Domaine d’activité</a:t>
            </a:r>
          </a:p>
          <a:p>
            <a:r>
              <a:rPr lang="fr-FR" sz="1300" dirty="0">
                <a:solidFill>
                  <a:schemeClr val="tx1"/>
                </a:solidFill>
              </a:rPr>
              <a:t>Service ou j’ai travaillé</a:t>
            </a:r>
          </a:p>
          <a:p>
            <a:r>
              <a:rPr lang="fr-FR" sz="1300" dirty="0">
                <a:solidFill>
                  <a:schemeClr val="tx1"/>
                </a:solidFill>
              </a:rPr>
              <a:t>Nom de mon tuteur</a:t>
            </a:r>
          </a:p>
          <a:p>
            <a:r>
              <a:rPr lang="fr-FR" sz="1300" dirty="0">
                <a:solidFill>
                  <a:schemeClr val="tx1"/>
                </a:solidFill>
              </a:rPr>
              <a:t>Fonction de mon tuteur</a:t>
            </a:r>
          </a:p>
          <a:p>
            <a:r>
              <a:rPr lang="fr-FR" sz="1300" dirty="0">
                <a:solidFill>
                  <a:schemeClr val="tx1"/>
                </a:solidFill>
              </a:rPr>
              <a:t>Site internet</a:t>
            </a:r>
          </a:p>
          <a:p>
            <a:r>
              <a:rPr lang="fr-FR" sz="1300" dirty="0">
                <a:solidFill>
                  <a:schemeClr val="tx1"/>
                </a:solidFill>
              </a:rPr>
              <a:t>Insérer l’organigramme (PDF, JPG)</a:t>
            </a:r>
          </a:p>
        </p:txBody>
      </p:sp>
      <p:pic>
        <p:nvPicPr>
          <p:cNvPr id="10" name="Image 9"/>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14583" y="2139702"/>
            <a:ext cx="978449" cy="978449"/>
          </a:xfrm>
          <a:prstGeom prst="rect">
            <a:avLst/>
          </a:prstGeom>
        </p:spPr>
      </p:pic>
      <p:sp>
        <p:nvSpPr>
          <p:cNvPr id="9" name="Carré corné 8"/>
          <p:cNvSpPr/>
          <p:nvPr/>
        </p:nvSpPr>
        <p:spPr>
          <a:xfrm>
            <a:off x="251520" y="3788191"/>
            <a:ext cx="4341512" cy="1136371"/>
          </a:xfrm>
          <a:prstGeom prst="foldedCorner">
            <a:avLst/>
          </a:prstGeom>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fr-FR" sz="1400" b="1" dirty="0">
                <a:solidFill>
                  <a:schemeClr val="accent1"/>
                </a:solidFill>
              </a:rPr>
              <a:t>Compétences professionnelles </a:t>
            </a:r>
            <a:br>
              <a:rPr lang="fr-FR" sz="1400" b="1" dirty="0">
                <a:solidFill>
                  <a:schemeClr val="accent1"/>
                </a:solidFill>
              </a:rPr>
            </a:br>
            <a:r>
              <a:rPr lang="fr-FR" sz="1400" b="1" dirty="0">
                <a:solidFill>
                  <a:schemeClr val="accent1"/>
                </a:solidFill>
              </a:rPr>
              <a:t>et savoirs associés</a:t>
            </a:r>
          </a:p>
          <a:p>
            <a:pPr algn="ctr"/>
            <a:endParaRPr lang="fr-FR" sz="1200" dirty="0"/>
          </a:p>
          <a:p>
            <a:r>
              <a:rPr lang="fr-FR" sz="1200" dirty="0"/>
              <a:t>Identifier les compétences travaillées et savoirs rencontrés pendant la réalisation de l’activité </a:t>
            </a:r>
          </a:p>
        </p:txBody>
      </p:sp>
      <p:grpSp>
        <p:nvGrpSpPr>
          <p:cNvPr id="11" name="Groupe 10"/>
          <p:cNvGrpSpPr/>
          <p:nvPr/>
        </p:nvGrpSpPr>
        <p:grpSpPr>
          <a:xfrm>
            <a:off x="6084168" y="48417"/>
            <a:ext cx="3167381" cy="307493"/>
            <a:chOff x="6084168" y="48417"/>
            <a:chExt cx="3167381" cy="307493"/>
          </a:xfrm>
        </p:grpSpPr>
        <p:sp>
          <p:nvSpPr>
            <p:cNvPr id="12" name="ZoneTexte 11"/>
            <p:cNvSpPr txBox="1"/>
            <p:nvPr/>
          </p:nvSpPr>
          <p:spPr>
            <a:xfrm>
              <a:off x="6084168" y="78911"/>
              <a:ext cx="3167381" cy="276999"/>
            </a:xfrm>
            <a:prstGeom prst="rect">
              <a:avLst/>
            </a:prstGeom>
            <a:noFill/>
          </p:spPr>
          <p:txBody>
            <a:bodyPr wrap="square" rtlCol="0">
              <a:spAutoFit/>
            </a:bodyPr>
            <a:lstStyle/>
            <a:p>
              <a:r>
                <a:rPr lang="fr-FR" sz="1200" b="1" dirty="0">
                  <a:solidFill>
                    <a:schemeClr val="tx1">
                      <a:lumMod val="65000"/>
                      <a:lumOff val="35000"/>
                    </a:schemeClr>
                  </a:solidFill>
                </a:rPr>
                <a:t>2- Évaluer au fil de l’eau avec le portfolio</a:t>
              </a:r>
            </a:p>
          </p:txBody>
        </p:sp>
        <p:pic>
          <p:nvPicPr>
            <p:cNvPr id="13" name="Image 12"/>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a:ext>
              </a:extLst>
            </a:blip>
            <a:srcRect l="8023" t="6499" r="7745" b="13279"/>
            <a:stretch/>
          </p:blipFill>
          <p:spPr>
            <a:xfrm>
              <a:off x="8626471" y="48417"/>
              <a:ext cx="315055" cy="300052"/>
            </a:xfrm>
            <a:prstGeom prst="rect">
              <a:avLst/>
            </a:prstGeom>
          </p:spPr>
        </p:pic>
      </p:grpSp>
    </p:spTree>
    <p:extLst>
      <p:ext uri="{BB962C8B-B14F-4D97-AF65-F5344CB8AC3E}">
        <p14:creationId xmlns:p14="http://schemas.microsoft.com/office/powerpoint/2010/main" val="65300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375606"/>
          </a:xfrm>
        </p:spPr>
        <p:txBody>
          <a:bodyPr>
            <a:normAutofit fontScale="90000"/>
          </a:bodyPr>
          <a:lstStyle/>
          <a:p>
            <a:r>
              <a:rPr lang="fr-FR" b="1" dirty="0"/>
              <a:t>Quelle utilisation du portfolio par les enseignants dans le cadre de la formation ?   </a:t>
            </a:r>
            <a:endParaRPr lang="fr-FR" dirty="0"/>
          </a:p>
        </p:txBody>
      </p:sp>
      <p:sp>
        <p:nvSpPr>
          <p:cNvPr id="5" name="ZoneTexte 4"/>
          <p:cNvSpPr txBox="1"/>
          <p:nvPr/>
        </p:nvSpPr>
        <p:spPr>
          <a:xfrm>
            <a:off x="269696" y="3068255"/>
            <a:ext cx="3070278" cy="1015663"/>
          </a:xfrm>
          <a:prstGeom prst="rect">
            <a:avLst/>
          </a:prstGeom>
          <a:noFill/>
        </p:spPr>
        <p:txBody>
          <a:bodyPr wrap="square" rtlCol="0">
            <a:spAutoFit/>
          </a:bodyPr>
          <a:lstStyle/>
          <a:p>
            <a:pPr algn="ctr"/>
            <a:r>
              <a:rPr lang="fr-FR" sz="1600" dirty="0">
                <a:solidFill>
                  <a:schemeClr val="accent6">
                    <a:lumMod val="75000"/>
                  </a:schemeClr>
                </a:solidFill>
              </a:rPr>
              <a:t>«</a:t>
            </a:r>
            <a:r>
              <a:rPr lang="fr-FR" sz="1600" b="1" dirty="0">
                <a:solidFill>
                  <a:schemeClr val="accent6">
                    <a:lumMod val="75000"/>
                  </a:schemeClr>
                </a:solidFill>
              </a:rPr>
              <a:t> </a:t>
            </a:r>
            <a:r>
              <a:rPr lang="fr-FR" sz="1400" b="1" dirty="0">
                <a:solidFill>
                  <a:schemeClr val="accent6">
                    <a:lumMod val="75000"/>
                  </a:schemeClr>
                </a:solidFill>
              </a:rPr>
              <a:t>L’important est ce que les élèves apprennent et pas ce que nous enseignons.</a:t>
            </a:r>
            <a:r>
              <a:rPr lang="fr-FR" sz="1400" dirty="0">
                <a:solidFill>
                  <a:schemeClr val="accent6">
                    <a:lumMod val="75000"/>
                  </a:schemeClr>
                </a:solidFill>
              </a:rPr>
              <a:t> </a:t>
            </a:r>
            <a:r>
              <a:rPr lang="fr-FR" sz="1600" dirty="0">
                <a:solidFill>
                  <a:schemeClr val="accent6">
                    <a:lumMod val="75000"/>
                  </a:schemeClr>
                </a:solidFill>
              </a:rPr>
              <a:t>»</a:t>
            </a:r>
          </a:p>
          <a:p>
            <a:pPr algn="ctr"/>
            <a:r>
              <a:rPr lang="fr-FR" sz="1200" dirty="0">
                <a:solidFill>
                  <a:schemeClr val="accent6">
                    <a:lumMod val="75000"/>
                  </a:schemeClr>
                </a:solidFill>
              </a:rPr>
              <a:t>Marianne </a:t>
            </a:r>
            <a:r>
              <a:rPr lang="fr-FR" sz="1200" dirty="0" err="1">
                <a:solidFill>
                  <a:schemeClr val="accent6">
                    <a:lumMod val="75000"/>
                  </a:schemeClr>
                </a:solidFill>
              </a:rPr>
              <a:t>Poumay</a:t>
            </a:r>
            <a:endParaRPr lang="fr-FR" sz="1200" dirty="0">
              <a:solidFill>
                <a:schemeClr val="accent6">
                  <a:lumMod val="75000"/>
                </a:schemeClr>
              </a:solidFill>
            </a:endParaRPr>
          </a:p>
        </p:txBody>
      </p:sp>
      <p:sp>
        <p:nvSpPr>
          <p:cNvPr id="6" name="Rectangle à coins arrondis 5"/>
          <p:cNvSpPr/>
          <p:nvPr/>
        </p:nvSpPr>
        <p:spPr>
          <a:xfrm>
            <a:off x="3636488" y="1543264"/>
            <a:ext cx="5328000" cy="612000"/>
          </a:xfrm>
          <a:prstGeom prst="roundRect">
            <a:avLst/>
          </a:prstGeom>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72000" tIns="0" rIns="0" bIns="0" rtlCol="0" anchor="ctr"/>
          <a:lstStyle/>
          <a:p>
            <a:r>
              <a:rPr lang="fr-FR" sz="1300" b="1" dirty="0">
                <a:solidFill>
                  <a:schemeClr val="accent1"/>
                </a:solidFill>
              </a:rPr>
              <a:t>Apprendre à l’élève à collecter des traces</a:t>
            </a:r>
          </a:p>
          <a:p>
            <a:pPr marL="263525" indent="-104775">
              <a:buFontTx/>
              <a:buChar char="-"/>
            </a:pPr>
            <a:r>
              <a:rPr lang="fr-FR" sz="1300" dirty="0">
                <a:solidFill>
                  <a:schemeClr val="tx1">
                    <a:lumMod val="75000"/>
                    <a:lumOff val="25000"/>
                  </a:schemeClr>
                </a:solidFill>
              </a:rPr>
              <a:t>Prise de notes</a:t>
            </a:r>
          </a:p>
          <a:p>
            <a:pPr marL="263525" indent="-104775">
              <a:buFontTx/>
              <a:buChar char="-"/>
            </a:pPr>
            <a:r>
              <a:rPr lang="fr-FR" sz="1300" dirty="0">
                <a:solidFill>
                  <a:schemeClr val="tx1">
                    <a:lumMod val="75000"/>
                    <a:lumOff val="25000"/>
                  </a:schemeClr>
                </a:solidFill>
              </a:rPr>
              <a:t>Rédaction de compte rendu d’activités</a:t>
            </a:r>
          </a:p>
        </p:txBody>
      </p:sp>
      <p:sp>
        <p:nvSpPr>
          <p:cNvPr id="7" name="Rectangle à coins arrondis 6"/>
          <p:cNvSpPr/>
          <p:nvPr/>
        </p:nvSpPr>
        <p:spPr>
          <a:xfrm>
            <a:off x="3636488" y="2819640"/>
            <a:ext cx="5328000" cy="612000"/>
          </a:xfrm>
          <a:prstGeom prst="roundRect">
            <a:avLst/>
          </a:prstGeom>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72000" tIns="0" rIns="0" bIns="0" rtlCol="0" anchor="ctr"/>
          <a:lstStyle/>
          <a:p>
            <a:r>
              <a:rPr lang="fr-FR" sz="1300" b="1" dirty="0">
                <a:solidFill>
                  <a:schemeClr val="accent1"/>
                </a:solidFill>
              </a:rPr>
              <a:t>Proposer des situations de travail de complexité variable </a:t>
            </a:r>
            <a:r>
              <a:rPr lang="fr-FR" sz="1300" dirty="0">
                <a:solidFill>
                  <a:schemeClr val="tx1">
                    <a:lumMod val="75000"/>
                    <a:lumOff val="25000"/>
                  </a:schemeClr>
                </a:solidFill>
              </a:rPr>
              <a:t>pour raisonner, guider la penser et l’action</a:t>
            </a:r>
          </a:p>
        </p:txBody>
      </p:sp>
      <p:sp>
        <p:nvSpPr>
          <p:cNvPr id="8" name="Rectangle à coins arrondis 7"/>
          <p:cNvSpPr/>
          <p:nvPr/>
        </p:nvSpPr>
        <p:spPr>
          <a:xfrm>
            <a:off x="3636488" y="4371950"/>
            <a:ext cx="5328000" cy="612000"/>
          </a:xfrm>
          <a:prstGeom prst="roundRect">
            <a:avLst/>
          </a:prstGeom>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72000" tIns="0" rIns="0" bIns="0" rtlCol="0" anchor="ctr"/>
          <a:lstStyle/>
          <a:p>
            <a:r>
              <a:rPr lang="fr-FR" sz="1300" b="1" dirty="0">
                <a:solidFill>
                  <a:schemeClr val="accent1"/>
                </a:solidFill>
              </a:rPr>
              <a:t>Organiser des temps d’échanges réguliers et de feed-back</a:t>
            </a:r>
            <a:r>
              <a:rPr lang="fr-FR" sz="1300" b="1" dirty="0">
                <a:solidFill>
                  <a:schemeClr val="tx1">
                    <a:lumMod val="75000"/>
                    <a:lumOff val="25000"/>
                  </a:schemeClr>
                </a:solidFill>
              </a:rPr>
              <a:t>, </a:t>
            </a:r>
            <a:r>
              <a:rPr lang="fr-FR" sz="1300" dirty="0">
                <a:solidFill>
                  <a:schemeClr val="tx1">
                    <a:lumMod val="75000"/>
                    <a:lumOff val="25000"/>
                  </a:schemeClr>
                </a:solidFill>
              </a:rPr>
              <a:t>formels ou informels, individuels ou collectifs avec les élèves</a:t>
            </a:r>
          </a:p>
        </p:txBody>
      </p:sp>
      <p:sp>
        <p:nvSpPr>
          <p:cNvPr id="9" name="Rectangle à coins arrondis 8"/>
          <p:cNvSpPr/>
          <p:nvPr/>
        </p:nvSpPr>
        <p:spPr>
          <a:xfrm>
            <a:off x="3636488" y="3595795"/>
            <a:ext cx="5328000" cy="612000"/>
          </a:xfrm>
          <a:prstGeom prst="roundRect">
            <a:avLst/>
          </a:prstGeom>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72000" tIns="0" rIns="0" bIns="0" rtlCol="0" anchor="ctr"/>
          <a:lstStyle/>
          <a:p>
            <a:r>
              <a:rPr lang="fr-FR" sz="1300" b="1" dirty="0">
                <a:solidFill>
                  <a:schemeClr val="accent1"/>
                </a:solidFill>
              </a:rPr>
              <a:t>S’intéresser à l’ensemble des ressources cognitives mobilisées par l’élève </a:t>
            </a:r>
            <a:r>
              <a:rPr lang="fr-FR" sz="1300" b="1" dirty="0">
                <a:solidFill>
                  <a:schemeClr val="tx1">
                    <a:lumMod val="75000"/>
                    <a:lumOff val="25000"/>
                  </a:schemeClr>
                </a:solidFill>
              </a:rPr>
              <a:t>:</a:t>
            </a:r>
            <a:r>
              <a:rPr lang="fr-FR" sz="1300" dirty="0">
                <a:solidFill>
                  <a:schemeClr val="tx1">
                    <a:lumMod val="75000"/>
                    <a:lumOff val="25000"/>
                  </a:schemeClr>
                </a:solidFill>
              </a:rPr>
              <a:t>Connaissances et capacités</a:t>
            </a:r>
          </a:p>
        </p:txBody>
      </p:sp>
      <p:sp>
        <p:nvSpPr>
          <p:cNvPr id="12" name="Rectangle à coins arrondis 11"/>
          <p:cNvSpPr/>
          <p:nvPr/>
        </p:nvSpPr>
        <p:spPr>
          <a:xfrm>
            <a:off x="3636488" y="2319419"/>
            <a:ext cx="5328000" cy="336066"/>
          </a:xfrm>
          <a:prstGeom prst="roundRect">
            <a:avLst/>
          </a:prstGeom>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72000" tIns="0" rIns="0" bIns="0" rtlCol="0" anchor="ctr"/>
          <a:lstStyle/>
          <a:p>
            <a:r>
              <a:rPr lang="fr-FR" sz="1300" b="1" dirty="0">
                <a:solidFill>
                  <a:schemeClr val="accent1"/>
                </a:solidFill>
              </a:rPr>
              <a:t>Organiser, favoriser des temps d’échanges entre pairs,</a:t>
            </a:r>
            <a:r>
              <a:rPr lang="fr-FR" sz="1300" b="1" dirty="0">
                <a:solidFill>
                  <a:schemeClr val="tx1">
                    <a:lumMod val="75000"/>
                    <a:lumOff val="25000"/>
                  </a:schemeClr>
                </a:solidFill>
              </a:rPr>
              <a:t> </a:t>
            </a:r>
            <a:r>
              <a:rPr lang="fr-FR" sz="1300" dirty="0">
                <a:solidFill>
                  <a:schemeClr val="tx1">
                    <a:lumMod val="75000"/>
                    <a:lumOff val="25000"/>
                  </a:schemeClr>
                </a:solidFill>
              </a:rPr>
              <a:t>tutorat</a:t>
            </a:r>
          </a:p>
        </p:txBody>
      </p:sp>
      <p:pic>
        <p:nvPicPr>
          <p:cNvPr id="3" name="Image 2"/>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396678" y="2345279"/>
            <a:ext cx="816314" cy="816314"/>
          </a:xfrm>
          <a:prstGeom prst="rect">
            <a:avLst/>
          </a:prstGeom>
        </p:spPr>
      </p:pic>
    </p:spTree>
    <p:extLst>
      <p:ext uri="{BB962C8B-B14F-4D97-AF65-F5344CB8AC3E}">
        <p14:creationId xmlns:p14="http://schemas.microsoft.com/office/powerpoint/2010/main" val="4216650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627534"/>
            <a:ext cx="8424000" cy="375606"/>
          </a:xfrm>
          <a:prstGeom prst="rect">
            <a:avLst/>
          </a:prstGeom>
        </p:spPr>
        <p:txBody>
          <a:bodyPr>
            <a:normAutofit fontScale="90000"/>
          </a:bodyPr>
          <a:lstStyle/>
          <a:p>
            <a:r>
              <a:rPr lang="fr-FR" sz="2400" dirty="0">
                <a:latin typeface="+mn-lt"/>
              </a:rPr>
              <a:t>Proposition d’idées et de structuration des traces de l’activité de l’élève</a:t>
            </a:r>
          </a:p>
        </p:txBody>
      </p:sp>
      <p:sp>
        <p:nvSpPr>
          <p:cNvPr id="20" name="Rectangle à coins arrondis 19"/>
          <p:cNvSpPr/>
          <p:nvPr/>
        </p:nvSpPr>
        <p:spPr>
          <a:xfrm>
            <a:off x="6242519" y="2955864"/>
            <a:ext cx="2160000" cy="840022"/>
          </a:xfrm>
          <a:prstGeom prst="round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200" b="1" dirty="0">
                <a:solidFill>
                  <a:schemeClr val="accent3">
                    <a:lumMod val="75000"/>
                  </a:schemeClr>
                </a:solidFill>
              </a:rPr>
              <a:t>Espace de mutualisation entre pairs </a:t>
            </a:r>
            <a:r>
              <a:rPr lang="fr-FR" sz="1200" dirty="0"/>
              <a:t/>
            </a:r>
            <a:br>
              <a:rPr lang="fr-FR" sz="1200" dirty="0"/>
            </a:br>
            <a:r>
              <a:rPr lang="fr-FR" sz="1100" dirty="0">
                <a:solidFill>
                  <a:schemeClr val="tx1">
                    <a:lumMod val="75000"/>
                    <a:lumOff val="25000"/>
                  </a:schemeClr>
                </a:solidFill>
              </a:rPr>
              <a:t>(outils, savoirs, …)</a:t>
            </a:r>
          </a:p>
        </p:txBody>
      </p:sp>
      <p:sp>
        <p:nvSpPr>
          <p:cNvPr id="3" name="Rectangle à coins arrondis 2"/>
          <p:cNvSpPr/>
          <p:nvPr/>
        </p:nvSpPr>
        <p:spPr>
          <a:xfrm>
            <a:off x="882098" y="1886059"/>
            <a:ext cx="2160000" cy="504000"/>
          </a:xfrm>
          <a:prstGeom prst="round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a:solidFill>
                  <a:schemeClr val="accent1"/>
                </a:solidFill>
              </a:rPr>
              <a:t>Présentation personnelle</a:t>
            </a:r>
          </a:p>
        </p:txBody>
      </p:sp>
      <p:sp>
        <p:nvSpPr>
          <p:cNvPr id="16" name="Rectangle à coins arrondis 15"/>
          <p:cNvSpPr/>
          <p:nvPr/>
        </p:nvSpPr>
        <p:spPr>
          <a:xfrm>
            <a:off x="3419871" y="1974655"/>
            <a:ext cx="2304256" cy="684000"/>
          </a:xfrm>
          <a:prstGeom prst="round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b="1" dirty="0">
                <a:solidFill>
                  <a:schemeClr val="accent6">
                    <a:lumMod val="75000"/>
                  </a:schemeClr>
                </a:solidFill>
              </a:rPr>
              <a:t>Organisations d’accueil ou d’immersion</a:t>
            </a:r>
            <a:r>
              <a:rPr lang="fr-FR" sz="1400" b="1" dirty="0">
                <a:solidFill>
                  <a:schemeClr val="accent4"/>
                </a:solidFill>
              </a:rPr>
              <a:t> </a:t>
            </a:r>
            <a:r>
              <a:rPr lang="fr-FR" sz="1200" dirty="0"/>
              <a:t>: </a:t>
            </a:r>
            <a:r>
              <a:rPr lang="fr-FR" sz="1100" dirty="0">
                <a:solidFill>
                  <a:schemeClr val="tx1">
                    <a:lumMod val="75000"/>
                    <a:lumOff val="25000"/>
                  </a:schemeClr>
                </a:solidFill>
              </a:rPr>
              <a:t>caractéristiques, activités, …</a:t>
            </a:r>
          </a:p>
        </p:txBody>
      </p:sp>
      <p:sp>
        <p:nvSpPr>
          <p:cNvPr id="17" name="Rectangle à coins arrondis 16"/>
          <p:cNvSpPr/>
          <p:nvPr/>
        </p:nvSpPr>
        <p:spPr>
          <a:xfrm>
            <a:off x="3463931" y="2859960"/>
            <a:ext cx="2304000" cy="1666526"/>
          </a:xfrm>
          <a:prstGeom prst="roundRect">
            <a:avLst/>
          </a:prstGeom>
          <a:ln w="28575">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accent6">
                    <a:lumMod val="75000"/>
                  </a:schemeClr>
                </a:solidFill>
              </a:rPr>
              <a:t>Comptes rendus d’activités professionnelles </a:t>
            </a:r>
            <a:r>
              <a:rPr lang="fr-FR" sz="1100" dirty="0">
                <a:solidFill>
                  <a:schemeClr val="tx1">
                    <a:lumMod val="75000"/>
                    <a:lumOff val="25000"/>
                  </a:schemeClr>
                </a:solidFill>
              </a:rPr>
              <a:t>(compétences et savoirs rencontrés en classe, en PFMP, lors du chef d’œuvre)</a:t>
            </a:r>
          </a:p>
        </p:txBody>
      </p:sp>
      <p:sp>
        <p:nvSpPr>
          <p:cNvPr id="15" name="Rectangle à coins arrondis 14"/>
          <p:cNvSpPr/>
          <p:nvPr/>
        </p:nvSpPr>
        <p:spPr>
          <a:xfrm>
            <a:off x="871070" y="3055262"/>
            <a:ext cx="2160000" cy="504000"/>
          </a:xfrm>
          <a:prstGeom prst="round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a:solidFill>
                  <a:schemeClr val="accent1"/>
                </a:solidFill>
              </a:rPr>
              <a:t>Compétences transversales </a:t>
            </a:r>
            <a:r>
              <a:rPr lang="fr-FR" sz="1100" spc="-40" dirty="0">
                <a:solidFill>
                  <a:schemeClr val="tx1">
                    <a:lumMod val="75000"/>
                    <a:lumOff val="25000"/>
                  </a:schemeClr>
                </a:solidFill>
              </a:rPr>
              <a:t>(AEFA, …)</a:t>
            </a:r>
          </a:p>
        </p:txBody>
      </p:sp>
      <p:sp>
        <p:nvSpPr>
          <p:cNvPr id="24" name="Rectangle à coins arrondis 23"/>
          <p:cNvSpPr/>
          <p:nvPr/>
        </p:nvSpPr>
        <p:spPr>
          <a:xfrm>
            <a:off x="871070" y="2470660"/>
            <a:ext cx="2160000" cy="504000"/>
          </a:xfrm>
          <a:prstGeom prst="round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a:solidFill>
                  <a:schemeClr val="accent1"/>
                </a:solidFill>
              </a:rPr>
              <a:t>Compétences numériques </a:t>
            </a:r>
          </a:p>
          <a:p>
            <a:pPr algn="ctr"/>
            <a:r>
              <a:rPr lang="fr-FR" sz="1100" dirty="0">
                <a:solidFill>
                  <a:schemeClr val="tx1">
                    <a:lumMod val="75000"/>
                    <a:lumOff val="25000"/>
                  </a:schemeClr>
                </a:solidFill>
              </a:rPr>
              <a:t>(Avancement sur PIX)</a:t>
            </a:r>
          </a:p>
        </p:txBody>
      </p:sp>
      <p:sp>
        <p:nvSpPr>
          <p:cNvPr id="11" name="Rectangle à coins arrondis 10"/>
          <p:cNvSpPr/>
          <p:nvPr/>
        </p:nvSpPr>
        <p:spPr>
          <a:xfrm>
            <a:off x="855487" y="3639864"/>
            <a:ext cx="2175583" cy="1380158"/>
          </a:xfrm>
          <a:prstGeom prst="round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a:solidFill>
                  <a:schemeClr val="accent1"/>
                </a:solidFill>
              </a:rPr>
              <a:t>Projet professionnel </a:t>
            </a:r>
          </a:p>
          <a:p>
            <a:pPr algn="ctr"/>
            <a:r>
              <a:rPr lang="fr-FR" sz="1100" spc="-30" dirty="0">
                <a:solidFill>
                  <a:schemeClr val="tx1">
                    <a:lumMod val="75000"/>
                    <a:lumOff val="25000"/>
                  </a:schemeClr>
                </a:solidFill>
              </a:rPr>
              <a:t>(se projeter durant la formation en terme d’insertion professionnelle et/ou poursuite d’études, les formations qui m’intéressent, …) </a:t>
            </a:r>
          </a:p>
        </p:txBody>
      </p:sp>
      <p:sp>
        <p:nvSpPr>
          <p:cNvPr id="21" name="Rectangle à coins arrondis 20"/>
          <p:cNvSpPr/>
          <p:nvPr/>
        </p:nvSpPr>
        <p:spPr>
          <a:xfrm>
            <a:off x="6228184" y="1974654"/>
            <a:ext cx="2160000" cy="885305"/>
          </a:xfrm>
          <a:prstGeom prst="round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200" b="1" dirty="0">
                <a:solidFill>
                  <a:schemeClr val="accent3">
                    <a:lumMod val="75000"/>
                  </a:schemeClr>
                </a:solidFill>
              </a:rPr>
              <a:t>Tableau de bord </a:t>
            </a:r>
          </a:p>
          <a:p>
            <a:pPr algn="ctr"/>
            <a:r>
              <a:rPr lang="fr-FR" sz="1100" dirty="0">
                <a:solidFill>
                  <a:schemeClr val="tx1">
                    <a:lumMod val="75000"/>
                    <a:lumOff val="25000"/>
                  </a:schemeClr>
                </a:solidFill>
              </a:rPr>
              <a:t>du suivi des activités réalisées et des compétences travaillées</a:t>
            </a:r>
          </a:p>
        </p:txBody>
      </p:sp>
      <p:pic>
        <p:nvPicPr>
          <p:cNvPr id="23" name="Image 22"/>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617881" y="1223888"/>
            <a:ext cx="650794" cy="621870"/>
          </a:xfrm>
          <a:prstGeom prst="rect">
            <a:avLst/>
          </a:prstGeom>
        </p:spPr>
      </p:pic>
      <p:pic>
        <p:nvPicPr>
          <p:cNvPr id="13" name="Image 1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231593" y="1229928"/>
            <a:ext cx="668773" cy="668773"/>
          </a:xfrm>
          <a:prstGeom prst="rect">
            <a:avLst/>
          </a:prstGeom>
        </p:spPr>
      </p:pic>
      <p:pic>
        <p:nvPicPr>
          <p:cNvPr id="14" name="Image 13"/>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856721" y="1223888"/>
            <a:ext cx="724383" cy="724383"/>
          </a:xfrm>
          <a:prstGeom prst="rect">
            <a:avLst/>
          </a:prstGeom>
        </p:spPr>
      </p:pic>
      <p:grpSp>
        <p:nvGrpSpPr>
          <p:cNvPr id="18" name="Groupe 17"/>
          <p:cNvGrpSpPr/>
          <p:nvPr/>
        </p:nvGrpSpPr>
        <p:grpSpPr>
          <a:xfrm>
            <a:off x="6084168" y="48417"/>
            <a:ext cx="3167381" cy="307493"/>
            <a:chOff x="6084168" y="48417"/>
            <a:chExt cx="3167381" cy="307493"/>
          </a:xfrm>
        </p:grpSpPr>
        <p:sp>
          <p:nvSpPr>
            <p:cNvPr id="25" name="ZoneTexte 24"/>
            <p:cNvSpPr txBox="1"/>
            <p:nvPr/>
          </p:nvSpPr>
          <p:spPr>
            <a:xfrm>
              <a:off x="6084168" y="78911"/>
              <a:ext cx="3167381" cy="276999"/>
            </a:xfrm>
            <a:prstGeom prst="rect">
              <a:avLst/>
            </a:prstGeom>
            <a:noFill/>
          </p:spPr>
          <p:txBody>
            <a:bodyPr wrap="square" rtlCol="0">
              <a:spAutoFit/>
            </a:bodyPr>
            <a:lstStyle/>
            <a:p>
              <a:r>
                <a:rPr lang="fr-FR" sz="1200" b="1" dirty="0">
                  <a:solidFill>
                    <a:schemeClr val="tx1">
                      <a:lumMod val="65000"/>
                      <a:lumOff val="35000"/>
                    </a:schemeClr>
                  </a:solidFill>
                </a:rPr>
                <a:t>2- Évaluer au fil de l’eau avec le portfolio</a:t>
              </a:r>
            </a:p>
          </p:txBody>
        </p:sp>
        <p:pic>
          <p:nvPicPr>
            <p:cNvPr id="26" name="Image 25"/>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l="8023" t="6499" r="7745" b="13279"/>
            <a:stretch/>
          </p:blipFill>
          <p:spPr>
            <a:xfrm>
              <a:off x="8626471" y="48417"/>
              <a:ext cx="315055" cy="300052"/>
            </a:xfrm>
            <a:prstGeom prst="rect">
              <a:avLst/>
            </a:prstGeom>
          </p:spPr>
        </p:pic>
      </p:grpSp>
    </p:spTree>
    <p:extLst>
      <p:ext uri="{BB962C8B-B14F-4D97-AF65-F5344CB8AC3E}">
        <p14:creationId xmlns:p14="http://schemas.microsoft.com/office/powerpoint/2010/main" val="2439755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442" y="631361"/>
            <a:ext cx="8422014" cy="356213"/>
          </a:xfrm>
        </p:spPr>
        <p:txBody>
          <a:bodyPr/>
          <a:lstStyle/>
          <a:p>
            <a:r>
              <a:rPr lang="fr-FR" dirty="0" smtClean="0"/>
              <a:t>Un cadre pédagogique commun à toute la filière économie gestion</a:t>
            </a:r>
            <a:endParaRPr lang="fr-FR" dirty="0"/>
          </a:p>
        </p:txBody>
      </p:sp>
      <p:pic>
        <p:nvPicPr>
          <p:cNvPr id="10" name="Image 9"/>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09936" y="1563638"/>
            <a:ext cx="2088232" cy="2088232"/>
          </a:xfrm>
          <a:prstGeom prst="rect">
            <a:avLst/>
          </a:prstGeom>
        </p:spPr>
      </p:pic>
      <p:sp>
        <p:nvSpPr>
          <p:cNvPr id="11" name="ZoneTexte 10"/>
          <p:cNvSpPr txBox="1"/>
          <p:nvPr/>
        </p:nvSpPr>
        <p:spPr>
          <a:xfrm>
            <a:off x="246776" y="3651870"/>
            <a:ext cx="4247536" cy="738664"/>
          </a:xfrm>
          <a:prstGeom prst="rect">
            <a:avLst/>
          </a:prstGeom>
          <a:noFill/>
        </p:spPr>
        <p:txBody>
          <a:bodyPr wrap="square" rtlCol="0">
            <a:spAutoFit/>
          </a:bodyPr>
          <a:lstStyle/>
          <a:p>
            <a:r>
              <a:rPr lang="fr-FR" sz="1400" dirty="0" smtClean="0">
                <a:sym typeface="Wingdings 3" panose="05040102010807070707" pitchFamily="18" charset="2"/>
              </a:rPr>
              <a:t></a:t>
            </a:r>
            <a:r>
              <a:rPr lang="fr-FR" sz="1400" dirty="0">
                <a:sym typeface="Wingdings 3" panose="05040102010807070707" pitchFamily="18" charset="2"/>
              </a:rPr>
              <a:t> </a:t>
            </a:r>
            <a:r>
              <a:rPr lang="fr-FR" sz="1400" dirty="0" smtClean="0">
                <a:sym typeface="Wingdings 3" panose="05040102010807070707" pitchFamily="18" charset="2"/>
              </a:rPr>
              <a:t>P</a:t>
            </a:r>
            <a:r>
              <a:rPr lang="fr-FR" sz="1400" dirty="0" smtClean="0"/>
              <a:t>édagogie commune à TOUS les diplômes</a:t>
            </a:r>
          </a:p>
          <a:p>
            <a:r>
              <a:rPr lang="fr-FR" sz="1400" dirty="0">
                <a:sym typeface="Wingdings 3" panose="05040102010807070707" pitchFamily="18" charset="2"/>
              </a:rPr>
              <a:t> G</a:t>
            </a:r>
            <a:r>
              <a:rPr lang="fr-FR" sz="1400" dirty="0" smtClean="0"/>
              <a:t>estes professionnels communs à tous les enseignants</a:t>
            </a:r>
          </a:p>
          <a:p>
            <a:r>
              <a:rPr lang="fr-FR" sz="1400" dirty="0">
                <a:sym typeface="Wingdings 3" panose="05040102010807070707" pitchFamily="18" charset="2"/>
              </a:rPr>
              <a:t> N</a:t>
            </a:r>
            <a:r>
              <a:rPr lang="fr-FR" sz="1400" dirty="0" smtClean="0"/>
              <a:t>ouvelles routines à installer DANS et HORS la classe</a:t>
            </a:r>
            <a:endParaRPr lang="fr-FR" sz="1400" dirty="0"/>
          </a:p>
        </p:txBody>
      </p:sp>
      <p:sp>
        <p:nvSpPr>
          <p:cNvPr id="13" name="Rectangle à coins arrondis 12"/>
          <p:cNvSpPr/>
          <p:nvPr/>
        </p:nvSpPr>
        <p:spPr>
          <a:xfrm>
            <a:off x="4788024" y="1203598"/>
            <a:ext cx="4032448" cy="3816424"/>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t" anchorCtr="0"/>
          <a:lstStyle/>
          <a:p>
            <a:pPr algn="ctr"/>
            <a:r>
              <a:rPr lang="fr-FR" sz="1600" b="1" dirty="0" smtClean="0">
                <a:solidFill>
                  <a:schemeClr val="accent3">
                    <a:lumMod val="75000"/>
                  </a:schemeClr>
                </a:solidFill>
              </a:rPr>
              <a:t>Modalités de formation renouvelées</a:t>
            </a:r>
          </a:p>
          <a:p>
            <a:pPr algn="ctr"/>
            <a:endParaRPr lang="fr-FR" dirty="0"/>
          </a:p>
          <a:p>
            <a:pPr marL="1079500"/>
            <a:r>
              <a:rPr lang="fr-FR" sz="1400" dirty="0" smtClean="0"/>
              <a:t>- des temps synchrones à distance</a:t>
            </a:r>
          </a:p>
          <a:p>
            <a:pPr marL="1079500"/>
            <a:r>
              <a:rPr lang="fr-FR" sz="1400" dirty="0" smtClean="0"/>
              <a:t>- des temps synchrones en équipe </a:t>
            </a:r>
          </a:p>
          <a:p>
            <a:pPr marL="1365250" indent="-285750">
              <a:buFontTx/>
              <a:buChar char="-"/>
            </a:pPr>
            <a:r>
              <a:rPr lang="fr-FR" sz="1400" dirty="0" smtClean="0"/>
              <a:t>des temps asynchrones personnel et en équipe</a:t>
            </a:r>
          </a:p>
          <a:p>
            <a:pPr marL="1365250" indent="-285750">
              <a:buFontTx/>
              <a:buChar char="-"/>
            </a:pPr>
            <a:endParaRPr lang="fr-FR" sz="1400" dirty="0" smtClean="0"/>
          </a:p>
          <a:p>
            <a:pPr algn="ctr"/>
            <a:endParaRPr lang="fr-FR" dirty="0"/>
          </a:p>
          <a:p>
            <a:pPr marL="1165225" indent="-106363">
              <a:buFontTx/>
              <a:buChar char="-"/>
              <a:tabLst>
                <a:tab pos="1436688" algn="l"/>
              </a:tabLst>
            </a:pPr>
            <a:r>
              <a:rPr lang="fr-FR" sz="1400" dirty="0" smtClean="0"/>
              <a:t>Échanges de pratiques</a:t>
            </a:r>
          </a:p>
          <a:p>
            <a:pPr marL="1165225" indent="-106363">
              <a:buFontTx/>
              <a:buChar char="-"/>
              <a:tabLst>
                <a:tab pos="1436688" algn="l"/>
              </a:tabLst>
            </a:pPr>
            <a:endParaRPr lang="fr-FR" sz="1400" dirty="0" smtClean="0"/>
          </a:p>
          <a:p>
            <a:pPr marL="1165225" indent="-106363">
              <a:buFontTx/>
              <a:buChar char="-"/>
              <a:tabLst>
                <a:tab pos="1436688" algn="l"/>
              </a:tabLst>
            </a:pPr>
            <a:r>
              <a:rPr lang="fr-FR" sz="1400" dirty="0" smtClean="0"/>
              <a:t>Construction d’outils communs</a:t>
            </a:r>
          </a:p>
          <a:p>
            <a:pPr marL="1165225" indent="-106363">
              <a:buFontTx/>
              <a:buChar char="-"/>
              <a:tabLst>
                <a:tab pos="1436688" algn="l"/>
              </a:tabLst>
            </a:pPr>
            <a:endParaRPr lang="fr-FR" sz="1400" dirty="0" smtClean="0"/>
          </a:p>
          <a:p>
            <a:pPr marL="1165225" indent="-106363">
              <a:buFontTx/>
              <a:buChar char="-"/>
              <a:tabLst>
                <a:tab pos="1436688" algn="l"/>
              </a:tabLst>
            </a:pPr>
            <a:r>
              <a:rPr lang="fr-FR" sz="1400" dirty="0" smtClean="0"/>
              <a:t>Production de ressources </a:t>
            </a:r>
          </a:p>
          <a:p>
            <a:pPr marL="1165225" indent="-106363">
              <a:buFontTx/>
              <a:buChar char="-"/>
              <a:tabLst>
                <a:tab pos="1436688" algn="l"/>
              </a:tabLst>
            </a:pPr>
            <a:endParaRPr lang="fr-FR" sz="1400" dirty="0" smtClean="0"/>
          </a:p>
          <a:p>
            <a:pPr marL="1165225" indent="-106363">
              <a:buFontTx/>
              <a:buChar char="-"/>
              <a:tabLst>
                <a:tab pos="1436688" algn="l"/>
              </a:tabLst>
            </a:pPr>
            <a:r>
              <a:rPr lang="fr-FR" sz="1400" dirty="0" smtClean="0"/>
              <a:t>mutualisation</a:t>
            </a:r>
            <a:endParaRPr lang="fr-FR" sz="1400" dirty="0"/>
          </a:p>
        </p:txBody>
      </p:sp>
      <p:pic>
        <p:nvPicPr>
          <p:cNvPr id="15" name="Image 14"/>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34740" y="2062639"/>
            <a:ext cx="730190" cy="730190"/>
          </a:xfrm>
          <a:prstGeom prst="rect">
            <a:avLst/>
          </a:prstGeom>
        </p:spPr>
      </p:pic>
      <p:pic>
        <p:nvPicPr>
          <p:cNvPr id="16" name="Image 15"/>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46641" y="3207341"/>
            <a:ext cx="375532" cy="375532"/>
          </a:xfrm>
          <a:prstGeom prst="rect">
            <a:avLst/>
          </a:prstGeom>
        </p:spPr>
      </p:pic>
      <p:pic>
        <p:nvPicPr>
          <p:cNvPr id="18" name="Image 17"/>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86882" y="3611131"/>
            <a:ext cx="328216" cy="328216"/>
          </a:xfrm>
          <a:prstGeom prst="rect">
            <a:avLst/>
          </a:prstGeom>
        </p:spPr>
      </p:pic>
      <p:pic>
        <p:nvPicPr>
          <p:cNvPr id="21" name="Image 20"/>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39566" y="4021202"/>
            <a:ext cx="380938" cy="380938"/>
          </a:xfrm>
          <a:prstGeom prst="rect">
            <a:avLst/>
          </a:prstGeom>
        </p:spPr>
      </p:pic>
      <p:pic>
        <p:nvPicPr>
          <p:cNvPr id="22" name="Image 21"/>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58443" y="4494309"/>
            <a:ext cx="375532" cy="375532"/>
          </a:xfrm>
          <a:prstGeom prst="rect">
            <a:avLst/>
          </a:prstGeom>
        </p:spPr>
      </p:pic>
    </p:spTree>
    <p:extLst>
      <p:ext uri="{BB962C8B-B14F-4D97-AF65-F5344CB8AC3E}">
        <p14:creationId xmlns:p14="http://schemas.microsoft.com/office/powerpoint/2010/main" val="2764926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326441" y="722160"/>
            <a:ext cx="8424000" cy="375606"/>
          </a:xfrm>
        </p:spPr>
        <p:txBody>
          <a:bodyPr/>
          <a:lstStyle/>
          <a:p>
            <a:r>
              <a:rPr lang="fr-FR" dirty="0"/>
              <a:t>Des outils numériques de portfolio dans les nuages</a:t>
            </a:r>
          </a:p>
        </p:txBody>
      </p:sp>
      <p:sp>
        <p:nvSpPr>
          <p:cNvPr id="14" name="Rectangle à coins arrondis 13"/>
          <p:cNvSpPr/>
          <p:nvPr/>
        </p:nvSpPr>
        <p:spPr>
          <a:xfrm>
            <a:off x="326441" y="1221034"/>
            <a:ext cx="8532000" cy="2301003"/>
          </a:xfrm>
          <a:prstGeom prst="round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lIns="0" tIns="0" rIns="0" bIns="0" rtlCol="0" anchor="t" anchorCtr="0"/>
          <a:lstStyle/>
          <a:p>
            <a:pPr algn="ctr"/>
            <a:r>
              <a:rPr lang="fr-FR" sz="2000" b="1" dirty="0">
                <a:solidFill>
                  <a:schemeClr val="tx1">
                    <a:lumMod val="75000"/>
                    <a:lumOff val="25000"/>
                  </a:schemeClr>
                </a:solidFill>
              </a:rPr>
              <a:t>Outils développés par des éditeurs de site web et blogues libres</a:t>
            </a:r>
          </a:p>
          <a:p>
            <a:pPr algn="ctr"/>
            <a:r>
              <a:rPr lang="fr-FR" sz="1200" b="1" dirty="0">
                <a:solidFill>
                  <a:schemeClr val="tx1">
                    <a:lumMod val="75000"/>
                    <a:lumOff val="25000"/>
                  </a:schemeClr>
                </a:solidFill>
              </a:rPr>
              <a:t>(liste non exhaustive)</a:t>
            </a:r>
          </a:p>
          <a:p>
            <a:pPr algn="ctr"/>
            <a:endParaRPr lang="fr-FR" sz="1200" b="1" dirty="0">
              <a:solidFill>
                <a:schemeClr val="tx1">
                  <a:lumMod val="75000"/>
                  <a:lumOff val="25000"/>
                </a:schemeClr>
              </a:solidFill>
            </a:endParaRPr>
          </a:p>
          <a:p>
            <a:pPr algn="ctr"/>
            <a:r>
              <a:rPr lang="fr-FR" sz="1600" b="1" dirty="0">
                <a:solidFill>
                  <a:srgbClr val="F5430B"/>
                </a:solidFill>
              </a:rPr>
              <a:t>Organisation du contenu à construire par l’auteur du portfolio</a:t>
            </a:r>
          </a:p>
        </p:txBody>
      </p:sp>
      <p:sp>
        <p:nvSpPr>
          <p:cNvPr id="15" name="Rectangle à coins arrondis 14"/>
          <p:cNvSpPr/>
          <p:nvPr/>
        </p:nvSpPr>
        <p:spPr>
          <a:xfrm>
            <a:off x="326441" y="3677505"/>
            <a:ext cx="8532000" cy="1276248"/>
          </a:xfrm>
          <a:prstGeom prst="round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lIns="0" tIns="0" rIns="0" bIns="0" rtlCol="0" anchor="t" anchorCtr="0"/>
          <a:lstStyle/>
          <a:p>
            <a:r>
              <a:rPr lang="fr-FR" b="1" dirty="0">
                <a:solidFill>
                  <a:schemeClr val="tx1">
                    <a:lumMod val="75000"/>
                    <a:lumOff val="25000"/>
                  </a:schemeClr>
                </a:solidFill>
              </a:rPr>
              <a:t>  </a:t>
            </a:r>
            <a:r>
              <a:rPr lang="fr-FR" sz="2000" b="1" dirty="0">
                <a:solidFill>
                  <a:schemeClr val="tx1">
                    <a:lumMod val="75000"/>
                    <a:lumOff val="25000"/>
                  </a:schemeClr>
                </a:solidFill>
              </a:rPr>
              <a:t>Outil développé par un opérateur du MEN</a:t>
            </a:r>
          </a:p>
          <a:p>
            <a:endParaRPr lang="fr-FR" sz="1200" b="1" dirty="0">
              <a:solidFill>
                <a:srgbClr val="D85A5B"/>
              </a:solidFill>
            </a:endParaRPr>
          </a:p>
          <a:p>
            <a:r>
              <a:rPr lang="fr-FR" sz="1400" b="1" dirty="0">
                <a:solidFill>
                  <a:schemeClr val="accent4"/>
                </a:solidFill>
              </a:rPr>
              <a:t>   </a:t>
            </a:r>
            <a:r>
              <a:rPr lang="fr-FR" sz="1600" b="1" dirty="0">
                <a:solidFill>
                  <a:srgbClr val="F5430B"/>
                </a:solidFill>
              </a:rPr>
              <a:t>Organisation du contenu guidé pour l’auteur du portfolio</a:t>
            </a:r>
          </a:p>
        </p:txBody>
      </p:sp>
      <p:grpSp>
        <p:nvGrpSpPr>
          <p:cNvPr id="5" name="Groupe 4"/>
          <p:cNvGrpSpPr/>
          <p:nvPr/>
        </p:nvGrpSpPr>
        <p:grpSpPr>
          <a:xfrm>
            <a:off x="827584" y="2513636"/>
            <a:ext cx="7695919" cy="713878"/>
            <a:chOff x="395536" y="2796377"/>
            <a:chExt cx="7695919" cy="713878"/>
          </a:xfrm>
        </p:grpSpPr>
        <p:pic>
          <p:nvPicPr>
            <p:cNvPr id="16" name="Imag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33231" y="2840384"/>
              <a:ext cx="1634450" cy="625864"/>
            </a:xfrm>
            <a:prstGeom prst="rect">
              <a:avLst/>
            </a:prstGeom>
          </p:spPr>
        </p:pic>
        <p:pic>
          <p:nvPicPr>
            <p:cNvPr id="17" name="Image 1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31148" y="2802911"/>
              <a:ext cx="839231" cy="700810"/>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9293" y="2935491"/>
              <a:ext cx="1120243" cy="435650"/>
            </a:xfrm>
            <a:prstGeom prst="rect">
              <a:avLst/>
            </a:prstGeom>
          </p:spPr>
        </p:pic>
        <p:pic>
          <p:nvPicPr>
            <p:cNvPr id="19" name="Imag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41990" y="2796377"/>
              <a:ext cx="1149465" cy="713878"/>
            </a:xfrm>
            <a:prstGeom prst="rect">
              <a:avLst/>
            </a:prstGeom>
          </p:spPr>
        </p:pic>
        <p:pic>
          <p:nvPicPr>
            <p:cNvPr id="20" name="Image 1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5536" y="2942874"/>
              <a:ext cx="1466083" cy="420885"/>
            </a:xfrm>
            <a:prstGeom prst="rect">
              <a:avLst/>
            </a:prstGeom>
          </p:spPr>
        </p:pic>
      </p:grpSp>
      <p:grpSp>
        <p:nvGrpSpPr>
          <p:cNvPr id="7" name="Groupe 6"/>
          <p:cNvGrpSpPr/>
          <p:nvPr/>
        </p:nvGrpSpPr>
        <p:grpSpPr>
          <a:xfrm>
            <a:off x="6203357" y="3844004"/>
            <a:ext cx="2568267" cy="718134"/>
            <a:chOff x="6053170" y="3795540"/>
            <a:chExt cx="2568267" cy="718134"/>
          </a:xfrm>
        </p:grpSpPr>
        <p:pic>
          <p:nvPicPr>
            <p:cNvPr id="4" name="Imag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53170" y="3795540"/>
              <a:ext cx="834094" cy="347539"/>
            </a:xfrm>
            <a:prstGeom prst="rect">
              <a:avLst/>
            </a:prstGeom>
          </p:spPr>
        </p:pic>
        <p:pic>
          <p:nvPicPr>
            <p:cNvPr id="3" name="Image 2"/>
            <p:cNvPicPr/>
            <p:nvPr/>
          </p:nvPicPr>
          <p:blipFill rotWithShape="1">
            <a:blip r:embed="rId9" cstate="hqprint">
              <a:extLst>
                <a:ext uri="{28A0092B-C50C-407E-A947-70E740481C1C}">
                  <a14:useLocalDpi xmlns:a14="http://schemas.microsoft.com/office/drawing/2010/main"/>
                </a:ext>
              </a:extLst>
            </a:blip>
            <a:srcRect/>
            <a:stretch/>
          </p:blipFill>
          <p:spPr bwMode="auto">
            <a:xfrm>
              <a:off x="7002427" y="3795540"/>
              <a:ext cx="1619010" cy="664273"/>
            </a:xfrm>
            <a:prstGeom prst="rect">
              <a:avLst/>
            </a:prstGeom>
            <a:ln>
              <a:noFill/>
            </a:ln>
            <a:extLst>
              <a:ext uri="{53640926-AAD7-44D8-BBD7-CCE9431645EC}">
                <a14:shadowObscured xmlns:a14="http://schemas.microsoft.com/office/drawing/2010/main"/>
              </a:ext>
            </a:extLst>
          </p:spPr>
        </p:pic>
        <p:sp>
          <p:nvSpPr>
            <p:cNvPr id="6" name="ZoneTexte 5"/>
            <p:cNvSpPr txBox="1"/>
            <p:nvPr/>
          </p:nvSpPr>
          <p:spPr>
            <a:xfrm>
              <a:off x="7722507" y="4175120"/>
              <a:ext cx="898930" cy="338554"/>
            </a:xfrm>
            <a:prstGeom prst="rect">
              <a:avLst/>
            </a:prstGeom>
            <a:noFill/>
          </p:spPr>
          <p:txBody>
            <a:bodyPr wrap="square" rtlCol="0">
              <a:spAutoFit/>
            </a:bodyPr>
            <a:lstStyle/>
            <a:p>
              <a:r>
                <a:rPr lang="fr-FR" sz="1600" b="1" dirty="0" err="1">
                  <a:solidFill>
                    <a:schemeClr val="bg1"/>
                  </a:solidFill>
                </a:rPr>
                <a:t>AGOrA</a:t>
              </a:r>
              <a:endParaRPr lang="fr-FR" sz="1600" b="1" dirty="0">
                <a:solidFill>
                  <a:schemeClr val="bg1"/>
                </a:solidFill>
              </a:endParaRPr>
            </a:p>
          </p:txBody>
        </p:sp>
      </p:grpSp>
      <p:grpSp>
        <p:nvGrpSpPr>
          <p:cNvPr id="21" name="Groupe 20"/>
          <p:cNvGrpSpPr/>
          <p:nvPr/>
        </p:nvGrpSpPr>
        <p:grpSpPr>
          <a:xfrm>
            <a:off x="6084168" y="48417"/>
            <a:ext cx="3167381" cy="307493"/>
            <a:chOff x="6084168" y="48417"/>
            <a:chExt cx="3167381" cy="307493"/>
          </a:xfrm>
        </p:grpSpPr>
        <p:sp>
          <p:nvSpPr>
            <p:cNvPr id="22" name="ZoneTexte 21"/>
            <p:cNvSpPr txBox="1"/>
            <p:nvPr/>
          </p:nvSpPr>
          <p:spPr>
            <a:xfrm>
              <a:off x="6084168" y="78911"/>
              <a:ext cx="3167381" cy="276999"/>
            </a:xfrm>
            <a:prstGeom prst="rect">
              <a:avLst/>
            </a:prstGeom>
            <a:noFill/>
          </p:spPr>
          <p:txBody>
            <a:bodyPr wrap="square" rtlCol="0">
              <a:spAutoFit/>
            </a:bodyPr>
            <a:lstStyle/>
            <a:p>
              <a:r>
                <a:rPr lang="fr-FR" sz="1200" b="1" dirty="0">
                  <a:solidFill>
                    <a:schemeClr val="tx1">
                      <a:lumMod val="65000"/>
                      <a:lumOff val="35000"/>
                    </a:schemeClr>
                  </a:solidFill>
                </a:rPr>
                <a:t>2- Évaluer au fil de l’eau avec le portfolio</a:t>
              </a:r>
            </a:p>
          </p:txBody>
        </p:sp>
        <p:pic>
          <p:nvPicPr>
            <p:cNvPr id="23" name="Image 22"/>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a:ext>
              </a:extLst>
            </a:blip>
            <a:srcRect l="8023" t="6499" r="7745" b="13279"/>
            <a:stretch/>
          </p:blipFill>
          <p:spPr>
            <a:xfrm>
              <a:off x="8626471" y="48417"/>
              <a:ext cx="315055" cy="300052"/>
            </a:xfrm>
            <a:prstGeom prst="rect">
              <a:avLst/>
            </a:prstGeom>
          </p:spPr>
        </p:pic>
      </p:grpSp>
      <p:sp>
        <p:nvSpPr>
          <p:cNvPr id="2" name="ZoneTexte 1"/>
          <p:cNvSpPr txBox="1"/>
          <p:nvPr/>
        </p:nvSpPr>
        <p:spPr>
          <a:xfrm>
            <a:off x="1767208" y="4639067"/>
            <a:ext cx="7174318" cy="307777"/>
          </a:xfrm>
          <a:prstGeom prst="rect">
            <a:avLst/>
          </a:prstGeom>
          <a:noFill/>
        </p:spPr>
        <p:txBody>
          <a:bodyPr wrap="square" rtlCol="0">
            <a:spAutoFit/>
          </a:bodyPr>
          <a:lstStyle/>
          <a:p>
            <a:r>
              <a:rPr lang="fr-FR" sz="1400" b="1" dirty="0" smtClean="0">
                <a:solidFill>
                  <a:schemeClr val="tx1">
                    <a:lumMod val="75000"/>
                    <a:lumOff val="25000"/>
                  </a:schemeClr>
                </a:solidFill>
              </a:rPr>
              <a:t>Disponible pour AGORA à venir pour la filière commerciale en septembre 2021</a:t>
            </a:r>
            <a:endParaRPr lang="fr-FR" sz="1400" b="1" dirty="0">
              <a:solidFill>
                <a:schemeClr val="tx1">
                  <a:lumMod val="75000"/>
                  <a:lumOff val="25000"/>
                </a:schemeClr>
              </a:solidFill>
            </a:endParaRPr>
          </a:p>
        </p:txBody>
      </p:sp>
    </p:spTree>
    <p:extLst>
      <p:ext uri="{BB962C8B-B14F-4D97-AF65-F5344CB8AC3E}">
        <p14:creationId xmlns:p14="http://schemas.microsoft.com/office/powerpoint/2010/main" val="1726540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8" name="Espace réservé du texte 7"/>
          <p:cNvSpPr>
            <a:spLocks noGrp="1"/>
          </p:cNvSpPr>
          <p:nvPr>
            <p:ph type="body" sz="quarter" idx="13"/>
          </p:nvPr>
        </p:nvSpPr>
        <p:spPr>
          <a:xfrm>
            <a:off x="395536" y="1851670"/>
            <a:ext cx="8424000" cy="2077200"/>
          </a:xfrm>
        </p:spPr>
        <p:txBody>
          <a:bodyPr/>
          <a:lstStyle/>
          <a:p>
            <a:pPr lvl="1"/>
            <a:r>
              <a:rPr lang="fr-FR" sz="2800" b="1" cap="all" dirty="0"/>
              <a:t>3- travailler dans un environnement </a:t>
            </a:r>
            <a:r>
              <a:rPr lang="fr-FR" sz="2800" b="1" cap="all" dirty="0" smtClean="0"/>
              <a:t>phygital</a:t>
            </a:r>
          </a:p>
          <a:p>
            <a:pPr lvl="1"/>
            <a:r>
              <a:rPr lang="fr-FR" sz="2800" b="1" cap="all" dirty="0" smtClean="0"/>
              <a:t>                    Le simulateur pédagogique</a:t>
            </a:r>
            <a:endParaRPr lang="fr-FR" dirty="0"/>
          </a:p>
        </p:txBody>
      </p:sp>
      <p:pic>
        <p:nvPicPr>
          <p:cNvPr id="2" name="Image 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63888" y="3003798"/>
            <a:ext cx="1603578" cy="1603578"/>
          </a:xfrm>
          <a:prstGeom prst="rect">
            <a:avLst/>
          </a:prstGeom>
        </p:spPr>
      </p:pic>
    </p:spTree>
    <p:extLst>
      <p:ext uri="{BB962C8B-B14F-4D97-AF65-F5344CB8AC3E}">
        <p14:creationId xmlns:p14="http://schemas.microsoft.com/office/powerpoint/2010/main" val="706456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Organiser un espace professionnel « phygital »</a:t>
            </a:r>
          </a:p>
        </p:txBody>
      </p:sp>
      <p:grpSp>
        <p:nvGrpSpPr>
          <p:cNvPr id="12" name="Groupe 11"/>
          <p:cNvGrpSpPr/>
          <p:nvPr/>
        </p:nvGrpSpPr>
        <p:grpSpPr>
          <a:xfrm>
            <a:off x="3562066" y="2091268"/>
            <a:ext cx="4860000" cy="2628000"/>
            <a:chOff x="450557" y="1497780"/>
            <a:chExt cx="4860000" cy="2628000"/>
          </a:xfrm>
        </p:grpSpPr>
        <p:sp>
          <p:nvSpPr>
            <p:cNvPr id="4" name="Rectangle à coins arrondis 3"/>
            <p:cNvSpPr/>
            <p:nvPr/>
          </p:nvSpPr>
          <p:spPr>
            <a:xfrm>
              <a:off x="450557" y="1497780"/>
              <a:ext cx="4860000" cy="2628000"/>
            </a:xfrm>
            <a:prstGeom prst="roundRect">
              <a:avLst/>
            </a:prstGeom>
            <a:ln w="38100">
              <a:solidFill>
                <a:schemeClr val="bg1">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tIns="180000" rIns="36000" rtlCol="0" anchor="t" anchorCtr="0"/>
            <a:lstStyle/>
            <a:p>
              <a:pPr algn="r"/>
              <a:r>
                <a:rPr lang="fr-FR" dirty="0">
                  <a:solidFill>
                    <a:schemeClr val="bg1">
                      <a:lumMod val="65000"/>
                    </a:schemeClr>
                  </a:solidFill>
                </a:rPr>
                <a:t>Espace de travail numérique</a:t>
              </a:r>
            </a:p>
            <a:p>
              <a:pPr algn="ctr"/>
              <a:endParaRPr lang="fr-FR" b="1" dirty="0">
                <a:solidFill>
                  <a:schemeClr val="accent1"/>
                </a:solidFill>
              </a:endParaRPr>
            </a:p>
            <a:p>
              <a:pPr algn="ctr"/>
              <a:endParaRPr lang="fr-FR" b="1" dirty="0">
                <a:solidFill>
                  <a:schemeClr val="accent1"/>
                </a:solidFill>
              </a:endParaRPr>
            </a:p>
          </p:txBody>
        </p:sp>
        <p:pic>
          <p:nvPicPr>
            <p:cNvPr id="6" name="Imag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118118" y="2448218"/>
              <a:ext cx="1345757" cy="1345757"/>
            </a:xfrm>
            <a:prstGeom prst="rect">
              <a:avLst/>
            </a:prstGeom>
          </p:spPr>
        </p:pic>
      </p:grpSp>
      <p:grpSp>
        <p:nvGrpSpPr>
          <p:cNvPr id="3" name="Groupe 2"/>
          <p:cNvGrpSpPr/>
          <p:nvPr/>
        </p:nvGrpSpPr>
        <p:grpSpPr>
          <a:xfrm>
            <a:off x="457366" y="1313390"/>
            <a:ext cx="4860000" cy="2628000"/>
            <a:chOff x="-1434412" y="971388"/>
            <a:chExt cx="4860000" cy="2628000"/>
          </a:xfrm>
        </p:grpSpPr>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3350" y="1887507"/>
              <a:ext cx="2686700" cy="1533352"/>
            </a:xfrm>
            <a:prstGeom prst="rect">
              <a:avLst/>
            </a:prstGeom>
          </p:spPr>
        </p:pic>
        <p:sp>
          <p:nvSpPr>
            <p:cNvPr id="5" name="Rectangle à coins arrondis 4"/>
            <p:cNvSpPr/>
            <p:nvPr/>
          </p:nvSpPr>
          <p:spPr>
            <a:xfrm>
              <a:off x="-1434412" y="971388"/>
              <a:ext cx="4860000" cy="2628000"/>
            </a:xfrm>
            <a:prstGeom prst="roundRect">
              <a:avLst/>
            </a:prstGeom>
            <a:noFill/>
            <a:ln w="381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0" tIns="180000" rIns="36000" rtlCol="0" anchor="t" anchorCtr="0"/>
            <a:lstStyle/>
            <a:p>
              <a:r>
                <a:rPr lang="fr-FR" dirty="0">
                  <a:solidFill>
                    <a:schemeClr val="tx2"/>
                  </a:solidFill>
                </a:rPr>
                <a:t>Espace de travail </a:t>
              </a:r>
              <a:r>
                <a:rPr lang="fr-FR" dirty="0" smtClean="0">
                  <a:solidFill>
                    <a:schemeClr val="tx2"/>
                  </a:solidFill>
                </a:rPr>
                <a:t>PHYSIQUE</a:t>
              </a:r>
              <a:endParaRPr lang="fr-FR" dirty="0">
                <a:solidFill>
                  <a:schemeClr val="tx2"/>
                </a:solidFill>
              </a:endParaRPr>
            </a:p>
            <a:p>
              <a:endParaRPr lang="fr-FR" b="1" dirty="0">
                <a:solidFill>
                  <a:schemeClr val="accent1"/>
                </a:solidFill>
              </a:endParaRPr>
            </a:p>
            <a:p>
              <a:pPr algn="ctr"/>
              <a:endParaRPr lang="fr-FR" b="1" dirty="0">
                <a:solidFill>
                  <a:schemeClr val="accent1"/>
                </a:solidFill>
              </a:endParaRPr>
            </a:p>
          </p:txBody>
        </p:sp>
      </p:grpSp>
      <p:grpSp>
        <p:nvGrpSpPr>
          <p:cNvPr id="13" name="Groupe 12"/>
          <p:cNvGrpSpPr/>
          <p:nvPr/>
        </p:nvGrpSpPr>
        <p:grpSpPr>
          <a:xfrm>
            <a:off x="3562066" y="2175073"/>
            <a:ext cx="1733266" cy="1733266"/>
            <a:chOff x="3289110" y="1359883"/>
            <a:chExt cx="1733266" cy="1733266"/>
          </a:xfrm>
        </p:grpSpPr>
        <p:pic>
          <p:nvPicPr>
            <p:cNvPr id="7" name="Image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89110" y="1359883"/>
              <a:ext cx="1733266" cy="1733266"/>
            </a:xfrm>
            <a:prstGeom prst="rect">
              <a:avLst/>
            </a:prstGeom>
          </p:spPr>
        </p:pic>
        <p:sp>
          <p:nvSpPr>
            <p:cNvPr id="11" name="ZoneTexte 10"/>
            <p:cNvSpPr txBox="1"/>
            <p:nvPr/>
          </p:nvSpPr>
          <p:spPr>
            <a:xfrm>
              <a:off x="3562066" y="1470198"/>
              <a:ext cx="1460310" cy="369332"/>
            </a:xfrm>
            <a:prstGeom prst="rect">
              <a:avLst/>
            </a:prstGeom>
            <a:noFill/>
          </p:spPr>
          <p:txBody>
            <a:bodyPr wrap="square" rtlCol="0">
              <a:spAutoFit/>
            </a:bodyPr>
            <a:lstStyle/>
            <a:p>
              <a:r>
                <a:rPr lang="fr-FR" b="1" dirty="0">
                  <a:solidFill>
                    <a:schemeClr val="tx2"/>
                  </a:solidFill>
                </a:rPr>
                <a:t>SIMULATEUR</a:t>
              </a:r>
            </a:p>
          </p:txBody>
        </p:sp>
      </p:grpSp>
      <p:pic>
        <p:nvPicPr>
          <p:cNvPr id="15" name="Image 1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6139" y="150569"/>
            <a:ext cx="468000" cy="445950"/>
          </a:xfrm>
          <a:prstGeom prst="rect">
            <a:avLst/>
          </a:prstGeom>
        </p:spPr>
      </p:pic>
      <p:grpSp>
        <p:nvGrpSpPr>
          <p:cNvPr id="10" name="Groupe 9"/>
          <p:cNvGrpSpPr/>
          <p:nvPr/>
        </p:nvGrpSpPr>
        <p:grpSpPr>
          <a:xfrm>
            <a:off x="5911519" y="78911"/>
            <a:ext cx="3160981" cy="364126"/>
            <a:chOff x="5911519" y="78911"/>
            <a:chExt cx="3160981" cy="364126"/>
          </a:xfrm>
        </p:grpSpPr>
        <p:sp>
          <p:nvSpPr>
            <p:cNvPr id="16" name="ZoneTexte 15"/>
            <p:cNvSpPr txBox="1"/>
            <p:nvPr/>
          </p:nvSpPr>
          <p:spPr>
            <a:xfrm>
              <a:off x="5911519" y="78911"/>
              <a:ext cx="3024336" cy="276999"/>
            </a:xfrm>
            <a:prstGeom prst="rect">
              <a:avLst/>
            </a:prstGeom>
            <a:noFill/>
          </p:spPr>
          <p:txBody>
            <a:bodyPr wrap="square" rtlCol="0">
              <a:spAutoFit/>
            </a:bodyPr>
            <a:lstStyle/>
            <a:p>
              <a:r>
                <a:rPr lang="fr-FR" sz="1200" b="1" dirty="0">
                  <a:solidFill>
                    <a:schemeClr val="tx1">
                      <a:lumMod val="65000"/>
                      <a:lumOff val="35000"/>
                    </a:schemeClr>
                  </a:solidFill>
                </a:rPr>
                <a:t>3- Travailler dans un environnement phygital</a:t>
              </a:r>
            </a:p>
          </p:txBody>
        </p:sp>
        <p:pic>
          <p:nvPicPr>
            <p:cNvPr id="17" name="Image 1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12460" y="82997"/>
              <a:ext cx="360040" cy="360040"/>
            </a:xfrm>
            <a:prstGeom prst="rect">
              <a:avLst/>
            </a:prstGeom>
          </p:spPr>
        </p:pic>
      </p:grpSp>
    </p:spTree>
    <p:extLst>
      <p:ext uri="{BB962C8B-B14F-4D97-AF65-F5344CB8AC3E}">
        <p14:creationId xmlns:p14="http://schemas.microsoft.com/office/powerpoint/2010/main" val="4012242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re 1"/>
          <p:cNvSpPr txBox="1">
            <a:spLocks/>
          </p:cNvSpPr>
          <p:nvPr/>
        </p:nvSpPr>
        <p:spPr>
          <a:xfrm>
            <a:off x="334391" y="300638"/>
            <a:ext cx="8194761" cy="652327"/>
          </a:xfrm>
          <a:prstGeom prst="rect">
            <a:avLst/>
          </a:prstGeom>
        </p:spPr>
        <p:txBody>
          <a:bodyPr>
            <a:noAutofit/>
          </a:bodyPr>
          <a:lstStyle>
            <a:lvl1pPr algn="l" defTabSz="457200" rtl="0" eaLnBrk="1" latinLnBrk="0" hangingPunct="1">
              <a:spcBef>
                <a:spcPct val="0"/>
              </a:spcBef>
              <a:buNone/>
              <a:defRPr sz="2500" kern="1200" cap="all" spc="-40" baseline="0">
                <a:solidFill>
                  <a:schemeClr val="tx1">
                    <a:lumMod val="75000"/>
                    <a:lumOff val="25000"/>
                  </a:schemeClr>
                </a:solidFill>
                <a:latin typeface="+mj-lt"/>
                <a:ea typeface="+mj-ea"/>
                <a:cs typeface="+mj-cs"/>
              </a:defRPr>
            </a:lvl1pPr>
          </a:lstStyle>
          <a:p>
            <a:r>
              <a:rPr lang="fr-FR" sz="2300" b="1" cap="none" dirty="0">
                <a:solidFill>
                  <a:schemeClr val="tx1">
                    <a:lumMod val="65000"/>
                    <a:lumOff val="35000"/>
                  </a:schemeClr>
                </a:solidFill>
              </a:rPr>
              <a:t>Renforcer le rôle de L’espace professionnel physique : </a:t>
            </a:r>
            <a:br>
              <a:rPr lang="fr-FR" sz="2300" b="1" cap="none" dirty="0">
                <a:solidFill>
                  <a:schemeClr val="tx1">
                    <a:lumMod val="65000"/>
                    <a:lumOff val="35000"/>
                  </a:schemeClr>
                </a:solidFill>
              </a:rPr>
            </a:br>
            <a:r>
              <a:rPr lang="fr-FR" sz="2300" b="1" cap="none" dirty="0">
                <a:solidFill>
                  <a:schemeClr val="tx1">
                    <a:lumMod val="65000"/>
                    <a:lumOff val="35000"/>
                  </a:schemeClr>
                </a:solidFill>
              </a:rPr>
              <a:t>le simulateur administratif</a:t>
            </a:r>
          </a:p>
        </p:txBody>
      </p:sp>
      <p:grpSp>
        <p:nvGrpSpPr>
          <p:cNvPr id="306" name="Groupe 305"/>
          <p:cNvGrpSpPr/>
          <p:nvPr/>
        </p:nvGrpSpPr>
        <p:grpSpPr>
          <a:xfrm>
            <a:off x="477135" y="1117466"/>
            <a:ext cx="7931007" cy="3974564"/>
            <a:chOff x="755794" y="926237"/>
            <a:chExt cx="7931007" cy="3974564"/>
          </a:xfrm>
        </p:grpSpPr>
        <p:sp>
          <p:nvSpPr>
            <p:cNvPr id="307" name="Rectangle 306"/>
            <p:cNvSpPr/>
            <p:nvPr/>
          </p:nvSpPr>
          <p:spPr>
            <a:xfrm>
              <a:off x="805401" y="941964"/>
              <a:ext cx="7881400" cy="379748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08" name="Connecteur droit 307"/>
            <p:cNvCxnSpPr/>
            <p:nvPr/>
          </p:nvCxnSpPr>
          <p:spPr>
            <a:xfrm>
              <a:off x="4183035" y="941964"/>
              <a:ext cx="0" cy="3797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Connecteur droit 308"/>
            <p:cNvCxnSpPr>
              <a:stCxn id="307" idx="1"/>
            </p:cNvCxnSpPr>
            <p:nvPr/>
          </p:nvCxnSpPr>
          <p:spPr>
            <a:xfrm>
              <a:off x="805401" y="2840709"/>
              <a:ext cx="337763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10" name="Groupe 309"/>
            <p:cNvGrpSpPr/>
            <p:nvPr/>
          </p:nvGrpSpPr>
          <p:grpSpPr>
            <a:xfrm>
              <a:off x="1217543" y="1341595"/>
              <a:ext cx="2437582" cy="1220477"/>
              <a:chOff x="1548462" y="1148589"/>
              <a:chExt cx="2437582" cy="1220477"/>
            </a:xfrm>
          </p:grpSpPr>
          <p:sp>
            <p:nvSpPr>
              <p:cNvPr id="409" name="Ellipse 408"/>
              <p:cNvSpPr/>
              <p:nvPr/>
            </p:nvSpPr>
            <p:spPr>
              <a:xfrm>
                <a:off x="1750918" y="1315304"/>
                <a:ext cx="2035358" cy="893699"/>
              </a:xfrm>
              <a:prstGeom prst="ellipse">
                <a:avLst/>
              </a:prstGeom>
              <a:solidFill>
                <a:schemeClr val="accent1">
                  <a:lumMod val="60000"/>
                  <a:lumOff val="40000"/>
                </a:schemeClr>
              </a:solidFill>
              <a:ln>
                <a:solidFill>
                  <a:srgbClr val="95B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12 à 16 places</a:t>
                </a:r>
              </a:p>
            </p:txBody>
          </p:sp>
          <p:sp>
            <p:nvSpPr>
              <p:cNvPr id="410" name="Ellipse 409"/>
              <p:cNvSpPr/>
              <p:nvPr/>
            </p:nvSpPr>
            <p:spPr>
              <a:xfrm>
                <a:off x="1766981" y="1358093"/>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1" name="Ellipse 410"/>
              <p:cNvSpPr/>
              <p:nvPr/>
            </p:nvSpPr>
            <p:spPr>
              <a:xfrm>
                <a:off x="2075766" y="1231883"/>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2" name="Ellipse 411"/>
              <p:cNvSpPr/>
              <p:nvPr/>
            </p:nvSpPr>
            <p:spPr>
              <a:xfrm>
                <a:off x="2394680" y="1169307"/>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3" name="Ellipse 412"/>
              <p:cNvSpPr/>
              <p:nvPr/>
            </p:nvSpPr>
            <p:spPr>
              <a:xfrm>
                <a:off x="3338035" y="2154670"/>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4" name="Ellipse 413"/>
              <p:cNvSpPr/>
              <p:nvPr/>
            </p:nvSpPr>
            <p:spPr>
              <a:xfrm>
                <a:off x="3634259" y="197267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5" name="Ellipse 414"/>
              <p:cNvSpPr/>
              <p:nvPr/>
            </p:nvSpPr>
            <p:spPr>
              <a:xfrm>
                <a:off x="3824044" y="1650193"/>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6" name="Ellipse 415"/>
              <p:cNvSpPr/>
              <p:nvPr/>
            </p:nvSpPr>
            <p:spPr>
              <a:xfrm>
                <a:off x="2701879" y="114858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7" name="Ellipse 416"/>
              <p:cNvSpPr/>
              <p:nvPr/>
            </p:nvSpPr>
            <p:spPr>
              <a:xfrm>
                <a:off x="3013952" y="1162301"/>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8" name="Ellipse 417"/>
              <p:cNvSpPr/>
              <p:nvPr/>
            </p:nvSpPr>
            <p:spPr>
              <a:xfrm>
                <a:off x="3621732" y="138596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9" name="Ellipse 418"/>
              <p:cNvSpPr/>
              <p:nvPr/>
            </p:nvSpPr>
            <p:spPr>
              <a:xfrm>
                <a:off x="1548462" y="1602994"/>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0" name="Ellipse 419"/>
              <p:cNvSpPr/>
              <p:nvPr/>
            </p:nvSpPr>
            <p:spPr>
              <a:xfrm>
                <a:off x="1603040" y="1877314"/>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1" name="Ellipse 420"/>
              <p:cNvSpPr/>
              <p:nvPr/>
            </p:nvSpPr>
            <p:spPr>
              <a:xfrm>
                <a:off x="1860474" y="2065701"/>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2" name="Ellipse 421"/>
              <p:cNvSpPr/>
              <p:nvPr/>
            </p:nvSpPr>
            <p:spPr>
              <a:xfrm>
                <a:off x="3013952" y="2227355"/>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3" name="Ellipse 422"/>
              <p:cNvSpPr/>
              <p:nvPr/>
            </p:nvSpPr>
            <p:spPr>
              <a:xfrm>
                <a:off x="3338035" y="126004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4" name="Ellipse 423"/>
              <p:cNvSpPr/>
              <p:nvPr/>
            </p:nvSpPr>
            <p:spPr>
              <a:xfrm>
                <a:off x="2125536" y="2180968"/>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5" name="Ellipse 424"/>
              <p:cNvSpPr/>
              <p:nvPr/>
            </p:nvSpPr>
            <p:spPr>
              <a:xfrm>
                <a:off x="2398975" y="2224924"/>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6" name="Ellipse 425"/>
              <p:cNvSpPr/>
              <p:nvPr/>
            </p:nvSpPr>
            <p:spPr>
              <a:xfrm>
                <a:off x="2701682" y="2234066"/>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311" name="Groupe 310"/>
            <p:cNvGrpSpPr/>
            <p:nvPr/>
          </p:nvGrpSpPr>
          <p:grpSpPr>
            <a:xfrm>
              <a:off x="2974176" y="3087814"/>
              <a:ext cx="730070" cy="671414"/>
              <a:chOff x="2999436" y="4148919"/>
              <a:chExt cx="973427" cy="895218"/>
            </a:xfrm>
          </p:grpSpPr>
          <p:sp>
            <p:nvSpPr>
              <p:cNvPr id="406" name="Rectangle à coins arrondis 405"/>
              <p:cNvSpPr/>
              <p:nvPr/>
            </p:nvSpPr>
            <p:spPr>
              <a:xfrm>
                <a:off x="2999436" y="4148919"/>
                <a:ext cx="294252" cy="818866"/>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7" name="Rectangle à coins arrondis 406"/>
              <p:cNvSpPr/>
              <p:nvPr/>
            </p:nvSpPr>
            <p:spPr>
              <a:xfrm>
                <a:off x="2999437" y="4748937"/>
                <a:ext cx="973426" cy="2952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8" name="Ellipse 407"/>
              <p:cNvSpPr/>
              <p:nvPr/>
            </p:nvSpPr>
            <p:spPr>
              <a:xfrm>
                <a:off x="3457443" y="4413074"/>
                <a:ext cx="216000" cy="1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312" name="Groupe 311"/>
            <p:cNvGrpSpPr/>
            <p:nvPr/>
          </p:nvGrpSpPr>
          <p:grpSpPr>
            <a:xfrm>
              <a:off x="935537" y="3749754"/>
              <a:ext cx="829662" cy="871158"/>
              <a:chOff x="935537" y="3677836"/>
              <a:chExt cx="829662" cy="871158"/>
            </a:xfrm>
          </p:grpSpPr>
          <p:sp>
            <p:nvSpPr>
              <p:cNvPr id="401" name="Rectangle à coins arrondis 400"/>
              <p:cNvSpPr/>
              <p:nvPr/>
            </p:nvSpPr>
            <p:spPr>
              <a:xfrm>
                <a:off x="1277027" y="3857503"/>
                <a:ext cx="420821" cy="37538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2" name="Ellipse 401"/>
              <p:cNvSpPr/>
              <p:nvPr/>
            </p:nvSpPr>
            <p:spPr>
              <a:xfrm>
                <a:off x="935537" y="3677836"/>
                <a:ext cx="189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3" name="Ellipse 402"/>
              <p:cNvSpPr/>
              <p:nvPr/>
            </p:nvSpPr>
            <p:spPr>
              <a:xfrm>
                <a:off x="935537" y="4045197"/>
                <a:ext cx="189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4" name="Ellipse 403"/>
              <p:cNvSpPr/>
              <p:nvPr/>
            </p:nvSpPr>
            <p:spPr>
              <a:xfrm>
                <a:off x="1087992" y="4386994"/>
                <a:ext cx="270000" cy="1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5" name="Ellipse 404"/>
              <p:cNvSpPr/>
              <p:nvPr/>
            </p:nvSpPr>
            <p:spPr>
              <a:xfrm>
                <a:off x="1495199" y="4386994"/>
                <a:ext cx="270000" cy="1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313" name="Groupe 312"/>
            <p:cNvGrpSpPr/>
            <p:nvPr/>
          </p:nvGrpSpPr>
          <p:grpSpPr>
            <a:xfrm>
              <a:off x="2149781" y="2842581"/>
              <a:ext cx="551901" cy="173096"/>
              <a:chOff x="501358" y="3691719"/>
              <a:chExt cx="735868" cy="230795"/>
            </a:xfrm>
          </p:grpSpPr>
          <p:cxnSp>
            <p:nvCxnSpPr>
              <p:cNvPr id="399" name="Connecteur droit 398"/>
              <p:cNvCxnSpPr/>
              <p:nvPr/>
            </p:nvCxnSpPr>
            <p:spPr>
              <a:xfrm>
                <a:off x="501358" y="3691719"/>
                <a:ext cx="73586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0" name="Connecteur droit 399"/>
              <p:cNvCxnSpPr/>
              <p:nvPr/>
            </p:nvCxnSpPr>
            <p:spPr>
              <a:xfrm flipV="1">
                <a:off x="501358" y="3691720"/>
                <a:ext cx="735868" cy="23079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14" name="Groupe 313"/>
            <p:cNvGrpSpPr/>
            <p:nvPr/>
          </p:nvGrpSpPr>
          <p:grpSpPr>
            <a:xfrm>
              <a:off x="4179516" y="2141149"/>
              <a:ext cx="303629" cy="550800"/>
              <a:chOff x="4037537" y="2758975"/>
              <a:chExt cx="404838" cy="734400"/>
            </a:xfrm>
          </p:grpSpPr>
          <p:cxnSp>
            <p:nvCxnSpPr>
              <p:cNvPr id="397" name="Connecteur droit 396"/>
              <p:cNvCxnSpPr/>
              <p:nvPr/>
            </p:nvCxnSpPr>
            <p:spPr>
              <a:xfrm flipV="1">
                <a:off x="4037537" y="2758975"/>
                <a:ext cx="0" cy="7344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8" name="Connecteur droit 397"/>
              <p:cNvCxnSpPr/>
              <p:nvPr/>
            </p:nvCxnSpPr>
            <p:spPr>
              <a:xfrm flipV="1">
                <a:off x="4037537" y="3003991"/>
                <a:ext cx="404838" cy="4733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15" name="Groupe 314"/>
            <p:cNvGrpSpPr/>
            <p:nvPr/>
          </p:nvGrpSpPr>
          <p:grpSpPr>
            <a:xfrm rot="10800000">
              <a:off x="3872508" y="4052496"/>
              <a:ext cx="303629" cy="550800"/>
              <a:chOff x="4070551" y="5245888"/>
              <a:chExt cx="404838" cy="734400"/>
            </a:xfrm>
          </p:grpSpPr>
          <p:cxnSp>
            <p:nvCxnSpPr>
              <p:cNvPr id="395" name="Connecteur droit 394"/>
              <p:cNvCxnSpPr/>
              <p:nvPr/>
            </p:nvCxnSpPr>
            <p:spPr>
              <a:xfrm flipV="1">
                <a:off x="4070551" y="5245888"/>
                <a:ext cx="0" cy="7344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6" name="Connecteur droit 395"/>
              <p:cNvCxnSpPr/>
              <p:nvPr/>
            </p:nvCxnSpPr>
            <p:spPr>
              <a:xfrm flipV="1">
                <a:off x="4070551" y="5490904"/>
                <a:ext cx="404838" cy="4733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16" name="Groupe 315"/>
            <p:cNvGrpSpPr/>
            <p:nvPr/>
          </p:nvGrpSpPr>
          <p:grpSpPr>
            <a:xfrm>
              <a:off x="4353376" y="4727705"/>
              <a:ext cx="562137" cy="173096"/>
              <a:chOff x="7904931" y="6211551"/>
              <a:chExt cx="749516" cy="230795"/>
            </a:xfrm>
          </p:grpSpPr>
          <p:cxnSp>
            <p:nvCxnSpPr>
              <p:cNvPr id="393" name="Connecteur droit 392"/>
              <p:cNvCxnSpPr/>
              <p:nvPr/>
            </p:nvCxnSpPr>
            <p:spPr>
              <a:xfrm>
                <a:off x="7918579" y="6211551"/>
                <a:ext cx="73586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4" name="Connecteur droit 393"/>
              <p:cNvCxnSpPr/>
              <p:nvPr/>
            </p:nvCxnSpPr>
            <p:spPr>
              <a:xfrm flipV="1">
                <a:off x="7904931" y="6211552"/>
                <a:ext cx="735868" cy="23079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17" name="ZoneTexte 316"/>
            <p:cNvSpPr txBox="1"/>
            <p:nvPr/>
          </p:nvSpPr>
          <p:spPr>
            <a:xfrm>
              <a:off x="801575" y="926237"/>
              <a:ext cx="1558804" cy="300082"/>
            </a:xfrm>
            <a:prstGeom prst="rect">
              <a:avLst/>
            </a:prstGeom>
            <a:noFill/>
          </p:spPr>
          <p:txBody>
            <a:bodyPr wrap="square" rtlCol="0">
              <a:spAutoFit/>
            </a:bodyPr>
            <a:lstStyle/>
            <a:p>
              <a:r>
                <a:rPr lang="fr-FR" sz="1350" b="1" dirty="0">
                  <a:solidFill>
                    <a:schemeClr val="tx2"/>
                  </a:solidFill>
                </a:rPr>
                <a:t>Espace réunion</a:t>
              </a:r>
            </a:p>
          </p:txBody>
        </p:sp>
        <p:sp>
          <p:nvSpPr>
            <p:cNvPr id="318" name="ZoneTexte 317"/>
            <p:cNvSpPr txBox="1"/>
            <p:nvPr/>
          </p:nvSpPr>
          <p:spPr>
            <a:xfrm>
              <a:off x="755794" y="2856661"/>
              <a:ext cx="1558804" cy="300082"/>
            </a:xfrm>
            <a:prstGeom prst="rect">
              <a:avLst/>
            </a:prstGeom>
            <a:noFill/>
          </p:spPr>
          <p:txBody>
            <a:bodyPr wrap="square" rtlCol="0">
              <a:spAutoFit/>
            </a:bodyPr>
            <a:lstStyle/>
            <a:p>
              <a:r>
                <a:rPr lang="fr-FR" sz="1350" b="1" dirty="0">
                  <a:solidFill>
                    <a:schemeClr val="tx2"/>
                  </a:solidFill>
                </a:rPr>
                <a:t>Espace d’accueil</a:t>
              </a:r>
            </a:p>
          </p:txBody>
        </p:sp>
        <p:sp>
          <p:nvSpPr>
            <p:cNvPr id="319" name="ZoneTexte 318"/>
            <p:cNvSpPr txBox="1"/>
            <p:nvPr/>
          </p:nvSpPr>
          <p:spPr>
            <a:xfrm>
              <a:off x="6049481" y="2472919"/>
              <a:ext cx="1028290" cy="300082"/>
            </a:xfrm>
            <a:prstGeom prst="rect">
              <a:avLst/>
            </a:prstGeom>
            <a:noFill/>
          </p:spPr>
          <p:txBody>
            <a:bodyPr wrap="square" rtlCol="0">
              <a:spAutoFit/>
            </a:bodyPr>
            <a:lstStyle/>
            <a:p>
              <a:r>
                <a:rPr lang="fr-FR" sz="1350" b="1" dirty="0">
                  <a:solidFill>
                    <a:schemeClr val="tx2"/>
                  </a:solidFill>
                </a:rPr>
                <a:t>Open space</a:t>
              </a:r>
            </a:p>
          </p:txBody>
        </p:sp>
        <p:grpSp>
          <p:nvGrpSpPr>
            <p:cNvPr id="320" name="Groupe 319"/>
            <p:cNvGrpSpPr/>
            <p:nvPr/>
          </p:nvGrpSpPr>
          <p:grpSpPr>
            <a:xfrm>
              <a:off x="4710431" y="1227436"/>
              <a:ext cx="1209034" cy="1205879"/>
              <a:chOff x="4550688" y="1276303"/>
              <a:chExt cx="1612045" cy="1607839"/>
            </a:xfrm>
          </p:grpSpPr>
          <p:grpSp>
            <p:nvGrpSpPr>
              <p:cNvPr id="380" name="Groupe 379"/>
              <p:cNvGrpSpPr/>
              <p:nvPr/>
            </p:nvGrpSpPr>
            <p:grpSpPr>
              <a:xfrm>
                <a:off x="4550688" y="1276303"/>
                <a:ext cx="1612045" cy="1607839"/>
                <a:chOff x="4550688" y="1276303"/>
                <a:chExt cx="1612045" cy="1607839"/>
              </a:xfrm>
            </p:grpSpPr>
            <p:grpSp>
              <p:nvGrpSpPr>
                <p:cNvPr id="385" name="Groupe 384"/>
                <p:cNvGrpSpPr/>
                <p:nvPr/>
              </p:nvGrpSpPr>
              <p:grpSpPr>
                <a:xfrm rot="19111378">
                  <a:off x="4771547" y="1500863"/>
                  <a:ext cx="1188000" cy="1187355"/>
                  <a:chOff x="5088084" y="2192719"/>
                  <a:chExt cx="1187355" cy="1187355"/>
                </a:xfrm>
              </p:grpSpPr>
              <p:sp>
                <p:nvSpPr>
                  <p:cNvPr id="390" name="Rectangle à coins arrondis 389"/>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91" name="Connecteur droit 390"/>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2" name="Connecteur droit 391"/>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6" name="Ellipse 385"/>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7" name="Ellipse 386"/>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8" name="Ellipse 387"/>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9" name="Ellipse 388"/>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81" name="ZoneTexte 380"/>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82" name="ZoneTexte 381"/>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83" name="ZoneTexte 382"/>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84" name="ZoneTexte 383"/>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321" name="Groupe 320"/>
            <p:cNvGrpSpPr/>
            <p:nvPr/>
          </p:nvGrpSpPr>
          <p:grpSpPr>
            <a:xfrm>
              <a:off x="5528208" y="4232917"/>
              <a:ext cx="730070" cy="468578"/>
              <a:chOff x="5528208" y="4105914"/>
              <a:chExt cx="730070" cy="468578"/>
            </a:xfrm>
          </p:grpSpPr>
          <p:grpSp>
            <p:nvGrpSpPr>
              <p:cNvPr id="376" name="Groupe 375"/>
              <p:cNvGrpSpPr/>
              <p:nvPr/>
            </p:nvGrpSpPr>
            <p:grpSpPr>
              <a:xfrm rot="10800000">
                <a:off x="5528208" y="4145263"/>
                <a:ext cx="730070" cy="429229"/>
                <a:chOff x="4753358" y="4471830"/>
                <a:chExt cx="973426" cy="572307"/>
              </a:xfrm>
            </p:grpSpPr>
            <p:sp>
              <p:nvSpPr>
                <p:cNvPr id="378" name="Rectangle à coins arrondis 377"/>
                <p:cNvSpPr/>
                <p:nvPr/>
              </p:nvSpPr>
              <p:spPr>
                <a:xfrm>
                  <a:off x="4753358" y="4748937"/>
                  <a:ext cx="973426" cy="2952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9" name="Ellipse 378"/>
                <p:cNvSpPr/>
                <p:nvPr/>
              </p:nvSpPr>
              <p:spPr>
                <a:xfrm>
                  <a:off x="5132071" y="4471830"/>
                  <a:ext cx="216000" cy="1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77" name="ZoneTexte 376"/>
              <p:cNvSpPr txBox="1"/>
              <p:nvPr/>
            </p:nvSpPr>
            <p:spPr>
              <a:xfrm>
                <a:off x="5697534" y="4105914"/>
                <a:ext cx="391416" cy="300082"/>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322" name="Groupe 321"/>
            <p:cNvGrpSpPr/>
            <p:nvPr/>
          </p:nvGrpSpPr>
          <p:grpSpPr>
            <a:xfrm>
              <a:off x="7381089" y="1669679"/>
              <a:ext cx="1209034" cy="1205879"/>
              <a:chOff x="4550688" y="1276303"/>
              <a:chExt cx="1612045" cy="1607839"/>
            </a:xfrm>
          </p:grpSpPr>
          <p:grpSp>
            <p:nvGrpSpPr>
              <p:cNvPr id="363" name="Groupe 362"/>
              <p:cNvGrpSpPr/>
              <p:nvPr/>
            </p:nvGrpSpPr>
            <p:grpSpPr>
              <a:xfrm>
                <a:off x="4550688" y="1276303"/>
                <a:ext cx="1612045" cy="1607839"/>
                <a:chOff x="4550688" y="1276303"/>
                <a:chExt cx="1612045" cy="1607839"/>
              </a:xfrm>
            </p:grpSpPr>
            <p:grpSp>
              <p:nvGrpSpPr>
                <p:cNvPr id="368" name="Groupe 367"/>
                <p:cNvGrpSpPr/>
                <p:nvPr/>
              </p:nvGrpSpPr>
              <p:grpSpPr>
                <a:xfrm rot="19111378">
                  <a:off x="4771547" y="1500863"/>
                  <a:ext cx="1188000" cy="1187355"/>
                  <a:chOff x="5088084" y="2192719"/>
                  <a:chExt cx="1187355" cy="1187355"/>
                </a:xfrm>
              </p:grpSpPr>
              <p:sp>
                <p:nvSpPr>
                  <p:cNvPr id="373" name="Rectangle à coins arrondis 372"/>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74" name="Connecteur droit 373"/>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5" name="Connecteur droit 374"/>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9" name="Ellipse 368"/>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0" name="Ellipse 369"/>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1" name="Ellipse 370"/>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2" name="Ellipse 371"/>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64" name="ZoneTexte 363"/>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65" name="ZoneTexte 364"/>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66" name="ZoneTexte 365"/>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67" name="ZoneTexte 366"/>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323" name="Groupe 322"/>
            <p:cNvGrpSpPr/>
            <p:nvPr/>
          </p:nvGrpSpPr>
          <p:grpSpPr>
            <a:xfrm>
              <a:off x="4875706" y="2798204"/>
              <a:ext cx="1209034" cy="1205879"/>
              <a:chOff x="4550688" y="1276303"/>
              <a:chExt cx="1612045" cy="1607839"/>
            </a:xfrm>
          </p:grpSpPr>
          <p:grpSp>
            <p:nvGrpSpPr>
              <p:cNvPr id="350" name="Groupe 349"/>
              <p:cNvGrpSpPr/>
              <p:nvPr/>
            </p:nvGrpSpPr>
            <p:grpSpPr>
              <a:xfrm>
                <a:off x="4550688" y="1276303"/>
                <a:ext cx="1612045" cy="1607839"/>
                <a:chOff x="4550688" y="1276303"/>
                <a:chExt cx="1612045" cy="1607839"/>
              </a:xfrm>
            </p:grpSpPr>
            <p:grpSp>
              <p:nvGrpSpPr>
                <p:cNvPr id="355" name="Groupe 354"/>
                <p:cNvGrpSpPr/>
                <p:nvPr/>
              </p:nvGrpSpPr>
              <p:grpSpPr>
                <a:xfrm rot="19111378">
                  <a:off x="4771547" y="1500863"/>
                  <a:ext cx="1188000" cy="1187355"/>
                  <a:chOff x="5088084" y="2192719"/>
                  <a:chExt cx="1187355" cy="1187355"/>
                </a:xfrm>
              </p:grpSpPr>
              <p:sp>
                <p:nvSpPr>
                  <p:cNvPr id="360" name="Rectangle à coins arrondis 359"/>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61" name="Connecteur droit 360"/>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2" name="Connecteur droit 361"/>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6" name="Ellipse 355"/>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57" name="Ellipse 356"/>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58" name="Ellipse 357"/>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59" name="Ellipse 358"/>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51" name="ZoneTexte 350"/>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52" name="ZoneTexte 351"/>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53" name="ZoneTexte 352"/>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54" name="ZoneTexte 353"/>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324" name="Groupe 323"/>
            <p:cNvGrpSpPr/>
            <p:nvPr/>
          </p:nvGrpSpPr>
          <p:grpSpPr>
            <a:xfrm>
              <a:off x="7266315" y="3189517"/>
              <a:ext cx="1209034" cy="1205879"/>
              <a:chOff x="4550688" y="1276303"/>
              <a:chExt cx="1612045" cy="1607839"/>
            </a:xfrm>
          </p:grpSpPr>
          <p:grpSp>
            <p:nvGrpSpPr>
              <p:cNvPr id="337" name="Groupe 336"/>
              <p:cNvGrpSpPr/>
              <p:nvPr/>
            </p:nvGrpSpPr>
            <p:grpSpPr>
              <a:xfrm>
                <a:off x="4550688" y="1276303"/>
                <a:ext cx="1612045" cy="1607839"/>
                <a:chOff x="4550688" y="1276303"/>
                <a:chExt cx="1612045" cy="1607839"/>
              </a:xfrm>
            </p:grpSpPr>
            <p:grpSp>
              <p:nvGrpSpPr>
                <p:cNvPr id="342" name="Groupe 341"/>
                <p:cNvGrpSpPr/>
                <p:nvPr/>
              </p:nvGrpSpPr>
              <p:grpSpPr>
                <a:xfrm rot="19111378">
                  <a:off x="4771547" y="1500863"/>
                  <a:ext cx="1188000" cy="1187355"/>
                  <a:chOff x="5088084" y="2192719"/>
                  <a:chExt cx="1187355" cy="1187355"/>
                </a:xfrm>
              </p:grpSpPr>
              <p:sp>
                <p:nvSpPr>
                  <p:cNvPr id="347" name="Rectangle à coins arrondis 346"/>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48" name="Connecteur droit 347"/>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Connecteur droit 348"/>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3" name="Ellipse 342"/>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4" name="Ellipse 343"/>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5" name="Ellipse 344"/>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6" name="Ellipse 345"/>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38" name="ZoneTexte 337"/>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39" name="ZoneTexte 338"/>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40" name="ZoneTexte 339"/>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41" name="ZoneTexte 340"/>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sp>
          <p:nvSpPr>
            <p:cNvPr id="325" name="ZoneTexte 324"/>
            <p:cNvSpPr txBox="1"/>
            <p:nvPr/>
          </p:nvSpPr>
          <p:spPr>
            <a:xfrm rot="10800000">
              <a:off x="3155266" y="3490279"/>
              <a:ext cx="391416" cy="300082"/>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pic>
          <p:nvPicPr>
            <p:cNvPr id="326" name="Image 325"/>
            <p:cNvPicPr>
              <a:picLocks noChangeAspect="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3886107" y="2709894"/>
              <a:ext cx="618809" cy="618809"/>
            </a:xfrm>
            <a:prstGeom prst="rect">
              <a:avLst/>
            </a:prstGeom>
            <a:ln>
              <a:solidFill>
                <a:schemeClr val="accent1"/>
              </a:solidFill>
            </a:ln>
          </p:spPr>
        </p:pic>
        <p:sp>
          <p:nvSpPr>
            <p:cNvPr id="327" name="Rectangle à coins arrondis 326"/>
            <p:cNvSpPr/>
            <p:nvPr/>
          </p:nvSpPr>
          <p:spPr>
            <a:xfrm>
              <a:off x="6917220" y="1010375"/>
              <a:ext cx="1731515" cy="474882"/>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328" name="ZoneTexte 327"/>
            <p:cNvSpPr txBox="1"/>
            <p:nvPr/>
          </p:nvSpPr>
          <p:spPr>
            <a:xfrm>
              <a:off x="6949963" y="1021612"/>
              <a:ext cx="1698772" cy="461665"/>
            </a:xfrm>
            <a:prstGeom prst="rect">
              <a:avLst/>
            </a:prstGeom>
            <a:noFill/>
          </p:spPr>
          <p:txBody>
            <a:bodyPr wrap="square" rtlCol="0">
              <a:spAutoFit/>
            </a:bodyPr>
            <a:lstStyle/>
            <a:p>
              <a:pPr algn="ctr"/>
              <a:r>
                <a:rPr lang="fr-FR" sz="1200" b="1" dirty="0">
                  <a:solidFill>
                    <a:schemeClr val="bg1"/>
                  </a:solidFill>
                  <a:latin typeface="Arial Narrow" panose="020B0606020202030204" pitchFamily="34" charset="0"/>
                </a:rPr>
                <a:t>Placard des fournitures administratives</a:t>
              </a:r>
            </a:p>
          </p:txBody>
        </p:sp>
        <p:grpSp>
          <p:nvGrpSpPr>
            <p:cNvPr id="329" name="Groupe 328"/>
            <p:cNvGrpSpPr/>
            <p:nvPr/>
          </p:nvGrpSpPr>
          <p:grpSpPr>
            <a:xfrm>
              <a:off x="2131620" y="4207590"/>
              <a:ext cx="869876" cy="476104"/>
              <a:chOff x="2560975" y="4168458"/>
              <a:chExt cx="869876" cy="476104"/>
            </a:xfrm>
          </p:grpSpPr>
          <p:sp>
            <p:nvSpPr>
              <p:cNvPr id="334" name="Rectangle à coins arrondis 333"/>
              <p:cNvSpPr/>
              <p:nvPr/>
            </p:nvSpPr>
            <p:spPr>
              <a:xfrm>
                <a:off x="2560975" y="4337441"/>
                <a:ext cx="869876" cy="259929"/>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ysClr val="windowText" lastClr="000000"/>
                    </a:solidFill>
                  </a:ln>
                </a:endParaRPr>
              </a:p>
            </p:txBody>
          </p:sp>
          <p:pic>
            <p:nvPicPr>
              <p:cNvPr id="335" name="Image 33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941324" y="4168458"/>
                <a:ext cx="476104" cy="476104"/>
              </a:xfrm>
              <a:prstGeom prst="rect">
                <a:avLst/>
              </a:prstGeom>
            </p:spPr>
          </p:pic>
          <p:pic>
            <p:nvPicPr>
              <p:cNvPr id="336" name="Image 335"/>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609931" y="4275602"/>
                <a:ext cx="335596" cy="335596"/>
              </a:xfrm>
              <a:prstGeom prst="rect">
                <a:avLst/>
              </a:prstGeom>
            </p:spPr>
          </p:pic>
        </p:grpSp>
        <p:sp>
          <p:nvSpPr>
            <p:cNvPr id="330" name="Rectangle à coins arrondis 329"/>
            <p:cNvSpPr/>
            <p:nvPr/>
          </p:nvSpPr>
          <p:spPr>
            <a:xfrm>
              <a:off x="4300708" y="996526"/>
              <a:ext cx="1731515" cy="111334"/>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331" name="Rectangle à coins arrondis 330"/>
            <p:cNvSpPr/>
            <p:nvPr/>
          </p:nvSpPr>
          <p:spPr>
            <a:xfrm>
              <a:off x="6856592" y="4561673"/>
              <a:ext cx="1731515" cy="111334"/>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332" name="ZoneTexte 331"/>
            <p:cNvSpPr txBox="1"/>
            <p:nvPr/>
          </p:nvSpPr>
          <p:spPr>
            <a:xfrm>
              <a:off x="4376608" y="928245"/>
              <a:ext cx="1533888" cy="276999"/>
            </a:xfrm>
            <a:prstGeom prst="rect">
              <a:avLst/>
            </a:prstGeom>
            <a:noFill/>
          </p:spPr>
          <p:txBody>
            <a:bodyPr wrap="square" rtlCol="0">
              <a:spAutoFit/>
            </a:bodyPr>
            <a:lstStyle/>
            <a:p>
              <a:pPr algn="ctr"/>
              <a:r>
                <a:rPr lang="fr-FR" sz="1200" b="1" dirty="0">
                  <a:solidFill>
                    <a:schemeClr val="bg1"/>
                  </a:solidFill>
                </a:rPr>
                <a:t>Panneau d’affichage</a:t>
              </a:r>
            </a:p>
          </p:txBody>
        </p:sp>
        <p:sp>
          <p:nvSpPr>
            <p:cNvPr id="333" name="ZoneTexte 332"/>
            <p:cNvSpPr txBox="1"/>
            <p:nvPr/>
          </p:nvSpPr>
          <p:spPr>
            <a:xfrm>
              <a:off x="6921235" y="4483787"/>
              <a:ext cx="1533888" cy="276999"/>
            </a:xfrm>
            <a:prstGeom prst="rect">
              <a:avLst/>
            </a:prstGeom>
            <a:noFill/>
          </p:spPr>
          <p:txBody>
            <a:bodyPr wrap="square" rtlCol="0">
              <a:spAutoFit/>
            </a:bodyPr>
            <a:lstStyle/>
            <a:p>
              <a:pPr algn="ctr"/>
              <a:r>
                <a:rPr lang="fr-FR" sz="1200" b="1" dirty="0">
                  <a:solidFill>
                    <a:schemeClr val="bg1"/>
                  </a:solidFill>
                </a:rPr>
                <a:t>Panneau d’affichage</a:t>
              </a:r>
            </a:p>
          </p:txBody>
        </p:sp>
      </p:grpSp>
      <p:sp>
        <p:nvSpPr>
          <p:cNvPr id="3" name="Rectangle à coins arrondis 2"/>
          <p:cNvSpPr/>
          <p:nvPr/>
        </p:nvSpPr>
        <p:spPr>
          <a:xfrm>
            <a:off x="6335554" y="822047"/>
            <a:ext cx="2077160" cy="261351"/>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FILIÉRE ADMINISTRATIVE</a:t>
            </a:r>
          </a:p>
        </p:txBody>
      </p:sp>
      <p:grpSp>
        <p:nvGrpSpPr>
          <p:cNvPr id="130" name="Groupe 129"/>
          <p:cNvGrpSpPr/>
          <p:nvPr/>
        </p:nvGrpSpPr>
        <p:grpSpPr>
          <a:xfrm>
            <a:off x="5911519" y="78911"/>
            <a:ext cx="3160981" cy="364126"/>
            <a:chOff x="5911519" y="78911"/>
            <a:chExt cx="3160981" cy="364126"/>
          </a:xfrm>
        </p:grpSpPr>
        <p:sp>
          <p:nvSpPr>
            <p:cNvPr id="131" name="ZoneTexte 130"/>
            <p:cNvSpPr txBox="1"/>
            <p:nvPr/>
          </p:nvSpPr>
          <p:spPr>
            <a:xfrm>
              <a:off x="5911519" y="78911"/>
              <a:ext cx="3024336" cy="276999"/>
            </a:xfrm>
            <a:prstGeom prst="rect">
              <a:avLst/>
            </a:prstGeom>
            <a:noFill/>
          </p:spPr>
          <p:txBody>
            <a:bodyPr wrap="square" rtlCol="0">
              <a:spAutoFit/>
            </a:bodyPr>
            <a:lstStyle/>
            <a:p>
              <a:r>
                <a:rPr lang="fr-FR" sz="1200" b="1" dirty="0">
                  <a:solidFill>
                    <a:schemeClr val="tx1">
                      <a:lumMod val="65000"/>
                      <a:lumOff val="35000"/>
                    </a:schemeClr>
                  </a:solidFill>
                </a:rPr>
                <a:t>3- Travailler dans un environnement phygital</a:t>
              </a:r>
            </a:p>
          </p:txBody>
        </p:sp>
        <p:pic>
          <p:nvPicPr>
            <p:cNvPr id="132" name="Image 131"/>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12460" y="82997"/>
              <a:ext cx="360040" cy="360040"/>
            </a:xfrm>
            <a:prstGeom prst="rect">
              <a:avLst/>
            </a:prstGeom>
          </p:spPr>
        </p:pic>
      </p:grpSp>
    </p:spTree>
    <p:extLst>
      <p:ext uri="{BB962C8B-B14F-4D97-AF65-F5344CB8AC3E}">
        <p14:creationId xmlns:p14="http://schemas.microsoft.com/office/powerpoint/2010/main" val="1580408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re 1"/>
          <p:cNvSpPr txBox="1">
            <a:spLocks/>
          </p:cNvSpPr>
          <p:nvPr/>
        </p:nvSpPr>
        <p:spPr>
          <a:xfrm>
            <a:off x="437069" y="423996"/>
            <a:ext cx="8194761" cy="652327"/>
          </a:xfrm>
          <a:prstGeom prst="rect">
            <a:avLst/>
          </a:prstGeom>
        </p:spPr>
        <p:txBody>
          <a:bodyPr>
            <a:noAutofit/>
          </a:bodyPr>
          <a:lstStyle>
            <a:lvl1pPr algn="l" defTabSz="457200" rtl="0" eaLnBrk="1" latinLnBrk="0" hangingPunct="1">
              <a:spcBef>
                <a:spcPct val="0"/>
              </a:spcBef>
              <a:buNone/>
              <a:defRPr sz="2500" kern="1200" cap="all" spc="-40" baseline="0">
                <a:solidFill>
                  <a:schemeClr val="tx1">
                    <a:lumMod val="75000"/>
                    <a:lumOff val="25000"/>
                  </a:schemeClr>
                </a:solidFill>
                <a:latin typeface="+mj-lt"/>
                <a:ea typeface="+mj-ea"/>
                <a:cs typeface="+mj-cs"/>
              </a:defRPr>
            </a:lvl1pPr>
          </a:lstStyle>
          <a:p>
            <a:r>
              <a:rPr lang="fr-FR" sz="2300" cap="none" dirty="0">
                <a:solidFill>
                  <a:schemeClr val="tx2"/>
                </a:solidFill>
              </a:rPr>
              <a:t>Renforcer le rôle de L’espace professionnel physique : </a:t>
            </a:r>
            <a:br>
              <a:rPr lang="fr-FR" sz="2300" cap="none" dirty="0">
                <a:solidFill>
                  <a:schemeClr val="tx2"/>
                </a:solidFill>
              </a:rPr>
            </a:br>
            <a:r>
              <a:rPr lang="fr-FR" sz="2300" cap="none" dirty="0">
                <a:solidFill>
                  <a:schemeClr val="tx2"/>
                </a:solidFill>
              </a:rPr>
              <a:t>le simulateur commercial</a:t>
            </a:r>
          </a:p>
        </p:txBody>
      </p:sp>
      <p:grpSp>
        <p:nvGrpSpPr>
          <p:cNvPr id="13" name="Groupe 12"/>
          <p:cNvGrpSpPr/>
          <p:nvPr/>
        </p:nvGrpSpPr>
        <p:grpSpPr>
          <a:xfrm>
            <a:off x="477135" y="864947"/>
            <a:ext cx="7931007" cy="4299091"/>
            <a:chOff x="477135" y="668112"/>
            <a:chExt cx="7931007" cy="4299091"/>
          </a:xfrm>
        </p:grpSpPr>
        <p:sp>
          <p:nvSpPr>
            <p:cNvPr id="307" name="Rectangle 306"/>
            <p:cNvSpPr/>
            <p:nvPr/>
          </p:nvSpPr>
          <p:spPr>
            <a:xfrm>
              <a:off x="526742" y="1008366"/>
              <a:ext cx="7881400" cy="379748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310" name="Groupe 309"/>
            <p:cNvGrpSpPr/>
            <p:nvPr/>
          </p:nvGrpSpPr>
          <p:grpSpPr>
            <a:xfrm>
              <a:off x="2913997" y="1570094"/>
              <a:ext cx="2437582" cy="1220477"/>
              <a:chOff x="1548462" y="1148589"/>
              <a:chExt cx="2437582" cy="1220477"/>
            </a:xfrm>
          </p:grpSpPr>
          <p:sp>
            <p:nvSpPr>
              <p:cNvPr id="409" name="Ellipse 408"/>
              <p:cNvSpPr/>
              <p:nvPr/>
            </p:nvSpPr>
            <p:spPr>
              <a:xfrm>
                <a:off x="1750918" y="1315304"/>
                <a:ext cx="2035358" cy="893699"/>
              </a:xfrm>
              <a:prstGeom prst="ellipse">
                <a:avLst/>
              </a:prstGeom>
              <a:solidFill>
                <a:schemeClr val="accent1">
                  <a:lumMod val="60000"/>
                  <a:lumOff val="40000"/>
                </a:schemeClr>
              </a:solidFill>
              <a:ln>
                <a:solidFill>
                  <a:srgbClr val="95B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12 à 16 places</a:t>
                </a:r>
              </a:p>
            </p:txBody>
          </p:sp>
          <p:sp>
            <p:nvSpPr>
              <p:cNvPr id="410" name="Ellipse 409"/>
              <p:cNvSpPr/>
              <p:nvPr/>
            </p:nvSpPr>
            <p:spPr>
              <a:xfrm>
                <a:off x="1766981" y="1358093"/>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1" name="Ellipse 410"/>
              <p:cNvSpPr/>
              <p:nvPr/>
            </p:nvSpPr>
            <p:spPr>
              <a:xfrm>
                <a:off x="2075766" y="1231883"/>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2" name="Ellipse 411"/>
              <p:cNvSpPr/>
              <p:nvPr/>
            </p:nvSpPr>
            <p:spPr>
              <a:xfrm>
                <a:off x="2394680" y="1169307"/>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3" name="Ellipse 412"/>
              <p:cNvSpPr/>
              <p:nvPr/>
            </p:nvSpPr>
            <p:spPr>
              <a:xfrm>
                <a:off x="3338035" y="2154670"/>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4" name="Ellipse 413"/>
              <p:cNvSpPr/>
              <p:nvPr/>
            </p:nvSpPr>
            <p:spPr>
              <a:xfrm>
                <a:off x="3634259" y="197267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5" name="Ellipse 414"/>
              <p:cNvSpPr/>
              <p:nvPr/>
            </p:nvSpPr>
            <p:spPr>
              <a:xfrm>
                <a:off x="3824044" y="1650193"/>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6" name="Ellipse 415"/>
              <p:cNvSpPr/>
              <p:nvPr/>
            </p:nvSpPr>
            <p:spPr>
              <a:xfrm>
                <a:off x="2701879" y="114858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7" name="Ellipse 416"/>
              <p:cNvSpPr/>
              <p:nvPr/>
            </p:nvSpPr>
            <p:spPr>
              <a:xfrm>
                <a:off x="3013952" y="1162301"/>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8" name="Ellipse 417"/>
              <p:cNvSpPr/>
              <p:nvPr/>
            </p:nvSpPr>
            <p:spPr>
              <a:xfrm>
                <a:off x="3621732" y="138596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9" name="Ellipse 418"/>
              <p:cNvSpPr/>
              <p:nvPr/>
            </p:nvSpPr>
            <p:spPr>
              <a:xfrm>
                <a:off x="1548462" y="1602994"/>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0" name="Ellipse 419"/>
              <p:cNvSpPr/>
              <p:nvPr/>
            </p:nvSpPr>
            <p:spPr>
              <a:xfrm>
                <a:off x="1603040" y="1877314"/>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1" name="Ellipse 420"/>
              <p:cNvSpPr/>
              <p:nvPr/>
            </p:nvSpPr>
            <p:spPr>
              <a:xfrm>
                <a:off x="1860474" y="2065701"/>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2" name="Ellipse 421"/>
              <p:cNvSpPr/>
              <p:nvPr/>
            </p:nvSpPr>
            <p:spPr>
              <a:xfrm>
                <a:off x="3013952" y="2227355"/>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3" name="Ellipse 422"/>
              <p:cNvSpPr/>
              <p:nvPr/>
            </p:nvSpPr>
            <p:spPr>
              <a:xfrm>
                <a:off x="3338035" y="126004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4" name="Ellipse 423"/>
              <p:cNvSpPr/>
              <p:nvPr/>
            </p:nvSpPr>
            <p:spPr>
              <a:xfrm>
                <a:off x="2125536" y="2180968"/>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5" name="Ellipse 424"/>
              <p:cNvSpPr/>
              <p:nvPr/>
            </p:nvSpPr>
            <p:spPr>
              <a:xfrm>
                <a:off x="2398975" y="2224924"/>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6" name="Ellipse 425"/>
              <p:cNvSpPr/>
              <p:nvPr/>
            </p:nvSpPr>
            <p:spPr>
              <a:xfrm>
                <a:off x="2701682" y="2234066"/>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316" name="Groupe 315"/>
            <p:cNvGrpSpPr/>
            <p:nvPr/>
          </p:nvGrpSpPr>
          <p:grpSpPr>
            <a:xfrm>
              <a:off x="4074717" y="4794107"/>
              <a:ext cx="562137" cy="173096"/>
              <a:chOff x="7904931" y="6211551"/>
              <a:chExt cx="749516" cy="230795"/>
            </a:xfrm>
          </p:grpSpPr>
          <p:cxnSp>
            <p:nvCxnSpPr>
              <p:cNvPr id="393" name="Connecteur droit 392"/>
              <p:cNvCxnSpPr/>
              <p:nvPr/>
            </p:nvCxnSpPr>
            <p:spPr>
              <a:xfrm>
                <a:off x="7918579" y="6211551"/>
                <a:ext cx="73586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4" name="Connecteur droit 393"/>
              <p:cNvCxnSpPr/>
              <p:nvPr/>
            </p:nvCxnSpPr>
            <p:spPr>
              <a:xfrm flipV="1">
                <a:off x="7904931" y="6211552"/>
                <a:ext cx="735868" cy="23079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17" name="ZoneTexte 316"/>
            <p:cNvSpPr txBox="1"/>
            <p:nvPr/>
          </p:nvSpPr>
          <p:spPr>
            <a:xfrm>
              <a:off x="2928241" y="1014056"/>
              <a:ext cx="1558804" cy="300082"/>
            </a:xfrm>
            <a:prstGeom prst="rect">
              <a:avLst/>
            </a:prstGeom>
            <a:noFill/>
          </p:spPr>
          <p:txBody>
            <a:bodyPr wrap="square" rtlCol="0">
              <a:spAutoFit/>
            </a:bodyPr>
            <a:lstStyle/>
            <a:p>
              <a:r>
                <a:rPr lang="fr-FR" sz="1350" b="1" dirty="0">
                  <a:solidFill>
                    <a:schemeClr val="tx2"/>
                  </a:solidFill>
                </a:rPr>
                <a:t>Espace réunion</a:t>
              </a:r>
            </a:p>
          </p:txBody>
        </p:sp>
        <p:sp>
          <p:nvSpPr>
            <p:cNvPr id="318" name="ZoneTexte 317"/>
            <p:cNvSpPr txBox="1"/>
            <p:nvPr/>
          </p:nvSpPr>
          <p:spPr>
            <a:xfrm>
              <a:off x="477135" y="2923063"/>
              <a:ext cx="2675862" cy="300082"/>
            </a:xfrm>
            <a:prstGeom prst="rect">
              <a:avLst/>
            </a:prstGeom>
            <a:noFill/>
          </p:spPr>
          <p:txBody>
            <a:bodyPr wrap="square" rtlCol="0">
              <a:spAutoFit/>
            </a:bodyPr>
            <a:lstStyle/>
            <a:p>
              <a:r>
                <a:rPr lang="fr-FR" sz="1350" b="1" dirty="0">
                  <a:solidFill>
                    <a:schemeClr val="tx2"/>
                  </a:solidFill>
                </a:rPr>
                <a:t>Espace commercial omnicanal</a:t>
              </a:r>
            </a:p>
          </p:txBody>
        </p:sp>
        <p:sp>
          <p:nvSpPr>
            <p:cNvPr id="319" name="ZoneTexte 318"/>
            <p:cNvSpPr txBox="1"/>
            <p:nvPr/>
          </p:nvSpPr>
          <p:spPr>
            <a:xfrm>
              <a:off x="6956806" y="2663180"/>
              <a:ext cx="1028290" cy="300082"/>
            </a:xfrm>
            <a:prstGeom prst="rect">
              <a:avLst/>
            </a:prstGeom>
            <a:noFill/>
          </p:spPr>
          <p:txBody>
            <a:bodyPr wrap="square" rtlCol="0">
              <a:spAutoFit/>
            </a:bodyPr>
            <a:lstStyle/>
            <a:p>
              <a:r>
                <a:rPr lang="fr-FR" sz="1350" b="1" dirty="0">
                  <a:solidFill>
                    <a:schemeClr val="tx2"/>
                  </a:solidFill>
                </a:rPr>
                <a:t>Open space</a:t>
              </a:r>
            </a:p>
          </p:txBody>
        </p:sp>
        <p:grpSp>
          <p:nvGrpSpPr>
            <p:cNvPr id="320" name="Groupe 319"/>
            <p:cNvGrpSpPr/>
            <p:nvPr/>
          </p:nvGrpSpPr>
          <p:grpSpPr>
            <a:xfrm>
              <a:off x="6617092" y="1134576"/>
              <a:ext cx="1209034" cy="1205879"/>
              <a:chOff x="4550688" y="1276303"/>
              <a:chExt cx="1612045" cy="1607839"/>
            </a:xfrm>
          </p:grpSpPr>
          <p:grpSp>
            <p:nvGrpSpPr>
              <p:cNvPr id="380" name="Groupe 379"/>
              <p:cNvGrpSpPr/>
              <p:nvPr/>
            </p:nvGrpSpPr>
            <p:grpSpPr>
              <a:xfrm>
                <a:off x="4550688" y="1276303"/>
                <a:ext cx="1612045" cy="1607839"/>
                <a:chOff x="4550688" y="1276303"/>
                <a:chExt cx="1612045" cy="1607839"/>
              </a:xfrm>
            </p:grpSpPr>
            <p:grpSp>
              <p:nvGrpSpPr>
                <p:cNvPr id="385" name="Groupe 384"/>
                <p:cNvGrpSpPr/>
                <p:nvPr/>
              </p:nvGrpSpPr>
              <p:grpSpPr>
                <a:xfrm rot="19111378">
                  <a:off x="4771547" y="1500863"/>
                  <a:ext cx="1188000" cy="1187355"/>
                  <a:chOff x="5088084" y="2192719"/>
                  <a:chExt cx="1187355" cy="1187355"/>
                </a:xfrm>
              </p:grpSpPr>
              <p:sp>
                <p:nvSpPr>
                  <p:cNvPr id="390" name="Rectangle à coins arrondis 389"/>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91" name="Connecteur droit 390"/>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2" name="Connecteur droit 391"/>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6" name="Ellipse 385"/>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7" name="Ellipse 386"/>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8" name="Ellipse 387"/>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9" name="Ellipse 388"/>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81" name="ZoneTexte 380"/>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82" name="ZoneTexte 381"/>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83" name="ZoneTexte 382"/>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84" name="ZoneTexte 383"/>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321" name="Groupe 320"/>
            <p:cNvGrpSpPr/>
            <p:nvPr/>
          </p:nvGrpSpPr>
          <p:grpSpPr>
            <a:xfrm>
              <a:off x="5249549" y="4299319"/>
              <a:ext cx="730070" cy="468578"/>
              <a:chOff x="5528208" y="4105914"/>
              <a:chExt cx="730070" cy="468578"/>
            </a:xfrm>
          </p:grpSpPr>
          <p:grpSp>
            <p:nvGrpSpPr>
              <p:cNvPr id="376" name="Groupe 375"/>
              <p:cNvGrpSpPr/>
              <p:nvPr/>
            </p:nvGrpSpPr>
            <p:grpSpPr>
              <a:xfrm rot="10800000">
                <a:off x="5528208" y="4145263"/>
                <a:ext cx="730070" cy="429229"/>
                <a:chOff x="4753358" y="4471830"/>
                <a:chExt cx="973426" cy="572307"/>
              </a:xfrm>
            </p:grpSpPr>
            <p:sp>
              <p:nvSpPr>
                <p:cNvPr id="378" name="Rectangle à coins arrondis 377"/>
                <p:cNvSpPr/>
                <p:nvPr/>
              </p:nvSpPr>
              <p:spPr>
                <a:xfrm>
                  <a:off x="4753358" y="4748937"/>
                  <a:ext cx="973426" cy="2952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9" name="Ellipse 378"/>
                <p:cNvSpPr/>
                <p:nvPr/>
              </p:nvSpPr>
              <p:spPr>
                <a:xfrm>
                  <a:off x="5132071" y="4471830"/>
                  <a:ext cx="216000" cy="1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77" name="ZoneTexte 376"/>
              <p:cNvSpPr txBox="1"/>
              <p:nvPr/>
            </p:nvSpPr>
            <p:spPr>
              <a:xfrm>
                <a:off x="5697534" y="4105914"/>
                <a:ext cx="391416" cy="300082"/>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323" name="Groupe 322"/>
            <p:cNvGrpSpPr/>
            <p:nvPr/>
          </p:nvGrpSpPr>
          <p:grpSpPr>
            <a:xfrm>
              <a:off x="5587542" y="2372498"/>
              <a:ext cx="1209034" cy="1205879"/>
              <a:chOff x="4550688" y="1276303"/>
              <a:chExt cx="1612045" cy="1607839"/>
            </a:xfrm>
          </p:grpSpPr>
          <p:grpSp>
            <p:nvGrpSpPr>
              <p:cNvPr id="350" name="Groupe 349"/>
              <p:cNvGrpSpPr/>
              <p:nvPr/>
            </p:nvGrpSpPr>
            <p:grpSpPr>
              <a:xfrm>
                <a:off x="4550688" y="1276303"/>
                <a:ext cx="1612045" cy="1607839"/>
                <a:chOff x="4550688" y="1276303"/>
                <a:chExt cx="1612045" cy="1607839"/>
              </a:xfrm>
            </p:grpSpPr>
            <p:grpSp>
              <p:nvGrpSpPr>
                <p:cNvPr id="355" name="Groupe 354"/>
                <p:cNvGrpSpPr/>
                <p:nvPr/>
              </p:nvGrpSpPr>
              <p:grpSpPr>
                <a:xfrm rot="19111378">
                  <a:off x="4771547" y="1500863"/>
                  <a:ext cx="1188000" cy="1187355"/>
                  <a:chOff x="5088084" y="2192719"/>
                  <a:chExt cx="1187355" cy="1187355"/>
                </a:xfrm>
              </p:grpSpPr>
              <p:sp>
                <p:nvSpPr>
                  <p:cNvPr id="360" name="Rectangle à coins arrondis 359"/>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61" name="Connecteur droit 360"/>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2" name="Connecteur droit 361"/>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6" name="Ellipse 355"/>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57" name="Ellipse 356"/>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58" name="Ellipse 357"/>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59" name="Ellipse 358"/>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51" name="ZoneTexte 350"/>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52" name="ZoneTexte 351"/>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53" name="ZoneTexte 352"/>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54" name="ZoneTexte 353"/>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324" name="Groupe 323"/>
            <p:cNvGrpSpPr/>
            <p:nvPr/>
          </p:nvGrpSpPr>
          <p:grpSpPr>
            <a:xfrm>
              <a:off x="6881447" y="3067071"/>
              <a:ext cx="1209034" cy="1205879"/>
              <a:chOff x="4550688" y="1276303"/>
              <a:chExt cx="1612045" cy="1607839"/>
            </a:xfrm>
          </p:grpSpPr>
          <p:grpSp>
            <p:nvGrpSpPr>
              <p:cNvPr id="337" name="Groupe 336"/>
              <p:cNvGrpSpPr/>
              <p:nvPr/>
            </p:nvGrpSpPr>
            <p:grpSpPr>
              <a:xfrm>
                <a:off x="4550688" y="1276303"/>
                <a:ext cx="1612045" cy="1607839"/>
                <a:chOff x="4550688" y="1276303"/>
                <a:chExt cx="1612045" cy="1607839"/>
              </a:xfrm>
            </p:grpSpPr>
            <p:grpSp>
              <p:nvGrpSpPr>
                <p:cNvPr id="342" name="Groupe 341"/>
                <p:cNvGrpSpPr/>
                <p:nvPr/>
              </p:nvGrpSpPr>
              <p:grpSpPr>
                <a:xfrm rot="19111378">
                  <a:off x="4771547" y="1500863"/>
                  <a:ext cx="1188000" cy="1187355"/>
                  <a:chOff x="5088084" y="2192719"/>
                  <a:chExt cx="1187355" cy="1187355"/>
                </a:xfrm>
              </p:grpSpPr>
              <p:sp>
                <p:nvSpPr>
                  <p:cNvPr id="347" name="Rectangle à coins arrondis 346"/>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48" name="Connecteur droit 347"/>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Connecteur droit 348"/>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3" name="Ellipse 342"/>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4" name="Ellipse 343"/>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5" name="Ellipse 344"/>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6" name="Ellipse 345"/>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38" name="ZoneTexte 337"/>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39" name="ZoneTexte 338"/>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40" name="ZoneTexte 339"/>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41" name="ZoneTexte 340"/>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12" name="Groupe 11"/>
            <p:cNvGrpSpPr/>
            <p:nvPr/>
          </p:nvGrpSpPr>
          <p:grpSpPr>
            <a:xfrm>
              <a:off x="3517400" y="3401922"/>
              <a:ext cx="606553" cy="683222"/>
              <a:chOff x="3162057" y="3817941"/>
              <a:chExt cx="606553" cy="683222"/>
            </a:xfrm>
          </p:grpSpPr>
          <p:grpSp>
            <p:nvGrpSpPr>
              <p:cNvPr id="311" name="Groupe 310"/>
              <p:cNvGrpSpPr/>
              <p:nvPr/>
            </p:nvGrpSpPr>
            <p:grpSpPr>
              <a:xfrm flipH="1">
                <a:off x="3162057" y="3817941"/>
                <a:ext cx="606553" cy="640017"/>
                <a:chOff x="2999437" y="4148920"/>
                <a:chExt cx="973426" cy="895217"/>
              </a:xfrm>
            </p:grpSpPr>
            <p:sp>
              <p:nvSpPr>
                <p:cNvPr id="406" name="Rectangle à coins arrondis 405"/>
                <p:cNvSpPr/>
                <p:nvPr/>
              </p:nvSpPr>
              <p:spPr>
                <a:xfrm>
                  <a:off x="2999437" y="4148920"/>
                  <a:ext cx="294252" cy="818866"/>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7" name="Rectangle à coins arrondis 406"/>
                <p:cNvSpPr/>
                <p:nvPr/>
              </p:nvSpPr>
              <p:spPr>
                <a:xfrm>
                  <a:off x="2999437" y="4748937"/>
                  <a:ext cx="973426" cy="2952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8" name="Ellipse 407"/>
                <p:cNvSpPr/>
                <p:nvPr/>
              </p:nvSpPr>
              <p:spPr>
                <a:xfrm>
                  <a:off x="3457443" y="4413075"/>
                  <a:ext cx="216000" cy="1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25" name="ZoneTexte 324"/>
              <p:cNvSpPr txBox="1"/>
              <p:nvPr/>
            </p:nvSpPr>
            <p:spPr>
              <a:xfrm rot="10800000">
                <a:off x="3172095" y="4201081"/>
                <a:ext cx="391416" cy="300082"/>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pic>
          <p:nvPicPr>
            <p:cNvPr id="326" name="Image 325"/>
            <p:cNvPicPr>
              <a:picLocks noChangeAspect="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4342700" y="668112"/>
              <a:ext cx="618809" cy="618809"/>
            </a:xfrm>
            <a:prstGeom prst="rect">
              <a:avLst/>
            </a:prstGeom>
            <a:ln>
              <a:noFill/>
            </a:ln>
          </p:spPr>
        </p:pic>
        <p:sp>
          <p:nvSpPr>
            <p:cNvPr id="331" name="Rectangle à coins arrondis 330"/>
            <p:cNvSpPr/>
            <p:nvPr/>
          </p:nvSpPr>
          <p:spPr>
            <a:xfrm>
              <a:off x="6577933" y="4628075"/>
              <a:ext cx="1731515" cy="111334"/>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ysClr val="windowText" lastClr="000000"/>
                  </a:solidFill>
                </a:ln>
              </a:endParaRPr>
            </a:p>
          </p:txBody>
        </p:sp>
        <p:grpSp>
          <p:nvGrpSpPr>
            <p:cNvPr id="3" name="Groupe 2"/>
            <p:cNvGrpSpPr/>
            <p:nvPr/>
          </p:nvGrpSpPr>
          <p:grpSpPr>
            <a:xfrm rot="5400000">
              <a:off x="7401858" y="1803974"/>
              <a:ext cx="1731515" cy="276999"/>
              <a:chOff x="4022049" y="973459"/>
              <a:chExt cx="1731515" cy="276999"/>
            </a:xfrm>
          </p:grpSpPr>
          <p:sp>
            <p:nvSpPr>
              <p:cNvPr id="330" name="Rectangle à coins arrondis 329"/>
              <p:cNvSpPr/>
              <p:nvPr/>
            </p:nvSpPr>
            <p:spPr>
              <a:xfrm>
                <a:off x="4022049" y="1062928"/>
                <a:ext cx="1731515" cy="111334"/>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332" name="ZoneTexte 331"/>
              <p:cNvSpPr txBox="1"/>
              <p:nvPr/>
            </p:nvSpPr>
            <p:spPr>
              <a:xfrm>
                <a:off x="4123389" y="973459"/>
                <a:ext cx="1533888" cy="276999"/>
              </a:xfrm>
              <a:prstGeom prst="rect">
                <a:avLst/>
              </a:prstGeom>
              <a:noFill/>
            </p:spPr>
            <p:txBody>
              <a:bodyPr wrap="square" rtlCol="0">
                <a:spAutoFit/>
              </a:bodyPr>
              <a:lstStyle/>
              <a:p>
                <a:pPr algn="ctr"/>
                <a:r>
                  <a:rPr lang="fr-FR" sz="1200" b="1" dirty="0">
                    <a:solidFill>
                      <a:schemeClr val="bg1"/>
                    </a:solidFill>
                  </a:rPr>
                  <a:t>Panneau d’affichage</a:t>
                </a:r>
              </a:p>
            </p:txBody>
          </p:sp>
        </p:grpSp>
        <p:sp>
          <p:nvSpPr>
            <p:cNvPr id="333" name="ZoneTexte 332"/>
            <p:cNvSpPr txBox="1"/>
            <p:nvPr/>
          </p:nvSpPr>
          <p:spPr>
            <a:xfrm>
              <a:off x="6642576" y="4550189"/>
              <a:ext cx="1533888" cy="276999"/>
            </a:xfrm>
            <a:prstGeom prst="rect">
              <a:avLst/>
            </a:prstGeom>
            <a:noFill/>
          </p:spPr>
          <p:txBody>
            <a:bodyPr wrap="square" rtlCol="0">
              <a:spAutoFit/>
            </a:bodyPr>
            <a:lstStyle/>
            <a:p>
              <a:pPr algn="ctr"/>
              <a:r>
                <a:rPr lang="fr-FR" sz="1200" b="1" dirty="0">
                  <a:solidFill>
                    <a:schemeClr val="bg1"/>
                  </a:solidFill>
                </a:rPr>
                <a:t>Panneau d’affichage</a:t>
              </a:r>
            </a:p>
          </p:txBody>
        </p:sp>
        <p:sp>
          <p:nvSpPr>
            <p:cNvPr id="4" name="Rectangle 3"/>
            <p:cNvSpPr/>
            <p:nvPr/>
          </p:nvSpPr>
          <p:spPr>
            <a:xfrm>
              <a:off x="526742" y="1008474"/>
              <a:ext cx="2058127" cy="18833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nvGrpSpPr>
            <p:cNvPr id="128" name="Groupe 127"/>
            <p:cNvGrpSpPr/>
            <p:nvPr/>
          </p:nvGrpSpPr>
          <p:grpSpPr>
            <a:xfrm rot="5400000">
              <a:off x="2217240" y="2374854"/>
              <a:ext cx="562137" cy="173096"/>
              <a:chOff x="7904931" y="6211551"/>
              <a:chExt cx="749516" cy="230795"/>
            </a:xfrm>
          </p:grpSpPr>
          <p:cxnSp>
            <p:nvCxnSpPr>
              <p:cNvPr id="129" name="Connecteur droit 128"/>
              <p:cNvCxnSpPr/>
              <p:nvPr/>
            </p:nvCxnSpPr>
            <p:spPr>
              <a:xfrm>
                <a:off x="7918579" y="6211551"/>
                <a:ext cx="73586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flipV="1">
                <a:off x="7904931" y="6211552"/>
                <a:ext cx="735868" cy="23079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31" name="ZoneTexte 130"/>
            <p:cNvSpPr txBox="1"/>
            <p:nvPr/>
          </p:nvSpPr>
          <p:spPr>
            <a:xfrm>
              <a:off x="1697148" y="1124778"/>
              <a:ext cx="769340" cy="507831"/>
            </a:xfrm>
            <a:prstGeom prst="rect">
              <a:avLst/>
            </a:prstGeom>
            <a:noFill/>
          </p:spPr>
          <p:txBody>
            <a:bodyPr wrap="square" rtlCol="0">
              <a:spAutoFit/>
            </a:bodyPr>
            <a:lstStyle/>
            <a:p>
              <a:r>
                <a:rPr lang="fr-FR" sz="1350" b="1" dirty="0">
                  <a:solidFill>
                    <a:schemeClr val="tx2"/>
                  </a:solidFill>
                </a:rPr>
                <a:t>Réserve</a:t>
              </a:r>
            </a:p>
            <a:p>
              <a:r>
                <a:rPr lang="fr-FR" sz="1350" b="1" dirty="0">
                  <a:solidFill>
                    <a:schemeClr val="tx2"/>
                  </a:solidFill>
                </a:rPr>
                <a:t>Stock</a:t>
              </a:r>
            </a:p>
          </p:txBody>
        </p:sp>
        <p:pic>
          <p:nvPicPr>
            <p:cNvPr id="5" name="Imag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5855" y="1657518"/>
              <a:ext cx="541190" cy="541190"/>
            </a:xfrm>
            <a:prstGeom prst="rect">
              <a:avLst/>
            </a:prstGeom>
          </p:spPr>
        </p:pic>
        <p:pic>
          <p:nvPicPr>
            <p:cNvPr id="6" name="Image 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69521" y="1053092"/>
              <a:ext cx="861338" cy="483197"/>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75489" y="2280061"/>
              <a:ext cx="673912" cy="483181"/>
            </a:xfrm>
            <a:prstGeom prst="rect">
              <a:avLst/>
            </a:prstGeom>
          </p:spPr>
        </p:pic>
        <p:pic>
          <p:nvPicPr>
            <p:cNvPr id="9" name="Image 8"/>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100000" l="30805" r="100000">
                          <a14:foregroundMark x1="51149" y1="7742" x2="51149" y2="7742"/>
                          <a14:foregroundMark x1="51494" y1="4516" x2="51494" y2="4516"/>
                          <a14:foregroundMark x1="54483" y1="26129" x2="54483" y2="26129"/>
                          <a14:foregroundMark x1="51034" y1="30323" x2="51034" y2="30323"/>
                          <a14:foregroundMark x1="62414" y1="32581" x2="62414" y2="32581"/>
                          <a14:foregroundMark x1="65287" y1="41935" x2="65287" y2="41935"/>
                          <a14:foregroundMark x1="66322" y1="39355" x2="66322" y2="39355"/>
                          <a14:foregroundMark x1="56437" y1="49032" x2="56437" y2="49032"/>
                          <a14:foregroundMark x1="57126" y1="61290" x2="57126" y2="61290"/>
                          <a14:foregroundMark x1="60115" y1="58710" x2="60115" y2="58710"/>
                          <a14:foregroundMark x1="59655" y1="42581" x2="59655" y2="42581"/>
                          <a14:foregroundMark x1="77011" y1="11935" x2="77011" y2="11935"/>
                          <a14:foregroundMark x1="78966" y1="8387" x2="78966" y2="8387"/>
                          <a14:foregroundMark x1="80920" y1="7742" x2="80920" y2="7742"/>
                          <a14:foregroundMark x1="80000" y1="7097" x2="80000" y2="7097"/>
                          <a14:foregroundMark x1="54368" y1="52903" x2="54368" y2="52903"/>
                          <a14:foregroundMark x1="76322" y1="45161" x2="76322" y2="45161"/>
                          <a14:foregroundMark x1="76322" y1="45161" x2="76322" y2="45161"/>
                          <a14:foregroundMark x1="76667" y1="51613" x2="76667" y2="51613"/>
                          <a14:foregroundMark x1="83218" y1="42258" x2="83218" y2="42258"/>
                          <a14:foregroundMark x1="86322" y1="38065" x2="86322" y2="38065"/>
                          <a14:foregroundMark x1="90690" y1="29032" x2="90690" y2="29032"/>
                          <a14:foregroundMark x1="90000" y1="37419" x2="90000" y2="37419"/>
                          <a14:foregroundMark x1="92069" y1="46452" x2="92069" y2="46452"/>
                          <a14:foregroundMark x1="90575" y1="45161" x2="90575" y2="45161"/>
                          <a14:foregroundMark x1="88736" y1="46452" x2="88736" y2="46452"/>
                          <a14:foregroundMark x1="79540" y1="82581" x2="79540" y2="82581"/>
                          <a14:foregroundMark x1="67126" y1="79032" x2="67126" y2="79032"/>
                          <a14:foregroundMark x1="60115" y1="69677" x2="60115" y2="69677"/>
                          <a14:foregroundMark x1="57701" y1="69355" x2="57701" y2="69355"/>
                          <a14:foregroundMark x1="62989" y1="73548" x2="62989" y2="73548"/>
                          <a14:foregroundMark x1="72759" y1="74516" x2="72759" y2="74516"/>
                          <a14:foregroundMark x1="76092" y1="68710" x2="76092" y2="68710"/>
                          <a14:foregroundMark x1="78736" y1="63871" x2="78736" y2="63871"/>
                          <a14:foregroundMark x1="72759" y1="44516" x2="72759" y2="44516"/>
                          <a14:foregroundMark x1="64943" y1="32258" x2="64943" y2="32258"/>
                          <a14:foregroundMark x1="78276" y1="34839" x2="78276" y2="34839"/>
                          <a14:foregroundMark x1="94368" y1="70000" x2="94368" y2="70000"/>
                          <a14:foregroundMark x1="93678" y1="66129" x2="93678" y2="66129"/>
                          <a14:foregroundMark x1="94598" y1="68065" x2="94598" y2="68065"/>
                          <a14:foregroundMark x1="89310" y1="59355" x2="89310" y2="59355"/>
                          <a14:foregroundMark x1="86782" y1="57097" x2="86782" y2="57097"/>
                          <a14:foregroundMark x1="82414" y1="49355" x2="82414" y2="49355"/>
                          <a14:foregroundMark x1="94023" y1="40968" x2="94023" y2="40968"/>
                          <a14:foregroundMark x1="79195" y1="77419" x2="79195" y2="77419"/>
                          <a14:foregroundMark x1="80575" y1="80000" x2="80575" y2="80000"/>
                          <a14:foregroundMark x1="81724" y1="84516" x2="81724" y2="84516"/>
                          <a14:foregroundMark x1="81494" y1="72903" x2="81494" y2="72903"/>
                          <a14:foregroundMark x1="75057" y1="43548" x2="75057" y2="43548"/>
                          <a14:foregroundMark x1="77011" y1="36452" x2="77011" y2="36452"/>
                          <a14:foregroundMark x1="79195" y1="33226" x2="79195" y2="33226"/>
                          <a14:foregroundMark x1="80805" y1="30323" x2="80805" y2="30323"/>
                          <a14:foregroundMark x1="82759" y1="28387" x2="82759" y2="28387"/>
                          <a14:foregroundMark x1="84253" y1="26129" x2="84253" y2="26129"/>
                          <a14:foregroundMark x1="79885" y1="62581" x2="79885" y2="62581"/>
                          <a14:foregroundMark x1="80805" y1="60645" x2="80805" y2="60645"/>
                          <a14:foregroundMark x1="81494" y1="60000" x2="81494" y2="60000"/>
                        </a14:backgroundRemoval>
                      </a14:imgEffect>
                    </a14:imgLayer>
                  </a14:imgProps>
                </a:ext>
                <a:ext uri="{28A0092B-C50C-407E-A947-70E740481C1C}">
                  <a14:useLocalDpi xmlns:a14="http://schemas.microsoft.com/office/drawing/2010/main"/>
                </a:ext>
              </a:extLst>
            </a:blip>
            <a:srcRect l="30951"/>
            <a:stretch/>
          </p:blipFill>
          <p:spPr>
            <a:xfrm>
              <a:off x="659145" y="3313584"/>
              <a:ext cx="2379877" cy="1228112"/>
            </a:xfrm>
            <a:prstGeom prst="rect">
              <a:avLst/>
            </a:prstGeom>
          </p:spPr>
        </p:pic>
        <p:sp>
          <p:nvSpPr>
            <p:cNvPr id="140" name="ZoneTexte 139"/>
            <p:cNvSpPr txBox="1"/>
            <p:nvPr/>
          </p:nvSpPr>
          <p:spPr>
            <a:xfrm>
              <a:off x="3389367" y="3130001"/>
              <a:ext cx="1028290" cy="300082"/>
            </a:xfrm>
            <a:prstGeom prst="rect">
              <a:avLst/>
            </a:prstGeom>
            <a:noFill/>
          </p:spPr>
          <p:txBody>
            <a:bodyPr wrap="square" rtlCol="0">
              <a:spAutoFit/>
            </a:bodyPr>
            <a:lstStyle/>
            <a:p>
              <a:r>
                <a:rPr lang="fr-FR" sz="1350" b="1" dirty="0">
                  <a:solidFill>
                    <a:schemeClr val="tx2"/>
                  </a:solidFill>
                </a:rPr>
                <a:t>Accueil</a:t>
              </a:r>
            </a:p>
          </p:txBody>
        </p:sp>
      </p:grpSp>
      <p:sp>
        <p:nvSpPr>
          <p:cNvPr id="141" name="Rectangle à coins arrondis 140"/>
          <p:cNvSpPr/>
          <p:nvPr/>
        </p:nvSpPr>
        <p:spPr>
          <a:xfrm>
            <a:off x="6296441" y="845652"/>
            <a:ext cx="2077160" cy="26135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FILIÉRE  COMMERCIALE</a:t>
            </a:r>
          </a:p>
        </p:txBody>
      </p:sp>
      <p:grpSp>
        <p:nvGrpSpPr>
          <p:cNvPr id="103" name="Groupe 102"/>
          <p:cNvGrpSpPr/>
          <p:nvPr/>
        </p:nvGrpSpPr>
        <p:grpSpPr>
          <a:xfrm>
            <a:off x="5911519" y="78911"/>
            <a:ext cx="3160981" cy="364126"/>
            <a:chOff x="5911519" y="78911"/>
            <a:chExt cx="3160981" cy="364126"/>
          </a:xfrm>
        </p:grpSpPr>
        <p:sp>
          <p:nvSpPr>
            <p:cNvPr id="104" name="ZoneTexte 103"/>
            <p:cNvSpPr txBox="1"/>
            <p:nvPr/>
          </p:nvSpPr>
          <p:spPr>
            <a:xfrm>
              <a:off x="5911519" y="78911"/>
              <a:ext cx="3024336" cy="276999"/>
            </a:xfrm>
            <a:prstGeom prst="rect">
              <a:avLst/>
            </a:prstGeom>
            <a:noFill/>
          </p:spPr>
          <p:txBody>
            <a:bodyPr wrap="square" rtlCol="0">
              <a:spAutoFit/>
            </a:bodyPr>
            <a:lstStyle/>
            <a:p>
              <a:r>
                <a:rPr lang="fr-FR" sz="1200" b="1" dirty="0">
                  <a:solidFill>
                    <a:schemeClr val="tx1">
                      <a:lumMod val="65000"/>
                      <a:lumOff val="35000"/>
                    </a:schemeClr>
                  </a:solidFill>
                </a:rPr>
                <a:t>3- Travailler dans un environnement phygital</a:t>
              </a:r>
            </a:p>
          </p:txBody>
        </p:sp>
        <p:pic>
          <p:nvPicPr>
            <p:cNvPr id="105" name="Image 104"/>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12460" y="82997"/>
              <a:ext cx="360040" cy="360040"/>
            </a:xfrm>
            <a:prstGeom prst="rect">
              <a:avLst/>
            </a:prstGeom>
          </p:spPr>
        </p:pic>
      </p:grpSp>
    </p:spTree>
    <p:extLst>
      <p:ext uri="{BB962C8B-B14F-4D97-AF65-F5344CB8AC3E}">
        <p14:creationId xmlns:p14="http://schemas.microsoft.com/office/powerpoint/2010/main" val="3471630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Organiser un espace professionnel « phygital »</a:t>
            </a:r>
          </a:p>
        </p:txBody>
      </p:sp>
      <p:grpSp>
        <p:nvGrpSpPr>
          <p:cNvPr id="12" name="Groupe 11"/>
          <p:cNvGrpSpPr/>
          <p:nvPr/>
        </p:nvGrpSpPr>
        <p:grpSpPr>
          <a:xfrm>
            <a:off x="3562066" y="2091268"/>
            <a:ext cx="4860000" cy="2628000"/>
            <a:chOff x="450557" y="1497780"/>
            <a:chExt cx="4860000" cy="2628000"/>
          </a:xfrm>
        </p:grpSpPr>
        <p:sp>
          <p:nvSpPr>
            <p:cNvPr id="4" name="Rectangle à coins arrondis 3"/>
            <p:cNvSpPr/>
            <p:nvPr/>
          </p:nvSpPr>
          <p:spPr>
            <a:xfrm>
              <a:off x="450557" y="1497780"/>
              <a:ext cx="4860000" cy="2628000"/>
            </a:xfrm>
            <a:prstGeom prst="roundRect">
              <a:avLst/>
            </a:prstGeom>
            <a:ln w="38100">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tIns="180000" rIns="36000" rtlCol="0" anchor="t" anchorCtr="0"/>
            <a:lstStyle/>
            <a:p>
              <a:pPr algn="r"/>
              <a:r>
                <a:rPr lang="fr-FR" b="1" dirty="0">
                  <a:solidFill>
                    <a:schemeClr val="accent6">
                      <a:lumMod val="75000"/>
                    </a:schemeClr>
                  </a:solidFill>
                </a:rPr>
                <a:t>Espace de travail numérique</a:t>
              </a:r>
            </a:p>
            <a:p>
              <a:pPr algn="ctr"/>
              <a:endParaRPr lang="fr-FR" b="1" dirty="0">
                <a:solidFill>
                  <a:schemeClr val="accent1"/>
                </a:solidFill>
              </a:endParaRPr>
            </a:p>
            <a:p>
              <a:pPr algn="ctr"/>
              <a:endParaRPr lang="fr-FR" b="1" dirty="0">
                <a:solidFill>
                  <a:schemeClr val="accent1"/>
                </a:solidFill>
              </a:endParaRPr>
            </a:p>
          </p:txBody>
        </p:sp>
        <p:pic>
          <p:nvPicPr>
            <p:cNvPr id="6" name="Image 5"/>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18118" y="2448218"/>
              <a:ext cx="1345757" cy="1345757"/>
            </a:xfrm>
            <a:prstGeom prst="rect">
              <a:avLst/>
            </a:prstGeom>
          </p:spPr>
        </p:pic>
      </p:grpSp>
      <p:grpSp>
        <p:nvGrpSpPr>
          <p:cNvPr id="3" name="Groupe 2"/>
          <p:cNvGrpSpPr/>
          <p:nvPr/>
        </p:nvGrpSpPr>
        <p:grpSpPr>
          <a:xfrm>
            <a:off x="457366" y="1313390"/>
            <a:ext cx="4860000" cy="2628000"/>
            <a:chOff x="-1434412" y="971388"/>
            <a:chExt cx="4860000" cy="2628000"/>
          </a:xfrm>
        </p:grpSpPr>
        <p:pic>
          <p:nvPicPr>
            <p:cNvPr id="8" name="Image 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343350" y="1887507"/>
              <a:ext cx="2686700" cy="1533352"/>
            </a:xfrm>
            <a:prstGeom prst="rect">
              <a:avLst/>
            </a:prstGeom>
          </p:spPr>
        </p:pic>
        <p:sp>
          <p:nvSpPr>
            <p:cNvPr id="5" name="Rectangle à coins arrondis 4"/>
            <p:cNvSpPr/>
            <p:nvPr/>
          </p:nvSpPr>
          <p:spPr>
            <a:xfrm>
              <a:off x="-1434412" y="971388"/>
              <a:ext cx="4860000" cy="2628000"/>
            </a:xfrm>
            <a:prstGeom prst="roundRect">
              <a:avLst/>
            </a:prstGeom>
            <a:noFill/>
            <a:ln w="38100">
              <a:solidFill>
                <a:schemeClr val="bg1">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tIns="180000" rIns="36000" rtlCol="0" anchor="t" anchorCtr="0"/>
            <a:lstStyle/>
            <a:p>
              <a:r>
                <a:rPr lang="fr-FR" b="1" dirty="0">
                  <a:solidFill>
                    <a:schemeClr val="bg1">
                      <a:lumMod val="50000"/>
                    </a:schemeClr>
                  </a:solidFill>
                </a:rPr>
                <a:t>Espace de travail Physique</a:t>
              </a:r>
            </a:p>
            <a:p>
              <a:endParaRPr lang="fr-FR" b="1" dirty="0">
                <a:solidFill>
                  <a:schemeClr val="accent1"/>
                </a:solidFill>
              </a:endParaRPr>
            </a:p>
            <a:p>
              <a:pPr algn="ctr"/>
              <a:endParaRPr lang="fr-FR" b="1" dirty="0">
                <a:solidFill>
                  <a:schemeClr val="accent1"/>
                </a:solidFill>
              </a:endParaRPr>
            </a:p>
          </p:txBody>
        </p:sp>
      </p:grpSp>
      <p:grpSp>
        <p:nvGrpSpPr>
          <p:cNvPr id="13" name="Groupe 12"/>
          <p:cNvGrpSpPr/>
          <p:nvPr/>
        </p:nvGrpSpPr>
        <p:grpSpPr>
          <a:xfrm>
            <a:off x="3562066" y="2175073"/>
            <a:ext cx="1733266" cy="1733266"/>
            <a:chOff x="3289110" y="1359883"/>
            <a:chExt cx="1733266" cy="1733266"/>
          </a:xfrm>
        </p:grpSpPr>
        <p:pic>
          <p:nvPicPr>
            <p:cNvPr id="7" name="Image 6"/>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89110" y="1359883"/>
              <a:ext cx="1733266" cy="1733266"/>
            </a:xfrm>
            <a:prstGeom prst="rect">
              <a:avLst/>
            </a:prstGeom>
          </p:spPr>
        </p:pic>
        <p:sp>
          <p:nvSpPr>
            <p:cNvPr id="11" name="ZoneTexte 10"/>
            <p:cNvSpPr txBox="1"/>
            <p:nvPr/>
          </p:nvSpPr>
          <p:spPr>
            <a:xfrm>
              <a:off x="3562066" y="1470198"/>
              <a:ext cx="1460310" cy="369332"/>
            </a:xfrm>
            <a:prstGeom prst="rect">
              <a:avLst/>
            </a:prstGeom>
            <a:noFill/>
          </p:spPr>
          <p:txBody>
            <a:bodyPr wrap="square" rtlCol="0">
              <a:spAutoFit/>
            </a:bodyPr>
            <a:lstStyle/>
            <a:p>
              <a:r>
                <a:rPr lang="fr-FR" b="1" dirty="0">
                  <a:solidFill>
                    <a:schemeClr val="tx2"/>
                  </a:solidFill>
                </a:rPr>
                <a:t>SIMULATEUR</a:t>
              </a:r>
            </a:p>
          </p:txBody>
        </p:sp>
      </p:grpSp>
      <p:grpSp>
        <p:nvGrpSpPr>
          <p:cNvPr id="15" name="Groupe 14"/>
          <p:cNvGrpSpPr/>
          <p:nvPr/>
        </p:nvGrpSpPr>
        <p:grpSpPr>
          <a:xfrm>
            <a:off x="5911519" y="78911"/>
            <a:ext cx="3160981" cy="364126"/>
            <a:chOff x="5911519" y="78911"/>
            <a:chExt cx="3160981" cy="364126"/>
          </a:xfrm>
        </p:grpSpPr>
        <p:sp>
          <p:nvSpPr>
            <p:cNvPr id="18" name="ZoneTexte 17"/>
            <p:cNvSpPr txBox="1"/>
            <p:nvPr/>
          </p:nvSpPr>
          <p:spPr>
            <a:xfrm>
              <a:off x="5911519" y="78911"/>
              <a:ext cx="3024336" cy="276999"/>
            </a:xfrm>
            <a:prstGeom prst="rect">
              <a:avLst/>
            </a:prstGeom>
            <a:noFill/>
          </p:spPr>
          <p:txBody>
            <a:bodyPr wrap="square" rtlCol="0">
              <a:spAutoFit/>
            </a:bodyPr>
            <a:lstStyle/>
            <a:p>
              <a:r>
                <a:rPr lang="fr-FR" sz="1200" b="1" dirty="0">
                  <a:solidFill>
                    <a:schemeClr val="tx1">
                      <a:lumMod val="65000"/>
                      <a:lumOff val="35000"/>
                    </a:schemeClr>
                  </a:solidFill>
                </a:rPr>
                <a:t>3- Travailler dans un environnement phygital</a:t>
              </a:r>
            </a:p>
          </p:txBody>
        </p:sp>
        <p:pic>
          <p:nvPicPr>
            <p:cNvPr id="19" name="Image 18"/>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12460" y="82997"/>
              <a:ext cx="360040" cy="360040"/>
            </a:xfrm>
            <a:prstGeom prst="rect">
              <a:avLst/>
            </a:prstGeom>
          </p:spPr>
        </p:pic>
      </p:grpSp>
    </p:spTree>
    <p:extLst>
      <p:ext uri="{BB962C8B-B14F-4D97-AF65-F5344CB8AC3E}">
        <p14:creationId xmlns:p14="http://schemas.microsoft.com/office/powerpoint/2010/main" val="573160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e 53"/>
          <p:cNvGrpSpPr/>
          <p:nvPr/>
        </p:nvGrpSpPr>
        <p:grpSpPr>
          <a:xfrm>
            <a:off x="3491549" y="2365734"/>
            <a:ext cx="2245611" cy="1143864"/>
            <a:chOff x="2702617" y="2650493"/>
            <a:chExt cx="2994148" cy="1645485"/>
          </a:xfrm>
        </p:grpSpPr>
        <p:sp>
          <p:nvSpPr>
            <p:cNvPr id="24" name="Rectangle à coins arrondis 23"/>
            <p:cNvSpPr/>
            <p:nvPr/>
          </p:nvSpPr>
          <p:spPr>
            <a:xfrm>
              <a:off x="3272997" y="2650493"/>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Achat</a:t>
              </a:r>
            </a:p>
          </p:txBody>
        </p:sp>
        <p:sp>
          <p:nvSpPr>
            <p:cNvPr id="25" name="Rectangle à coins arrondis 24"/>
            <p:cNvSpPr/>
            <p:nvPr/>
          </p:nvSpPr>
          <p:spPr>
            <a:xfrm>
              <a:off x="2847537" y="2983963"/>
              <a:ext cx="540000" cy="2896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RH</a:t>
              </a:r>
            </a:p>
          </p:txBody>
        </p:sp>
        <p:sp>
          <p:nvSpPr>
            <p:cNvPr id="26" name="Rectangle à coins arrondis 25"/>
            <p:cNvSpPr/>
            <p:nvPr/>
          </p:nvSpPr>
          <p:spPr>
            <a:xfrm>
              <a:off x="2702617" y="3678607"/>
              <a:ext cx="585323"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Compta</a:t>
              </a:r>
            </a:p>
          </p:txBody>
        </p:sp>
        <p:sp>
          <p:nvSpPr>
            <p:cNvPr id="27" name="Rectangle à coins arrondis 26"/>
            <p:cNvSpPr/>
            <p:nvPr/>
          </p:nvSpPr>
          <p:spPr>
            <a:xfrm>
              <a:off x="3287940" y="4038448"/>
              <a:ext cx="585323"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Finance</a:t>
              </a:r>
            </a:p>
          </p:txBody>
        </p:sp>
        <p:sp>
          <p:nvSpPr>
            <p:cNvPr id="28" name="Rectangle à coins arrondis 27"/>
            <p:cNvSpPr/>
            <p:nvPr/>
          </p:nvSpPr>
          <p:spPr>
            <a:xfrm>
              <a:off x="4431751" y="4071521"/>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Production</a:t>
              </a:r>
            </a:p>
          </p:txBody>
        </p:sp>
        <p:sp>
          <p:nvSpPr>
            <p:cNvPr id="29" name="Rectangle à coins arrondis 28"/>
            <p:cNvSpPr/>
            <p:nvPr/>
          </p:nvSpPr>
          <p:spPr>
            <a:xfrm>
              <a:off x="4757023" y="3745368"/>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Stock</a:t>
              </a:r>
            </a:p>
          </p:txBody>
        </p:sp>
        <p:sp>
          <p:nvSpPr>
            <p:cNvPr id="30" name="Rectangle à coins arrondis 29"/>
            <p:cNvSpPr/>
            <p:nvPr/>
          </p:nvSpPr>
          <p:spPr>
            <a:xfrm>
              <a:off x="4838238" y="2968111"/>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Vente</a:t>
              </a:r>
            </a:p>
          </p:txBody>
        </p:sp>
        <p:sp>
          <p:nvSpPr>
            <p:cNvPr id="34" name="Rectangle à coins arrondis 33"/>
            <p:cNvSpPr/>
            <p:nvPr/>
          </p:nvSpPr>
          <p:spPr>
            <a:xfrm>
              <a:off x="4456203" y="2654952"/>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Marketing </a:t>
              </a:r>
            </a:p>
          </p:txBody>
        </p:sp>
      </p:grpSp>
      <p:grpSp>
        <p:nvGrpSpPr>
          <p:cNvPr id="53" name="Groupe 52"/>
          <p:cNvGrpSpPr/>
          <p:nvPr/>
        </p:nvGrpSpPr>
        <p:grpSpPr>
          <a:xfrm>
            <a:off x="1956705" y="989904"/>
            <a:ext cx="5211000" cy="3618000"/>
            <a:chOff x="669218" y="676240"/>
            <a:chExt cx="6948000" cy="5204608"/>
          </a:xfrm>
        </p:grpSpPr>
        <p:grpSp>
          <p:nvGrpSpPr>
            <p:cNvPr id="52" name="Groupe 51"/>
            <p:cNvGrpSpPr/>
            <p:nvPr/>
          </p:nvGrpSpPr>
          <p:grpSpPr>
            <a:xfrm>
              <a:off x="669218" y="676240"/>
              <a:ext cx="6948000" cy="5204608"/>
              <a:chOff x="669218" y="676240"/>
              <a:chExt cx="6948000" cy="5204608"/>
            </a:xfrm>
          </p:grpSpPr>
          <p:sp>
            <p:nvSpPr>
              <p:cNvPr id="51" name="Ellipse 50"/>
              <p:cNvSpPr/>
              <p:nvPr/>
            </p:nvSpPr>
            <p:spPr>
              <a:xfrm>
                <a:off x="669218" y="676240"/>
                <a:ext cx="6948000" cy="5204608"/>
              </a:xfrm>
              <a:prstGeom prst="ellips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latin typeface="Arial Narrow" panose="020B0606020202030204" pitchFamily="34" charset="0"/>
                </a:endParaRPr>
              </a:p>
            </p:txBody>
          </p:sp>
          <p:grpSp>
            <p:nvGrpSpPr>
              <p:cNvPr id="50" name="Groupe 49"/>
              <p:cNvGrpSpPr/>
              <p:nvPr/>
            </p:nvGrpSpPr>
            <p:grpSpPr>
              <a:xfrm>
                <a:off x="726450" y="1132311"/>
                <a:ext cx="6846341" cy="4450135"/>
                <a:chOff x="726450" y="1132311"/>
                <a:chExt cx="6846341" cy="4450135"/>
              </a:xfrm>
            </p:grpSpPr>
            <p:sp>
              <p:nvSpPr>
                <p:cNvPr id="3" name="Ellipse 2"/>
                <p:cNvSpPr/>
                <p:nvPr/>
              </p:nvSpPr>
              <p:spPr>
                <a:xfrm>
                  <a:off x="726450" y="1132311"/>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Banques</a:t>
                  </a:r>
                </a:p>
              </p:txBody>
            </p:sp>
            <p:sp>
              <p:nvSpPr>
                <p:cNvPr id="4" name="Ellipse 3"/>
                <p:cNvSpPr/>
                <p:nvPr/>
              </p:nvSpPr>
              <p:spPr>
                <a:xfrm>
                  <a:off x="6168791" y="1132311"/>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Autorités</a:t>
                  </a:r>
                </a:p>
              </p:txBody>
            </p:sp>
            <p:sp>
              <p:nvSpPr>
                <p:cNvPr id="5" name="Ellipse 4"/>
                <p:cNvSpPr/>
                <p:nvPr/>
              </p:nvSpPr>
              <p:spPr>
                <a:xfrm>
                  <a:off x="5916927" y="5077521"/>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Transitaires</a:t>
                  </a:r>
                </a:p>
              </p:txBody>
            </p:sp>
            <p:sp>
              <p:nvSpPr>
                <p:cNvPr id="6" name="Ellipse 5"/>
                <p:cNvSpPr/>
                <p:nvPr/>
              </p:nvSpPr>
              <p:spPr>
                <a:xfrm>
                  <a:off x="860600" y="5039733"/>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Assurances</a:t>
                  </a:r>
                </a:p>
              </p:txBody>
            </p:sp>
          </p:grpSp>
        </p:grpSp>
        <p:grpSp>
          <p:nvGrpSpPr>
            <p:cNvPr id="47" name="Groupe 46"/>
            <p:cNvGrpSpPr/>
            <p:nvPr/>
          </p:nvGrpSpPr>
          <p:grpSpPr>
            <a:xfrm>
              <a:off x="1364842" y="1200249"/>
              <a:ext cx="5531446" cy="4483471"/>
              <a:chOff x="1416852" y="1363734"/>
              <a:chExt cx="5531446" cy="4483471"/>
            </a:xfrm>
          </p:grpSpPr>
          <p:sp>
            <p:nvSpPr>
              <p:cNvPr id="8" name="Rectangle à coins arrondis 7"/>
              <p:cNvSpPr/>
              <p:nvPr/>
            </p:nvSpPr>
            <p:spPr>
              <a:xfrm>
                <a:off x="3425473" y="1363734"/>
                <a:ext cx="1512000"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Partenaires</a:t>
                </a:r>
              </a:p>
            </p:txBody>
          </p:sp>
          <p:sp>
            <p:nvSpPr>
              <p:cNvPr id="10" name="Rectangle à coins arrondis 9"/>
              <p:cNvSpPr/>
              <p:nvPr/>
            </p:nvSpPr>
            <p:spPr>
              <a:xfrm>
                <a:off x="3425473" y="5523205"/>
                <a:ext cx="1512000"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Concurrents </a:t>
                </a:r>
              </a:p>
            </p:txBody>
          </p:sp>
          <p:cxnSp>
            <p:nvCxnSpPr>
              <p:cNvPr id="36" name="Connecteur droit avec flèche 35"/>
              <p:cNvCxnSpPr>
                <a:stCxn id="2" idx="4"/>
              </p:cNvCxnSpPr>
              <p:nvPr/>
            </p:nvCxnSpPr>
            <p:spPr>
              <a:xfrm>
                <a:off x="4174064" y="4166645"/>
                <a:ext cx="0" cy="900000"/>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4195228" y="2182222"/>
                <a:ext cx="0" cy="900000"/>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5" name="Groupe 44"/>
              <p:cNvGrpSpPr/>
              <p:nvPr/>
            </p:nvGrpSpPr>
            <p:grpSpPr>
              <a:xfrm>
                <a:off x="1416852" y="1816311"/>
                <a:ext cx="5531446" cy="3600000"/>
                <a:chOff x="1416852" y="1816311"/>
                <a:chExt cx="5531446" cy="3600000"/>
              </a:xfrm>
            </p:grpSpPr>
            <p:sp>
              <p:nvSpPr>
                <p:cNvPr id="15" name="Ellipse 14"/>
                <p:cNvSpPr/>
                <p:nvPr/>
              </p:nvSpPr>
              <p:spPr>
                <a:xfrm>
                  <a:off x="1924064" y="1816311"/>
                  <a:ext cx="4500000" cy="3600000"/>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latin typeface="Arial Narrow" panose="020B0606020202030204" pitchFamily="34" charset="0"/>
                  </a:endParaRPr>
                </a:p>
              </p:txBody>
            </p:sp>
            <p:sp>
              <p:nvSpPr>
                <p:cNvPr id="2" name="Ellipse 1"/>
                <p:cNvSpPr/>
                <p:nvPr/>
              </p:nvSpPr>
              <p:spPr>
                <a:xfrm>
                  <a:off x="3310064" y="3065978"/>
                  <a:ext cx="1728000" cy="1100667"/>
                </a:xfrm>
                <a:prstGeom prst="ellipse">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fr-FR" sz="1350" b="1" dirty="0">
                      <a:latin typeface="Arial Narrow" panose="020B0606020202030204" pitchFamily="34" charset="0"/>
                    </a:rPr>
                    <a:t>Système d’information</a:t>
                  </a:r>
                </a:p>
                <a:p>
                  <a:pPr algn="ctr"/>
                  <a:endParaRPr lang="fr-FR" sz="1350" b="1" dirty="0">
                    <a:latin typeface="Arial Narrow" panose="020B0606020202030204" pitchFamily="34" charset="0"/>
                  </a:endParaRPr>
                </a:p>
              </p:txBody>
            </p:sp>
            <p:sp>
              <p:nvSpPr>
                <p:cNvPr id="7" name="Rectangle à coins arrondis 6"/>
                <p:cNvSpPr/>
                <p:nvPr/>
              </p:nvSpPr>
              <p:spPr>
                <a:xfrm rot="16200000">
                  <a:off x="724364" y="3404718"/>
                  <a:ext cx="1708976"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Fournisseurs</a:t>
                  </a:r>
                </a:p>
              </p:txBody>
            </p:sp>
            <p:sp>
              <p:nvSpPr>
                <p:cNvPr id="9" name="Rectangle à coins arrondis 8"/>
                <p:cNvSpPr/>
                <p:nvPr/>
              </p:nvSpPr>
              <p:spPr>
                <a:xfrm rot="16200000">
                  <a:off x="5931810" y="3404718"/>
                  <a:ext cx="1708976"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Clients usagers</a:t>
                  </a:r>
                </a:p>
              </p:txBody>
            </p:sp>
            <p:sp>
              <p:nvSpPr>
                <p:cNvPr id="12" name="Rectangle à coins arrondis 11"/>
                <p:cNvSpPr/>
                <p:nvPr/>
              </p:nvSpPr>
              <p:spPr>
                <a:xfrm>
                  <a:off x="6076591" y="3490311"/>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fr-FR" sz="1050" b="1" dirty="0">
                      <a:solidFill>
                        <a:schemeClr val="accent5">
                          <a:lumMod val="75000"/>
                        </a:schemeClr>
                      </a:solidFill>
                      <a:latin typeface="Arial Narrow" panose="020B0606020202030204" pitchFamily="34" charset="0"/>
                    </a:rPr>
                    <a:t>CRM</a:t>
                  </a:r>
                </a:p>
              </p:txBody>
            </p:sp>
            <p:sp>
              <p:nvSpPr>
                <p:cNvPr id="18" name="Rectangle à coins arrondis 17"/>
                <p:cNvSpPr/>
                <p:nvPr/>
              </p:nvSpPr>
              <p:spPr>
                <a:xfrm>
                  <a:off x="1751893" y="3490311"/>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1050" b="1" dirty="0">
                      <a:solidFill>
                        <a:schemeClr val="accent5">
                          <a:lumMod val="75000"/>
                        </a:schemeClr>
                      </a:solidFill>
                      <a:latin typeface="Arial Narrow" panose="020B0606020202030204" pitchFamily="34" charset="0"/>
                    </a:rPr>
                    <a:t>SRM</a:t>
                  </a:r>
                </a:p>
              </p:txBody>
            </p:sp>
            <p:cxnSp>
              <p:nvCxnSpPr>
                <p:cNvPr id="43" name="Connecteur droit avec flèche 42"/>
                <p:cNvCxnSpPr/>
                <p:nvPr/>
              </p:nvCxnSpPr>
              <p:spPr>
                <a:xfrm flipV="1">
                  <a:off x="5038064" y="3616311"/>
                  <a:ext cx="900000" cy="1"/>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2392010" y="3616311"/>
                  <a:ext cx="900000" cy="1"/>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7" name="Rectangle à coins arrondis 16"/>
              <p:cNvSpPr/>
              <p:nvPr/>
            </p:nvSpPr>
            <p:spPr>
              <a:xfrm>
                <a:off x="3925273" y="1696214"/>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EDI</a:t>
                </a:r>
              </a:p>
            </p:txBody>
          </p:sp>
          <p:sp>
            <p:nvSpPr>
              <p:cNvPr id="19" name="Rectangle à coins arrondis 18"/>
              <p:cNvSpPr/>
              <p:nvPr/>
            </p:nvSpPr>
            <p:spPr>
              <a:xfrm>
                <a:off x="3925273" y="5281887"/>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BI</a:t>
                </a:r>
              </a:p>
            </p:txBody>
          </p:sp>
        </p:grpSp>
      </p:grpSp>
      <p:sp>
        <p:nvSpPr>
          <p:cNvPr id="56" name="ZoneTexte 55"/>
          <p:cNvSpPr txBox="1"/>
          <p:nvPr/>
        </p:nvSpPr>
        <p:spPr>
          <a:xfrm>
            <a:off x="1335707" y="867016"/>
            <a:ext cx="3033827" cy="307777"/>
          </a:xfrm>
          <a:prstGeom prst="rect">
            <a:avLst/>
          </a:prstGeom>
          <a:noFill/>
        </p:spPr>
        <p:txBody>
          <a:bodyPr wrap="square" rtlCol="0">
            <a:spAutoFit/>
          </a:bodyPr>
          <a:lstStyle/>
          <a:p>
            <a:r>
              <a:rPr lang="fr-FR" sz="1400" b="1" dirty="0">
                <a:solidFill>
                  <a:schemeClr val="accent3"/>
                </a:solidFill>
              </a:rPr>
              <a:t>L’écosystème de l’organisation</a:t>
            </a:r>
          </a:p>
        </p:txBody>
      </p:sp>
      <p:sp>
        <p:nvSpPr>
          <p:cNvPr id="57" name="ZoneTexte 56"/>
          <p:cNvSpPr txBox="1"/>
          <p:nvPr/>
        </p:nvSpPr>
        <p:spPr>
          <a:xfrm>
            <a:off x="3325269" y="1102240"/>
            <a:ext cx="2493463" cy="300082"/>
          </a:xfrm>
          <a:prstGeom prst="rect">
            <a:avLst/>
          </a:prstGeom>
          <a:noFill/>
        </p:spPr>
        <p:txBody>
          <a:bodyPr wrap="square" rtlCol="0">
            <a:spAutoFit/>
          </a:bodyPr>
          <a:lstStyle/>
          <a:p>
            <a:r>
              <a:rPr lang="fr-FR" sz="1350" b="1" dirty="0">
                <a:solidFill>
                  <a:schemeClr val="accent5">
                    <a:lumMod val="75000"/>
                  </a:schemeClr>
                </a:solidFill>
                <a:latin typeface="Arial Narrow" panose="020B0606020202030204" pitchFamily="34" charset="0"/>
              </a:rPr>
              <a:t> L’organisation et ses fonctions</a:t>
            </a:r>
          </a:p>
        </p:txBody>
      </p:sp>
      <p:sp>
        <p:nvSpPr>
          <p:cNvPr id="58" name="Titre 57"/>
          <p:cNvSpPr>
            <a:spLocks noGrp="1"/>
          </p:cNvSpPr>
          <p:nvPr>
            <p:ph type="title"/>
          </p:nvPr>
        </p:nvSpPr>
        <p:spPr>
          <a:xfrm>
            <a:off x="744436" y="135841"/>
            <a:ext cx="7159795" cy="442211"/>
          </a:xfrm>
        </p:spPr>
        <p:txBody>
          <a:bodyPr>
            <a:normAutofit fontScale="90000"/>
          </a:bodyPr>
          <a:lstStyle/>
          <a:p>
            <a:r>
              <a:rPr lang="fr-FR" dirty="0"/>
              <a:t>Le système d’information de l’organisation </a:t>
            </a:r>
            <a:br>
              <a:rPr lang="fr-FR" dirty="0"/>
            </a:br>
            <a:r>
              <a:rPr lang="fr-FR" dirty="0"/>
              <a:t>L’espace professionnel numérique</a:t>
            </a:r>
          </a:p>
        </p:txBody>
      </p:sp>
      <p:sp>
        <p:nvSpPr>
          <p:cNvPr id="59" name="ZoneTexte 58"/>
          <p:cNvSpPr txBox="1"/>
          <p:nvPr/>
        </p:nvSpPr>
        <p:spPr>
          <a:xfrm>
            <a:off x="64626" y="4290140"/>
            <a:ext cx="4304907" cy="784830"/>
          </a:xfrm>
          <a:prstGeom prst="rect">
            <a:avLst/>
          </a:prstGeom>
          <a:noFill/>
        </p:spPr>
        <p:txBody>
          <a:bodyPr wrap="square" rtlCol="0">
            <a:spAutoFit/>
          </a:bodyPr>
          <a:lstStyle/>
          <a:p>
            <a:r>
              <a:rPr lang="fr-FR" sz="900" dirty="0">
                <a:solidFill>
                  <a:schemeClr val="tx1">
                    <a:lumMod val="65000"/>
                    <a:lumOff val="35000"/>
                  </a:schemeClr>
                </a:solidFill>
              </a:rPr>
              <a:t>SRM : management de la relation fournisseur </a:t>
            </a:r>
          </a:p>
          <a:p>
            <a:r>
              <a:rPr lang="fr-FR" sz="900" dirty="0">
                <a:solidFill>
                  <a:schemeClr val="tx1">
                    <a:lumMod val="65000"/>
                    <a:lumOff val="35000"/>
                  </a:schemeClr>
                </a:solidFill>
              </a:rPr>
              <a:t>CRM : management de la relation client</a:t>
            </a:r>
          </a:p>
          <a:p>
            <a:r>
              <a:rPr lang="fr-FR" sz="900" dirty="0">
                <a:solidFill>
                  <a:schemeClr val="tx1">
                    <a:lumMod val="65000"/>
                    <a:lumOff val="35000"/>
                  </a:schemeClr>
                </a:solidFill>
              </a:rPr>
              <a:t>EDI : échange de données informatisé</a:t>
            </a:r>
          </a:p>
          <a:p>
            <a:r>
              <a:rPr lang="fr-FR" sz="900" dirty="0">
                <a:solidFill>
                  <a:schemeClr val="tx1">
                    <a:lumMod val="65000"/>
                    <a:lumOff val="35000"/>
                  </a:schemeClr>
                </a:solidFill>
              </a:rPr>
              <a:t>BI : informatique décisionnelle - business intelligence – ERP : </a:t>
            </a:r>
            <a:r>
              <a:rPr lang="fr-FR" sz="900" dirty="0"/>
              <a:t>Enterprise Resource Planning</a:t>
            </a:r>
            <a:endParaRPr lang="fr-FR" sz="900" dirty="0">
              <a:solidFill>
                <a:schemeClr val="tx1">
                  <a:lumMod val="65000"/>
                  <a:lumOff val="35000"/>
                </a:schemeClr>
              </a:solidFill>
            </a:endParaRPr>
          </a:p>
        </p:txBody>
      </p:sp>
      <p:sp>
        <p:nvSpPr>
          <p:cNvPr id="61" name="ZoneTexte 60"/>
          <p:cNvSpPr txBox="1"/>
          <p:nvPr/>
        </p:nvSpPr>
        <p:spPr>
          <a:xfrm>
            <a:off x="7246120" y="4696076"/>
            <a:ext cx="1966960" cy="230832"/>
          </a:xfrm>
          <a:prstGeom prst="rect">
            <a:avLst/>
          </a:prstGeom>
          <a:noFill/>
        </p:spPr>
        <p:txBody>
          <a:bodyPr wrap="square" rtlCol="0">
            <a:spAutoFit/>
          </a:bodyPr>
          <a:lstStyle/>
          <a:p>
            <a:r>
              <a:rPr lang="fr-FR" sz="900" dirty="0">
                <a:solidFill>
                  <a:schemeClr val="tx1">
                    <a:lumMod val="65000"/>
                    <a:lumOff val="35000"/>
                  </a:schemeClr>
                </a:solidFill>
              </a:rPr>
              <a:t>Source : </a:t>
            </a:r>
            <a:r>
              <a:rPr lang="fr-FR" sz="900" dirty="0">
                <a:solidFill>
                  <a:schemeClr val="tx1">
                    <a:lumMod val="65000"/>
                    <a:lumOff val="35000"/>
                  </a:schemeClr>
                </a:solidFill>
                <a:hlinkClick r:id="rId3"/>
              </a:rPr>
              <a:t>Harvard Business </a:t>
            </a:r>
            <a:r>
              <a:rPr lang="fr-FR" sz="900" dirty="0" err="1">
                <a:solidFill>
                  <a:schemeClr val="tx1">
                    <a:lumMod val="65000"/>
                    <a:lumOff val="35000"/>
                  </a:schemeClr>
                </a:solidFill>
                <a:hlinkClick r:id="rId3"/>
              </a:rPr>
              <a:t>review</a:t>
            </a:r>
            <a:endParaRPr lang="fr-FR" sz="900" dirty="0">
              <a:solidFill>
                <a:schemeClr val="tx1">
                  <a:lumMod val="65000"/>
                  <a:lumOff val="35000"/>
                </a:schemeClr>
              </a:solidFill>
            </a:endParaRPr>
          </a:p>
        </p:txBody>
      </p:sp>
      <p:sp>
        <p:nvSpPr>
          <p:cNvPr id="42" name="Rectangle à coins arrondis 41"/>
          <p:cNvSpPr/>
          <p:nvPr/>
        </p:nvSpPr>
        <p:spPr>
          <a:xfrm>
            <a:off x="4213480" y="3014406"/>
            <a:ext cx="697451" cy="1893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rPr>
              <a:t>ERP OU PGI</a:t>
            </a:r>
          </a:p>
        </p:txBody>
      </p:sp>
      <p:grpSp>
        <p:nvGrpSpPr>
          <p:cNvPr id="16" name="Groupe 15"/>
          <p:cNvGrpSpPr/>
          <p:nvPr/>
        </p:nvGrpSpPr>
        <p:grpSpPr>
          <a:xfrm>
            <a:off x="7855146" y="1439496"/>
            <a:ext cx="1114603" cy="799891"/>
            <a:chOff x="439742" y="2452204"/>
            <a:chExt cx="1114603" cy="799891"/>
          </a:xfrm>
        </p:grpSpPr>
        <p:pic>
          <p:nvPicPr>
            <p:cNvPr id="46" name="Image 45"/>
            <p:cNvPicPr>
              <a:picLocks noChangeAspect="1"/>
            </p:cNvPicPr>
            <p:nvPr/>
          </p:nvPicPr>
          <p:blipFill rotWithShape="1">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83340" y="2452204"/>
              <a:ext cx="627407" cy="557695"/>
            </a:xfrm>
            <a:prstGeom prst="rect">
              <a:avLst/>
            </a:prstGeom>
          </p:spPr>
        </p:pic>
        <p:sp>
          <p:nvSpPr>
            <p:cNvPr id="48" name="ZoneTexte 47"/>
            <p:cNvSpPr txBox="1"/>
            <p:nvPr/>
          </p:nvSpPr>
          <p:spPr>
            <a:xfrm>
              <a:off x="439742" y="2944318"/>
              <a:ext cx="1114603" cy="307777"/>
            </a:xfrm>
            <a:prstGeom prst="rect">
              <a:avLst/>
            </a:prstGeom>
            <a:noFill/>
          </p:spPr>
          <p:txBody>
            <a:bodyPr wrap="square" rtlCol="0">
              <a:spAutoFit/>
            </a:bodyPr>
            <a:lstStyle/>
            <a:p>
              <a:pPr algn="ctr"/>
              <a:r>
                <a:rPr lang="fr-FR" sz="1400" b="1" dirty="0">
                  <a:solidFill>
                    <a:schemeClr val="accent5">
                      <a:lumMod val="75000"/>
                    </a:schemeClr>
                  </a:solidFill>
                  <a:latin typeface="Arial Narrow" panose="020B0606020202030204" pitchFamily="34" charset="0"/>
                </a:rPr>
                <a:t>Data center</a:t>
              </a:r>
            </a:p>
          </p:txBody>
        </p:sp>
      </p:grpSp>
      <p:grpSp>
        <p:nvGrpSpPr>
          <p:cNvPr id="55" name="Groupe 54"/>
          <p:cNvGrpSpPr/>
          <p:nvPr/>
        </p:nvGrpSpPr>
        <p:grpSpPr>
          <a:xfrm>
            <a:off x="5911519" y="78911"/>
            <a:ext cx="3160981" cy="364126"/>
            <a:chOff x="5911519" y="78911"/>
            <a:chExt cx="3160981" cy="364126"/>
          </a:xfrm>
        </p:grpSpPr>
        <p:sp>
          <p:nvSpPr>
            <p:cNvPr id="63" name="ZoneTexte 62"/>
            <p:cNvSpPr txBox="1"/>
            <p:nvPr/>
          </p:nvSpPr>
          <p:spPr>
            <a:xfrm>
              <a:off x="5911519" y="78911"/>
              <a:ext cx="3024336" cy="276999"/>
            </a:xfrm>
            <a:prstGeom prst="rect">
              <a:avLst/>
            </a:prstGeom>
            <a:noFill/>
          </p:spPr>
          <p:txBody>
            <a:bodyPr wrap="square" rtlCol="0">
              <a:spAutoFit/>
            </a:bodyPr>
            <a:lstStyle/>
            <a:p>
              <a:r>
                <a:rPr lang="fr-FR" sz="1200" b="1" dirty="0">
                  <a:solidFill>
                    <a:schemeClr val="tx1">
                      <a:lumMod val="65000"/>
                      <a:lumOff val="35000"/>
                    </a:schemeClr>
                  </a:solidFill>
                </a:rPr>
                <a:t>3- Travailler dans un environnement phygital</a:t>
              </a:r>
            </a:p>
          </p:txBody>
        </p:sp>
        <p:pic>
          <p:nvPicPr>
            <p:cNvPr id="64" name="Image 63"/>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12460" y="82997"/>
              <a:ext cx="360040" cy="360040"/>
            </a:xfrm>
            <a:prstGeom prst="rect">
              <a:avLst/>
            </a:prstGeom>
          </p:spPr>
        </p:pic>
      </p:grpSp>
    </p:spTree>
    <p:extLst>
      <p:ext uri="{BB962C8B-B14F-4D97-AF65-F5344CB8AC3E}">
        <p14:creationId xmlns:p14="http://schemas.microsoft.com/office/powerpoint/2010/main" val="4229917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e 53"/>
          <p:cNvGrpSpPr/>
          <p:nvPr/>
        </p:nvGrpSpPr>
        <p:grpSpPr>
          <a:xfrm>
            <a:off x="3491549" y="2365734"/>
            <a:ext cx="2245611" cy="1143864"/>
            <a:chOff x="2702617" y="2650493"/>
            <a:chExt cx="2994148" cy="1645485"/>
          </a:xfrm>
        </p:grpSpPr>
        <p:sp>
          <p:nvSpPr>
            <p:cNvPr id="24" name="Rectangle à coins arrondis 23"/>
            <p:cNvSpPr/>
            <p:nvPr/>
          </p:nvSpPr>
          <p:spPr>
            <a:xfrm>
              <a:off x="3272997" y="2650493"/>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Achat</a:t>
              </a:r>
            </a:p>
          </p:txBody>
        </p:sp>
        <p:sp>
          <p:nvSpPr>
            <p:cNvPr id="25" name="Rectangle à coins arrondis 24"/>
            <p:cNvSpPr/>
            <p:nvPr/>
          </p:nvSpPr>
          <p:spPr>
            <a:xfrm>
              <a:off x="2847537" y="2983963"/>
              <a:ext cx="540000" cy="2896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RH</a:t>
              </a:r>
            </a:p>
          </p:txBody>
        </p:sp>
        <p:sp>
          <p:nvSpPr>
            <p:cNvPr id="26" name="Rectangle à coins arrondis 25"/>
            <p:cNvSpPr/>
            <p:nvPr/>
          </p:nvSpPr>
          <p:spPr>
            <a:xfrm>
              <a:off x="2702617" y="3678607"/>
              <a:ext cx="585323"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Compta</a:t>
              </a:r>
            </a:p>
          </p:txBody>
        </p:sp>
        <p:sp>
          <p:nvSpPr>
            <p:cNvPr id="27" name="Rectangle à coins arrondis 26"/>
            <p:cNvSpPr/>
            <p:nvPr/>
          </p:nvSpPr>
          <p:spPr>
            <a:xfrm>
              <a:off x="3287940" y="4038448"/>
              <a:ext cx="585323"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Finance</a:t>
              </a:r>
            </a:p>
          </p:txBody>
        </p:sp>
        <p:sp>
          <p:nvSpPr>
            <p:cNvPr id="28" name="Rectangle à coins arrondis 27"/>
            <p:cNvSpPr/>
            <p:nvPr/>
          </p:nvSpPr>
          <p:spPr>
            <a:xfrm>
              <a:off x="4431751" y="4071521"/>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Production</a:t>
              </a:r>
            </a:p>
          </p:txBody>
        </p:sp>
        <p:sp>
          <p:nvSpPr>
            <p:cNvPr id="29" name="Rectangle à coins arrondis 28"/>
            <p:cNvSpPr/>
            <p:nvPr/>
          </p:nvSpPr>
          <p:spPr>
            <a:xfrm>
              <a:off x="4757023" y="3745368"/>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Stock</a:t>
              </a:r>
            </a:p>
          </p:txBody>
        </p:sp>
        <p:sp>
          <p:nvSpPr>
            <p:cNvPr id="30" name="Rectangle à coins arrondis 29"/>
            <p:cNvSpPr/>
            <p:nvPr/>
          </p:nvSpPr>
          <p:spPr>
            <a:xfrm>
              <a:off x="4838238" y="2968111"/>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Vente</a:t>
              </a:r>
            </a:p>
          </p:txBody>
        </p:sp>
        <p:sp>
          <p:nvSpPr>
            <p:cNvPr id="34" name="Rectangle à coins arrondis 33"/>
            <p:cNvSpPr/>
            <p:nvPr/>
          </p:nvSpPr>
          <p:spPr>
            <a:xfrm>
              <a:off x="4456203" y="2654952"/>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Marketing </a:t>
              </a:r>
            </a:p>
          </p:txBody>
        </p:sp>
      </p:grpSp>
      <p:grpSp>
        <p:nvGrpSpPr>
          <p:cNvPr id="53" name="Groupe 52"/>
          <p:cNvGrpSpPr/>
          <p:nvPr/>
        </p:nvGrpSpPr>
        <p:grpSpPr>
          <a:xfrm>
            <a:off x="1966500" y="993326"/>
            <a:ext cx="5211000" cy="3618000"/>
            <a:chOff x="669218" y="676240"/>
            <a:chExt cx="6948000" cy="5204608"/>
          </a:xfrm>
        </p:grpSpPr>
        <p:grpSp>
          <p:nvGrpSpPr>
            <p:cNvPr id="52" name="Groupe 51"/>
            <p:cNvGrpSpPr/>
            <p:nvPr/>
          </p:nvGrpSpPr>
          <p:grpSpPr>
            <a:xfrm>
              <a:off x="669218" y="676240"/>
              <a:ext cx="6948000" cy="5204608"/>
              <a:chOff x="669218" y="676240"/>
              <a:chExt cx="6948000" cy="5204608"/>
            </a:xfrm>
          </p:grpSpPr>
          <p:sp>
            <p:nvSpPr>
              <p:cNvPr id="51" name="Ellipse 50"/>
              <p:cNvSpPr/>
              <p:nvPr/>
            </p:nvSpPr>
            <p:spPr>
              <a:xfrm>
                <a:off x="669218" y="676240"/>
                <a:ext cx="6948000" cy="5204608"/>
              </a:xfrm>
              <a:prstGeom prst="ellips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latin typeface="Arial Narrow" panose="020B0606020202030204" pitchFamily="34" charset="0"/>
                </a:endParaRPr>
              </a:p>
            </p:txBody>
          </p:sp>
          <p:grpSp>
            <p:nvGrpSpPr>
              <p:cNvPr id="50" name="Groupe 49"/>
              <p:cNvGrpSpPr/>
              <p:nvPr/>
            </p:nvGrpSpPr>
            <p:grpSpPr>
              <a:xfrm>
                <a:off x="726450" y="1132311"/>
                <a:ext cx="6846341" cy="4450135"/>
                <a:chOff x="726450" y="1132311"/>
                <a:chExt cx="6846341" cy="4450135"/>
              </a:xfrm>
            </p:grpSpPr>
            <p:sp>
              <p:nvSpPr>
                <p:cNvPr id="3" name="Ellipse 2"/>
                <p:cNvSpPr/>
                <p:nvPr/>
              </p:nvSpPr>
              <p:spPr>
                <a:xfrm>
                  <a:off x="726450" y="1132311"/>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Banques</a:t>
                  </a:r>
                </a:p>
              </p:txBody>
            </p:sp>
            <p:sp>
              <p:nvSpPr>
                <p:cNvPr id="4" name="Ellipse 3"/>
                <p:cNvSpPr/>
                <p:nvPr/>
              </p:nvSpPr>
              <p:spPr>
                <a:xfrm>
                  <a:off x="6168791" y="1132311"/>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Autorités</a:t>
                  </a:r>
                </a:p>
              </p:txBody>
            </p:sp>
            <p:sp>
              <p:nvSpPr>
                <p:cNvPr id="5" name="Ellipse 4"/>
                <p:cNvSpPr/>
                <p:nvPr/>
              </p:nvSpPr>
              <p:spPr>
                <a:xfrm>
                  <a:off x="5916927" y="5077521"/>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Transitaires</a:t>
                  </a:r>
                </a:p>
              </p:txBody>
            </p:sp>
            <p:sp>
              <p:nvSpPr>
                <p:cNvPr id="6" name="Ellipse 5"/>
                <p:cNvSpPr/>
                <p:nvPr/>
              </p:nvSpPr>
              <p:spPr>
                <a:xfrm>
                  <a:off x="860600" y="5039733"/>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Assurances</a:t>
                  </a:r>
                </a:p>
              </p:txBody>
            </p:sp>
          </p:grpSp>
        </p:grpSp>
        <p:grpSp>
          <p:nvGrpSpPr>
            <p:cNvPr id="47" name="Groupe 46"/>
            <p:cNvGrpSpPr/>
            <p:nvPr/>
          </p:nvGrpSpPr>
          <p:grpSpPr>
            <a:xfrm>
              <a:off x="1364842" y="1200249"/>
              <a:ext cx="5531446" cy="4483471"/>
              <a:chOff x="1416852" y="1363734"/>
              <a:chExt cx="5531446" cy="4483471"/>
            </a:xfrm>
          </p:grpSpPr>
          <p:sp>
            <p:nvSpPr>
              <p:cNvPr id="8" name="Rectangle à coins arrondis 7"/>
              <p:cNvSpPr/>
              <p:nvPr/>
            </p:nvSpPr>
            <p:spPr>
              <a:xfrm>
                <a:off x="3425473" y="1363734"/>
                <a:ext cx="1512000"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Partenaires</a:t>
                </a:r>
              </a:p>
            </p:txBody>
          </p:sp>
          <p:sp>
            <p:nvSpPr>
              <p:cNvPr id="10" name="Rectangle à coins arrondis 9"/>
              <p:cNvSpPr/>
              <p:nvPr/>
            </p:nvSpPr>
            <p:spPr>
              <a:xfrm>
                <a:off x="3425473" y="5523205"/>
                <a:ext cx="1512000"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Concurrents </a:t>
                </a:r>
              </a:p>
            </p:txBody>
          </p:sp>
          <p:cxnSp>
            <p:nvCxnSpPr>
              <p:cNvPr id="36" name="Connecteur droit avec flèche 35"/>
              <p:cNvCxnSpPr>
                <a:stCxn id="2" idx="4"/>
              </p:cNvCxnSpPr>
              <p:nvPr/>
            </p:nvCxnSpPr>
            <p:spPr>
              <a:xfrm>
                <a:off x="4174064" y="4166645"/>
                <a:ext cx="0" cy="900000"/>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4195228" y="2182222"/>
                <a:ext cx="0" cy="900000"/>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5" name="Groupe 44"/>
              <p:cNvGrpSpPr/>
              <p:nvPr/>
            </p:nvGrpSpPr>
            <p:grpSpPr>
              <a:xfrm>
                <a:off x="1416852" y="1816311"/>
                <a:ext cx="5531446" cy="3600000"/>
                <a:chOff x="1416852" y="1816311"/>
                <a:chExt cx="5531446" cy="3600000"/>
              </a:xfrm>
            </p:grpSpPr>
            <p:sp>
              <p:nvSpPr>
                <p:cNvPr id="15" name="Ellipse 14"/>
                <p:cNvSpPr/>
                <p:nvPr/>
              </p:nvSpPr>
              <p:spPr>
                <a:xfrm>
                  <a:off x="1924064" y="1816311"/>
                  <a:ext cx="4500000" cy="3600000"/>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latin typeface="Arial Narrow" panose="020B0606020202030204" pitchFamily="34" charset="0"/>
                  </a:endParaRPr>
                </a:p>
              </p:txBody>
            </p:sp>
            <p:sp>
              <p:nvSpPr>
                <p:cNvPr id="2" name="Ellipse 1"/>
                <p:cNvSpPr/>
                <p:nvPr/>
              </p:nvSpPr>
              <p:spPr>
                <a:xfrm>
                  <a:off x="3310064" y="3065978"/>
                  <a:ext cx="1728000" cy="1100667"/>
                </a:xfrm>
                <a:prstGeom prst="ellipse">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fr-FR" sz="1350" b="1" dirty="0">
                      <a:latin typeface="Arial Narrow" panose="020B0606020202030204" pitchFamily="34" charset="0"/>
                    </a:rPr>
                    <a:t>Système d’information</a:t>
                  </a:r>
                </a:p>
                <a:p>
                  <a:pPr algn="ctr"/>
                  <a:endParaRPr lang="fr-FR" sz="1350" b="1" dirty="0">
                    <a:latin typeface="Arial Narrow" panose="020B0606020202030204" pitchFamily="34" charset="0"/>
                  </a:endParaRPr>
                </a:p>
              </p:txBody>
            </p:sp>
            <p:sp>
              <p:nvSpPr>
                <p:cNvPr id="7" name="Rectangle à coins arrondis 6"/>
                <p:cNvSpPr/>
                <p:nvPr/>
              </p:nvSpPr>
              <p:spPr>
                <a:xfrm rot="16200000">
                  <a:off x="724364" y="3404718"/>
                  <a:ext cx="1708976"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Fournisseurs</a:t>
                  </a:r>
                </a:p>
              </p:txBody>
            </p:sp>
            <p:sp>
              <p:nvSpPr>
                <p:cNvPr id="9" name="Rectangle à coins arrondis 8"/>
                <p:cNvSpPr/>
                <p:nvPr/>
              </p:nvSpPr>
              <p:spPr>
                <a:xfrm rot="16200000">
                  <a:off x="5931810" y="3404718"/>
                  <a:ext cx="1708976"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Clients usagers</a:t>
                  </a:r>
                </a:p>
              </p:txBody>
            </p:sp>
            <p:sp>
              <p:nvSpPr>
                <p:cNvPr id="12" name="Rectangle à coins arrondis 11"/>
                <p:cNvSpPr/>
                <p:nvPr/>
              </p:nvSpPr>
              <p:spPr>
                <a:xfrm>
                  <a:off x="6076591" y="3490311"/>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fr-FR" sz="1050" b="1" dirty="0">
                      <a:solidFill>
                        <a:schemeClr val="accent5">
                          <a:lumMod val="75000"/>
                        </a:schemeClr>
                      </a:solidFill>
                      <a:latin typeface="Arial Narrow" panose="020B0606020202030204" pitchFamily="34" charset="0"/>
                    </a:rPr>
                    <a:t>CRM</a:t>
                  </a:r>
                </a:p>
              </p:txBody>
            </p:sp>
            <p:sp>
              <p:nvSpPr>
                <p:cNvPr id="18" name="Rectangle à coins arrondis 17"/>
                <p:cNvSpPr/>
                <p:nvPr/>
              </p:nvSpPr>
              <p:spPr>
                <a:xfrm>
                  <a:off x="1751893" y="3490311"/>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1050" b="1" dirty="0">
                      <a:solidFill>
                        <a:schemeClr val="accent5">
                          <a:lumMod val="75000"/>
                        </a:schemeClr>
                      </a:solidFill>
                      <a:latin typeface="Arial Narrow" panose="020B0606020202030204" pitchFamily="34" charset="0"/>
                    </a:rPr>
                    <a:t>SRM</a:t>
                  </a:r>
                </a:p>
              </p:txBody>
            </p:sp>
            <p:cxnSp>
              <p:nvCxnSpPr>
                <p:cNvPr id="43" name="Connecteur droit avec flèche 42"/>
                <p:cNvCxnSpPr/>
                <p:nvPr/>
              </p:nvCxnSpPr>
              <p:spPr>
                <a:xfrm flipV="1">
                  <a:off x="5038064" y="3616311"/>
                  <a:ext cx="900000" cy="1"/>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2392010" y="3616311"/>
                  <a:ext cx="900000" cy="1"/>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7" name="Rectangle à coins arrondis 16"/>
              <p:cNvSpPr/>
              <p:nvPr/>
            </p:nvSpPr>
            <p:spPr>
              <a:xfrm>
                <a:off x="3925273" y="1696214"/>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EDI</a:t>
                </a:r>
              </a:p>
            </p:txBody>
          </p:sp>
          <p:sp>
            <p:nvSpPr>
              <p:cNvPr id="19" name="Rectangle à coins arrondis 18"/>
              <p:cNvSpPr/>
              <p:nvPr/>
            </p:nvSpPr>
            <p:spPr>
              <a:xfrm>
                <a:off x="3925273" y="5281887"/>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BI</a:t>
                </a:r>
              </a:p>
            </p:txBody>
          </p:sp>
        </p:grpSp>
      </p:grpSp>
      <p:sp>
        <p:nvSpPr>
          <p:cNvPr id="56" name="ZoneTexte 55"/>
          <p:cNvSpPr txBox="1"/>
          <p:nvPr/>
        </p:nvSpPr>
        <p:spPr>
          <a:xfrm>
            <a:off x="163247" y="882150"/>
            <a:ext cx="2377099" cy="1015663"/>
          </a:xfrm>
          <a:prstGeom prst="rect">
            <a:avLst/>
          </a:prstGeom>
          <a:noFill/>
        </p:spPr>
        <p:txBody>
          <a:bodyPr wrap="square" rtlCol="0">
            <a:spAutoFit/>
          </a:bodyPr>
          <a:lstStyle/>
          <a:p>
            <a:r>
              <a:rPr lang="fr-FR" sz="2000" b="1" dirty="0">
                <a:solidFill>
                  <a:schemeClr val="accent3"/>
                </a:solidFill>
              </a:rPr>
              <a:t>L’écosystème de l’organisation…</a:t>
            </a:r>
          </a:p>
          <a:p>
            <a:endParaRPr lang="fr-FR" sz="2000" b="1" dirty="0">
              <a:solidFill>
                <a:schemeClr val="accent3"/>
              </a:solidFill>
            </a:endParaRPr>
          </a:p>
        </p:txBody>
      </p:sp>
      <p:sp>
        <p:nvSpPr>
          <p:cNvPr id="57" name="ZoneTexte 56"/>
          <p:cNvSpPr txBox="1"/>
          <p:nvPr/>
        </p:nvSpPr>
        <p:spPr>
          <a:xfrm>
            <a:off x="3325269" y="1102240"/>
            <a:ext cx="2493463" cy="300082"/>
          </a:xfrm>
          <a:prstGeom prst="rect">
            <a:avLst/>
          </a:prstGeom>
          <a:noFill/>
        </p:spPr>
        <p:txBody>
          <a:bodyPr wrap="square" rtlCol="0">
            <a:spAutoFit/>
          </a:bodyPr>
          <a:lstStyle/>
          <a:p>
            <a:r>
              <a:rPr lang="fr-FR" sz="1350" b="1" dirty="0">
                <a:solidFill>
                  <a:schemeClr val="accent5">
                    <a:lumMod val="75000"/>
                  </a:schemeClr>
                </a:solidFill>
                <a:latin typeface="Arial Narrow" panose="020B0606020202030204" pitchFamily="34" charset="0"/>
              </a:rPr>
              <a:t> L’organisation et ses fonctions</a:t>
            </a:r>
          </a:p>
        </p:txBody>
      </p:sp>
      <p:sp>
        <p:nvSpPr>
          <p:cNvPr id="59" name="ZoneTexte 58"/>
          <p:cNvSpPr txBox="1"/>
          <p:nvPr/>
        </p:nvSpPr>
        <p:spPr>
          <a:xfrm>
            <a:off x="64626" y="4290140"/>
            <a:ext cx="4304907" cy="784830"/>
          </a:xfrm>
          <a:prstGeom prst="rect">
            <a:avLst/>
          </a:prstGeom>
          <a:noFill/>
        </p:spPr>
        <p:txBody>
          <a:bodyPr wrap="square" rtlCol="0">
            <a:spAutoFit/>
          </a:bodyPr>
          <a:lstStyle/>
          <a:p>
            <a:r>
              <a:rPr lang="fr-FR" sz="900" dirty="0">
                <a:solidFill>
                  <a:schemeClr val="tx1">
                    <a:lumMod val="65000"/>
                    <a:lumOff val="35000"/>
                  </a:schemeClr>
                </a:solidFill>
              </a:rPr>
              <a:t>SRM : management de la relation fournisseur </a:t>
            </a:r>
          </a:p>
          <a:p>
            <a:r>
              <a:rPr lang="fr-FR" sz="900" dirty="0">
                <a:solidFill>
                  <a:schemeClr val="tx1">
                    <a:lumMod val="65000"/>
                    <a:lumOff val="35000"/>
                  </a:schemeClr>
                </a:solidFill>
              </a:rPr>
              <a:t>CRM : management de la relation client</a:t>
            </a:r>
          </a:p>
          <a:p>
            <a:r>
              <a:rPr lang="fr-FR" sz="900" dirty="0">
                <a:solidFill>
                  <a:schemeClr val="tx1">
                    <a:lumMod val="65000"/>
                    <a:lumOff val="35000"/>
                  </a:schemeClr>
                </a:solidFill>
              </a:rPr>
              <a:t>EDI : échange de données informatisé</a:t>
            </a:r>
          </a:p>
          <a:p>
            <a:r>
              <a:rPr lang="fr-FR" sz="900" dirty="0">
                <a:solidFill>
                  <a:schemeClr val="tx1">
                    <a:lumMod val="65000"/>
                    <a:lumOff val="35000"/>
                  </a:schemeClr>
                </a:solidFill>
              </a:rPr>
              <a:t>BI : informatique décisionnelle - business intelligence – ERP : </a:t>
            </a:r>
            <a:r>
              <a:rPr lang="fr-FR" sz="900" dirty="0"/>
              <a:t>Enterprise Resource Planning</a:t>
            </a:r>
            <a:endParaRPr lang="fr-FR" sz="900" dirty="0">
              <a:solidFill>
                <a:schemeClr val="tx1">
                  <a:lumMod val="65000"/>
                  <a:lumOff val="35000"/>
                </a:schemeClr>
              </a:solidFill>
            </a:endParaRPr>
          </a:p>
        </p:txBody>
      </p:sp>
      <p:sp>
        <p:nvSpPr>
          <p:cNvPr id="61" name="ZoneTexte 60"/>
          <p:cNvSpPr txBox="1"/>
          <p:nvPr/>
        </p:nvSpPr>
        <p:spPr>
          <a:xfrm>
            <a:off x="7246120" y="4696076"/>
            <a:ext cx="1966960" cy="230832"/>
          </a:xfrm>
          <a:prstGeom prst="rect">
            <a:avLst/>
          </a:prstGeom>
          <a:noFill/>
        </p:spPr>
        <p:txBody>
          <a:bodyPr wrap="square" rtlCol="0">
            <a:spAutoFit/>
          </a:bodyPr>
          <a:lstStyle/>
          <a:p>
            <a:r>
              <a:rPr lang="fr-FR" sz="900" dirty="0">
                <a:solidFill>
                  <a:schemeClr val="tx1">
                    <a:lumMod val="65000"/>
                    <a:lumOff val="35000"/>
                  </a:schemeClr>
                </a:solidFill>
              </a:rPr>
              <a:t>Source : </a:t>
            </a:r>
            <a:r>
              <a:rPr lang="fr-FR" sz="900" dirty="0">
                <a:solidFill>
                  <a:schemeClr val="tx1">
                    <a:lumMod val="65000"/>
                    <a:lumOff val="35000"/>
                  </a:schemeClr>
                </a:solidFill>
                <a:hlinkClick r:id="rId3"/>
              </a:rPr>
              <a:t>Harvard Business </a:t>
            </a:r>
            <a:r>
              <a:rPr lang="fr-FR" sz="900" dirty="0" err="1">
                <a:solidFill>
                  <a:schemeClr val="tx1">
                    <a:lumMod val="65000"/>
                    <a:lumOff val="35000"/>
                  </a:schemeClr>
                </a:solidFill>
                <a:hlinkClick r:id="rId3"/>
              </a:rPr>
              <a:t>review</a:t>
            </a:r>
            <a:endParaRPr lang="fr-FR" sz="900" dirty="0">
              <a:solidFill>
                <a:schemeClr val="tx1">
                  <a:lumMod val="65000"/>
                  <a:lumOff val="35000"/>
                </a:schemeClr>
              </a:solidFill>
            </a:endParaRPr>
          </a:p>
        </p:txBody>
      </p:sp>
      <p:sp>
        <p:nvSpPr>
          <p:cNvPr id="42" name="Rectangle à coins arrondis 41"/>
          <p:cNvSpPr/>
          <p:nvPr/>
        </p:nvSpPr>
        <p:spPr>
          <a:xfrm>
            <a:off x="4213480" y="3014406"/>
            <a:ext cx="697451" cy="1893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rPr>
              <a:t>ERP OU PGI</a:t>
            </a:r>
          </a:p>
        </p:txBody>
      </p:sp>
      <p:sp>
        <p:nvSpPr>
          <p:cNvPr id="11" name="Ellipse 10"/>
          <p:cNvSpPr/>
          <p:nvPr/>
        </p:nvSpPr>
        <p:spPr>
          <a:xfrm>
            <a:off x="819028" y="848300"/>
            <a:ext cx="7465656" cy="4265620"/>
          </a:xfrm>
          <a:prstGeom prst="ellipse">
            <a:avLst/>
          </a:prstGeom>
          <a:solidFill>
            <a:srgbClr val="FFFFFF">
              <a:alpha val="4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46" name="Image 4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88218" y="1125028"/>
            <a:ext cx="4268027" cy="2831770"/>
          </a:xfrm>
          <a:prstGeom prst="rect">
            <a:avLst/>
          </a:prstGeom>
        </p:spPr>
      </p:pic>
      <p:sp>
        <p:nvSpPr>
          <p:cNvPr id="48" name="ZoneTexte 47"/>
          <p:cNvSpPr txBox="1"/>
          <p:nvPr/>
        </p:nvSpPr>
        <p:spPr>
          <a:xfrm>
            <a:off x="7240528" y="1310365"/>
            <a:ext cx="1829079" cy="707886"/>
          </a:xfrm>
          <a:prstGeom prst="rect">
            <a:avLst/>
          </a:prstGeom>
          <a:noFill/>
        </p:spPr>
        <p:txBody>
          <a:bodyPr wrap="square" rtlCol="0">
            <a:spAutoFit/>
          </a:bodyPr>
          <a:lstStyle/>
          <a:p>
            <a:r>
              <a:rPr lang="fr-FR" sz="2000" b="1" dirty="0">
                <a:solidFill>
                  <a:schemeClr val="accent3"/>
                </a:solidFill>
              </a:rPr>
              <a:t>…dans le cloud</a:t>
            </a:r>
          </a:p>
          <a:p>
            <a:r>
              <a:rPr lang="fr-FR" sz="2000" b="1" dirty="0">
                <a:solidFill>
                  <a:schemeClr val="accent3"/>
                </a:solidFill>
              </a:rPr>
              <a:t>FULL </a:t>
            </a:r>
            <a:r>
              <a:rPr lang="fr-FR" sz="2000" b="1" i="1" dirty="0">
                <a:solidFill>
                  <a:schemeClr val="accent3"/>
                </a:solidFill>
              </a:rPr>
              <a:t>WEB</a:t>
            </a:r>
          </a:p>
        </p:txBody>
      </p:sp>
      <p:grpSp>
        <p:nvGrpSpPr>
          <p:cNvPr id="14" name="Groupe 13"/>
          <p:cNvGrpSpPr/>
          <p:nvPr/>
        </p:nvGrpSpPr>
        <p:grpSpPr>
          <a:xfrm>
            <a:off x="7879105" y="2021266"/>
            <a:ext cx="1008976" cy="1007200"/>
            <a:chOff x="516576" y="2192058"/>
            <a:chExt cx="1008976" cy="1007200"/>
          </a:xfrm>
        </p:grpSpPr>
        <p:sp>
          <p:nvSpPr>
            <p:cNvPr id="13" name="ZoneTexte 12"/>
            <p:cNvSpPr txBox="1"/>
            <p:nvPr/>
          </p:nvSpPr>
          <p:spPr>
            <a:xfrm>
              <a:off x="516576" y="2891481"/>
              <a:ext cx="1008976" cy="307777"/>
            </a:xfrm>
            <a:prstGeom prst="rect">
              <a:avLst/>
            </a:prstGeom>
            <a:noFill/>
          </p:spPr>
          <p:txBody>
            <a:bodyPr wrap="square" rtlCol="0">
              <a:spAutoFit/>
            </a:bodyPr>
            <a:lstStyle/>
            <a:p>
              <a:r>
                <a:rPr lang="fr-FR" sz="1400" b="1" dirty="0">
                  <a:solidFill>
                    <a:schemeClr val="accent5">
                      <a:lumMod val="75000"/>
                    </a:schemeClr>
                  </a:solidFill>
                  <a:latin typeface="Arial Narrow" panose="020B0606020202030204" pitchFamily="34" charset="0"/>
                </a:rPr>
                <a:t>Data center</a:t>
              </a:r>
            </a:p>
          </p:txBody>
        </p:sp>
        <p:pic>
          <p:nvPicPr>
            <p:cNvPr id="60" name="Image 59"/>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4832" y="2192058"/>
              <a:ext cx="775360" cy="775360"/>
            </a:xfrm>
            <a:prstGeom prst="rect">
              <a:avLst/>
            </a:prstGeom>
          </p:spPr>
        </p:pic>
      </p:grpSp>
      <p:sp>
        <p:nvSpPr>
          <p:cNvPr id="55" name="Titre 57"/>
          <p:cNvSpPr>
            <a:spLocks noGrp="1"/>
          </p:cNvSpPr>
          <p:nvPr>
            <p:ph type="title"/>
          </p:nvPr>
        </p:nvSpPr>
        <p:spPr>
          <a:xfrm>
            <a:off x="744436" y="135841"/>
            <a:ext cx="7159795" cy="442211"/>
          </a:xfrm>
        </p:spPr>
        <p:txBody>
          <a:bodyPr>
            <a:normAutofit fontScale="90000"/>
          </a:bodyPr>
          <a:lstStyle/>
          <a:p>
            <a:r>
              <a:rPr lang="fr-FR" dirty="0"/>
              <a:t>Le système d’information de l’organisation </a:t>
            </a:r>
            <a:br>
              <a:rPr lang="fr-FR" dirty="0"/>
            </a:br>
            <a:r>
              <a:rPr lang="fr-FR" dirty="0"/>
              <a:t>L’espace professionnel numérique</a:t>
            </a:r>
          </a:p>
        </p:txBody>
      </p:sp>
      <p:grpSp>
        <p:nvGrpSpPr>
          <p:cNvPr id="58" name="Groupe 57"/>
          <p:cNvGrpSpPr/>
          <p:nvPr/>
        </p:nvGrpSpPr>
        <p:grpSpPr>
          <a:xfrm>
            <a:off x="5911519" y="78911"/>
            <a:ext cx="3160981" cy="364126"/>
            <a:chOff x="5911519" y="78911"/>
            <a:chExt cx="3160981" cy="364126"/>
          </a:xfrm>
        </p:grpSpPr>
        <p:sp>
          <p:nvSpPr>
            <p:cNvPr id="64" name="ZoneTexte 63"/>
            <p:cNvSpPr txBox="1"/>
            <p:nvPr/>
          </p:nvSpPr>
          <p:spPr>
            <a:xfrm>
              <a:off x="5911519" y="78911"/>
              <a:ext cx="3024336" cy="276999"/>
            </a:xfrm>
            <a:prstGeom prst="rect">
              <a:avLst/>
            </a:prstGeom>
            <a:noFill/>
          </p:spPr>
          <p:txBody>
            <a:bodyPr wrap="square" rtlCol="0">
              <a:spAutoFit/>
            </a:bodyPr>
            <a:lstStyle/>
            <a:p>
              <a:r>
                <a:rPr lang="fr-FR" sz="1200" b="1" dirty="0">
                  <a:solidFill>
                    <a:schemeClr val="tx1">
                      <a:lumMod val="65000"/>
                      <a:lumOff val="35000"/>
                    </a:schemeClr>
                  </a:solidFill>
                </a:rPr>
                <a:t>3- Travailler dans un environnement phygital</a:t>
              </a:r>
            </a:p>
          </p:txBody>
        </p:sp>
        <p:pic>
          <p:nvPicPr>
            <p:cNvPr id="65" name="Image 64"/>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12460" y="82997"/>
              <a:ext cx="360040" cy="360040"/>
            </a:xfrm>
            <a:prstGeom prst="rect">
              <a:avLst/>
            </a:prstGeom>
          </p:spPr>
        </p:pic>
      </p:grpSp>
    </p:spTree>
    <p:extLst>
      <p:ext uri="{BB962C8B-B14F-4D97-AF65-F5344CB8AC3E}">
        <p14:creationId xmlns:p14="http://schemas.microsoft.com/office/powerpoint/2010/main" val="3685807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re 57"/>
          <p:cNvSpPr>
            <a:spLocks noGrp="1"/>
          </p:cNvSpPr>
          <p:nvPr>
            <p:ph type="title"/>
          </p:nvPr>
        </p:nvSpPr>
        <p:spPr>
          <a:xfrm>
            <a:off x="332317" y="548086"/>
            <a:ext cx="7992947" cy="442211"/>
          </a:xfrm>
        </p:spPr>
        <p:txBody>
          <a:bodyPr>
            <a:normAutofit fontScale="90000"/>
          </a:bodyPr>
          <a:lstStyle/>
          <a:p>
            <a:r>
              <a:rPr lang="fr-FR" spc="-60" dirty="0"/>
              <a:t>Le système d’information au lycée à ce jour : des outils professionnels non intégrés</a:t>
            </a:r>
          </a:p>
        </p:txBody>
      </p:sp>
      <p:grpSp>
        <p:nvGrpSpPr>
          <p:cNvPr id="64" name="Groupe 63"/>
          <p:cNvGrpSpPr/>
          <p:nvPr/>
        </p:nvGrpSpPr>
        <p:grpSpPr>
          <a:xfrm>
            <a:off x="6867184" y="1193359"/>
            <a:ext cx="1728000" cy="1716505"/>
            <a:chOff x="567387" y="1776980"/>
            <a:chExt cx="1728000" cy="1716505"/>
          </a:xfrm>
        </p:grpSpPr>
        <p:sp>
          <p:nvSpPr>
            <p:cNvPr id="2" name="Rectangle 1"/>
            <p:cNvSpPr/>
            <p:nvPr/>
          </p:nvSpPr>
          <p:spPr>
            <a:xfrm>
              <a:off x="567387" y="1776980"/>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Rectangle 3"/>
            <p:cNvSpPr/>
            <p:nvPr/>
          </p:nvSpPr>
          <p:spPr>
            <a:xfrm>
              <a:off x="646547" y="2113540"/>
              <a:ext cx="1584000" cy="936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009623" y="2151154"/>
              <a:ext cx="857848" cy="133858"/>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rgbClr val="1565A7"/>
                  </a:solidFill>
                  <a:latin typeface="Arial Narrow" panose="020B0606020202030204" pitchFamily="34" charset="0"/>
                </a:rPr>
                <a:t>Story-board et rôles</a:t>
              </a:r>
            </a:p>
          </p:txBody>
        </p:sp>
        <p:grpSp>
          <p:nvGrpSpPr>
            <p:cNvPr id="47" name="Groupe 46"/>
            <p:cNvGrpSpPr/>
            <p:nvPr/>
          </p:nvGrpSpPr>
          <p:grpSpPr>
            <a:xfrm>
              <a:off x="791099" y="2296335"/>
              <a:ext cx="1294897" cy="666406"/>
              <a:chOff x="778192" y="2264470"/>
              <a:chExt cx="1294897" cy="666406"/>
            </a:xfrm>
          </p:grpSpPr>
          <p:grpSp>
            <p:nvGrpSpPr>
              <p:cNvPr id="41" name="Groupe 40"/>
              <p:cNvGrpSpPr/>
              <p:nvPr/>
            </p:nvGrpSpPr>
            <p:grpSpPr>
              <a:xfrm>
                <a:off x="778192" y="2635368"/>
                <a:ext cx="1294897" cy="295508"/>
                <a:chOff x="778192" y="2635368"/>
                <a:chExt cx="1294897" cy="295508"/>
              </a:xfrm>
            </p:grpSpPr>
            <p:cxnSp>
              <p:nvCxnSpPr>
                <p:cNvPr id="22" name="Connecteur droit 21"/>
                <p:cNvCxnSpPr/>
                <p:nvPr/>
              </p:nvCxnSpPr>
              <p:spPr>
                <a:xfrm>
                  <a:off x="839682" y="2638926"/>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78192" y="2635368"/>
                  <a:ext cx="138626" cy="295508"/>
                  <a:chOff x="778192" y="2635368"/>
                  <a:chExt cx="138626" cy="295508"/>
                </a:xfrm>
              </p:grpSpPr>
              <p:pic>
                <p:nvPicPr>
                  <p:cNvPr id="10" name="Imag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8192" y="2714876"/>
                    <a:ext cx="138626" cy="216000"/>
                  </a:xfrm>
                  <a:prstGeom prst="rect">
                    <a:avLst/>
                  </a:prstGeom>
                </p:spPr>
              </p:pic>
              <p:cxnSp>
                <p:nvCxnSpPr>
                  <p:cNvPr id="24" name="Connecteur droit 23"/>
                  <p:cNvCxnSpPr/>
                  <p:nvPr/>
                </p:nvCxnSpPr>
                <p:spPr>
                  <a:xfrm>
                    <a:off x="839682"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1001786" y="2638926"/>
                  <a:ext cx="146118" cy="291950"/>
                  <a:chOff x="1001786" y="2638926"/>
                  <a:chExt cx="146118" cy="291950"/>
                </a:xfrm>
              </p:grpSpPr>
              <p:pic>
                <p:nvPicPr>
                  <p:cNvPr id="17" name="Image 1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01786" y="2714876"/>
                    <a:ext cx="146118" cy="216000"/>
                  </a:xfrm>
                  <a:prstGeom prst="rect">
                    <a:avLst/>
                  </a:prstGeom>
                </p:spPr>
              </p:pic>
              <p:cxnSp>
                <p:nvCxnSpPr>
                  <p:cNvPr id="27" name="Connecteur droit 26"/>
                  <p:cNvCxnSpPr/>
                  <p:nvPr/>
                </p:nvCxnSpPr>
                <p:spPr>
                  <a:xfrm>
                    <a:off x="107484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1232872" y="2635368"/>
                  <a:ext cx="139764" cy="295508"/>
                  <a:chOff x="1232872" y="2635368"/>
                  <a:chExt cx="139764" cy="295508"/>
                </a:xfrm>
              </p:grpSpPr>
              <p:pic>
                <p:nvPicPr>
                  <p:cNvPr id="15" name="Image 1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32872" y="2714876"/>
                    <a:ext cx="139764" cy="216000"/>
                  </a:xfrm>
                  <a:prstGeom prst="rect">
                    <a:avLst/>
                  </a:prstGeom>
                </p:spPr>
              </p:pic>
              <p:cxnSp>
                <p:nvCxnSpPr>
                  <p:cNvPr id="28" name="Connecteur droit 27"/>
                  <p:cNvCxnSpPr/>
                  <p:nvPr/>
                </p:nvCxnSpPr>
                <p:spPr>
                  <a:xfrm>
                    <a:off x="1302754"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1457604" y="2635368"/>
                  <a:ext cx="128432" cy="295508"/>
                  <a:chOff x="1457604" y="2635368"/>
                  <a:chExt cx="128432" cy="295508"/>
                </a:xfrm>
              </p:grpSpPr>
              <p:pic>
                <p:nvPicPr>
                  <p:cNvPr id="16" name="Image 1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457604" y="2714876"/>
                    <a:ext cx="128432" cy="216000"/>
                  </a:xfrm>
                  <a:prstGeom prst="rect">
                    <a:avLst/>
                  </a:prstGeom>
                </p:spPr>
              </p:pic>
              <p:cxnSp>
                <p:nvCxnSpPr>
                  <p:cNvPr id="29" name="Connecteur droit 28"/>
                  <p:cNvCxnSpPr/>
                  <p:nvPr/>
                </p:nvCxnSpPr>
                <p:spPr>
                  <a:xfrm>
                    <a:off x="1521820"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1671004" y="2635368"/>
                  <a:ext cx="150451" cy="295508"/>
                  <a:chOff x="1671004" y="2635368"/>
                  <a:chExt cx="150451" cy="295508"/>
                </a:xfrm>
              </p:grpSpPr>
              <p:pic>
                <p:nvPicPr>
                  <p:cNvPr id="18" name="Image 1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71004" y="2714876"/>
                    <a:ext cx="150451" cy="216000"/>
                  </a:xfrm>
                  <a:prstGeom prst="rect">
                    <a:avLst/>
                  </a:prstGeom>
                </p:spPr>
              </p:pic>
              <p:cxnSp>
                <p:nvCxnSpPr>
                  <p:cNvPr id="30" name="Connecteur droit 29"/>
                  <p:cNvCxnSpPr/>
                  <p:nvPr/>
                </p:nvCxnSpPr>
                <p:spPr>
                  <a:xfrm>
                    <a:off x="1746229"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1" name="Groupe 30"/>
                <p:cNvGrpSpPr/>
                <p:nvPr/>
              </p:nvGrpSpPr>
              <p:grpSpPr>
                <a:xfrm>
                  <a:off x="1906422" y="2638926"/>
                  <a:ext cx="166667" cy="291950"/>
                  <a:chOff x="1906422" y="2638926"/>
                  <a:chExt cx="166667" cy="291950"/>
                </a:xfrm>
              </p:grpSpPr>
              <p:pic>
                <p:nvPicPr>
                  <p:cNvPr id="19" name="Image 18"/>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906422" y="2714876"/>
                    <a:ext cx="166667" cy="216000"/>
                  </a:xfrm>
                  <a:prstGeom prst="rect">
                    <a:avLst/>
                  </a:prstGeom>
                </p:spPr>
              </p:pic>
              <p:cxnSp>
                <p:nvCxnSpPr>
                  <p:cNvPr id="32" name="Connecteur droit 31"/>
                  <p:cNvCxnSpPr/>
                  <p:nvPr/>
                </p:nvCxnSpPr>
                <p:spPr>
                  <a:xfrm>
                    <a:off x="198975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46" name="Groupe 45"/>
              <p:cNvGrpSpPr/>
              <p:nvPr/>
            </p:nvGrpSpPr>
            <p:grpSpPr>
              <a:xfrm>
                <a:off x="1344725" y="2264470"/>
                <a:ext cx="161830" cy="370974"/>
                <a:chOff x="1305350" y="2225830"/>
                <a:chExt cx="161830" cy="370974"/>
              </a:xfrm>
            </p:grpSpPr>
            <p:pic>
              <p:nvPicPr>
                <p:cNvPr id="8" name="Image 7"/>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305350" y="2225830"/>
                  <a:ext cx="161830" cy="262974"/>
                </a:xfrm>
                <a:prstGeom prst="rect">
                  <a:avLst/>
                </a:prstGeom>
              </p:spPr>
            </p:pic>
            <p:cxnSp>
              <p:nvCxnSpPr>
                <p:cNvPr id="45" name="Connecteur droit 44"/>
                <p:cNvCxnSpPr/>
                <p:nvPr/>
              </p:nvCxnSpPr>
              <p:spPr>
                <a:xfrm>
                  <a:off x="1386265" y="2488804"/>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50" name="Rectangle 49"/>
            <p:cNvSpPr/>
            <p:nvPr/>
          </p:nvSpPr>
          <p:spPr>
            <a:xfrm>
              <a:off x="612032" y="1871013"/>
              <a:ext cx="1647473" cy="175752"/>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Scénarisation pédagogique</a:t>
              </a:r>
            </a:p>
          </p:txBody>
        </p:sp>
        <p:sp>
          <p:nvSpPr>
            <p:cNvPr id="52" name="ZoneTexte 51"/>
            <p:cNvSpPr txBox="1"/>
            <p:nvPr/>
          </p:nvSpPr>
          <p:spPr>
            <a:xfrm>
              <a:off x="1634283" y="2908969"/>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RH</a:t>
              </a:r>
            </a:p>
          </p:txBody>
        </p:sp>
        <p:sp>
          <p:nvSpPr>
            <p:cNvPr id="53" name="ZoneTexte 52"/>
            <p:cNvSpPr txBox="1"/>
            <p:nvPr/>
          </p:nvSpPr>
          <p:spPr>
            <a:xfrm>
              <a:off x="906283"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Achat</a:t>
              </a:r>
            </a:p>
          </p:txBody>
        </p:sp>
        <p:sp>
          <p:nvSpPr>
            <p:cNvPr id="54" name="ZoneTexte 53"/>
            <p:cNvSpPr txBox="1"/>
            <p:nvPr/>
          </p:nvSpPr>
          <p:spPr>
            <a:xfrm>
              <a:off x="1125416"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Vente</a:t>
              </a:r>
            </a:p>
          </p:txBody>
        </p:sp>
        <p:sp>
          <p:nvSpPr>
            <p:cNvPr id="55" name="ZoneTexte 54"/>
            <p:cNvSpPr txBox="1"/>
            <p:nvPr/>
          </p:nvSpPr>
          <p:spPr>
            <a:xfrm>
              <a:off x="1336313" y="2901900"/>
              <a:ext cx="431349"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Finance</a:t>
              </a:r>
            </a:p>
          </p:txBody>
        </p:sp>
        <p:sp>
          <p:nvSpPr>
            <p:cNvPr id="59" name="ZoneTexte 58"/>
            <p:cNvSpPr txBox="1"/>
            <p:nvPr/>
          </p:nvSpPr>
          <p:spPr>
            <a:xfrm>
              <a:off x="669646" y="2898165"/>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Stock</a:t>
              </a:r>
            </a:p>
          </p:txBody>
        </p:sp>
        <p:sp>
          <p:nvSpPr>
            <p:cNvPr id="57" name="ZoneTexte 56"/>
            <p:cNvSpPr txBox="1"/>
            <p:nvPr/>
          </p:nvSpPr>
          <p:spPr>
            <a:xfrm>
              <a:off x="1776577" y="2906734"/>
              <a:ext cx="483297"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Production</a:t>
              </a:r>
            </a:p>
          </p:txBody>
        </p:sp>
        <p:grpSp>
          <p:nvGrpSpPr>
            <p:cNvPr id="63" name="Groupe 62"/>
            <p:cNvGrpSpPr/>
            <p:nvPr/>
          </p:nvGrpSpPr>
          <p:grpSpPr>
            <a:xfrm>
              <a:off x="617220" y="3055127"/>
              <a:ext cx="1642654" cy="396000"/>
              <a:chOff x="617220" y="3055127"/>
              <a:chExt cx="1642654" cy="396000"/>
            </a:xfrm>
          </p:grpSpPr>
          <p:cxnSp>
            <p:nvCxnSpPr>
              <p:cNvPr id="51" name="Connecteur droit 50"/>
              <p:cNvCxnSpPr/>
              <p:nvPr/>
            </p:nvCxnSpPr>
            <p:spPr>
              <a:xfrm flipH="1">
                <a:off x="1125416" y="3055127"/>
                <a:ext cx="179212"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1583662" y="3055127"/>
                <a:ext cx="180000"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a:off x="617220" y="3058714"/>
                <a:ext cx="1642654" cy="0"/>
              </a:xfrm>
              <a:prstGeom prst="line">
                <a:avLst/>
              </a:prstGeom>
              <a:ln>
                <a:solidFill>
                  <a:srgbClr val="F2C400"/>
                </a:solidFill>
              </a:ln>
            </p:spPr>
            <p:style>
              <a:lnRef idx="2">
                <a:schemeClr val="accent6"/>
              </a:lnRef>
              <a:fillRef idx="0">
                <a:schemeClr val="accent6"/>
              </a:fillRef>
              <a:effectRef idx="1">
                <a:schemeClr val="accent6"/>
              </a:effectRef>
              <a:fontRef idx="minor">
                <a:schemeClr val="tx1"/>
              </a:fontRef>
            </p:style>
          </p:cxnSp>
        </p:grpSp>
      </p:grpSp>
      <p:pic>
        <p:nvPicPr>
          <p:cNvPr id="117" name="Image 116"/>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910029" y="2128779"/>
            <a:ext cx="806968" cy="806968"/>
          </a:xfrm>
          <a:prstGeom prst="rect">
            <a:avLst/>
          </a:prstGeom>
        </p:spPr>
      </p:pic>
      <p:grpSp>
        <p:nvGrpSpPr>
          <p:cNvPr id="120" name="Groupe 119"/>
          <p:cNvGrpSpPr/>
          <p:nvPr/>
        </p:nvGrpSpPr>
        <p:grpSpPr>
          <a:xfrm>
            <a:off x="4823386" y="2284571"/>
            <a:ext cx="1544488" cy="900000"/>
            <a:chOff x="2620958" y="2386862"/>
            <a:chExt cx="1345783" cy="900000"/>
          </a:xfrm>
        </p:grpSpPr>
        <p:sp>
          <p:nvSpPr>
            <p:cNvPr id="118" name="Rectangle à coins arrondis 117"/>
            <p:cNvSpPr/>
            <p:nvPr/>
          </p:nvSpPr>
          <p:spPr>
            <a:xfrm>
              <a:off x="2620958" y="2386862"/>
              <a:ext cx="1345783"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Réseau local lycée</a:t>
              </a:r>
            </a:p>
          </p:txBody>
        </p:sp>
        <p:pic>
          <p:nvPicPr>
            <p:cNvPr id="119" name="Image 118"/>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991573" y="2652794"/>
              <a:ext cx="604554" cy="604553"/>
            </a:xfrm>
            <a:prstGeom prst="rect">
              <a:avLst/>
            </a:prstGeom>
          </p:spPr>
        </p:pic>
      </p:grpSp>
      <p:grpSp>
        <p:nvGrpSpPr>
          <p:cNvPr id="122" name="Groupe 121"/>
          <p:cNvGrpSpPr/>
          <p:nvPr/>
        </p:nvGrpSpPr>
        <p:grpSpPr>
          <a:xfrm>
            <a:off x="4521022" y="1182193"/>
            <a:ext cx="1523700" cy="924958"/>
            <a:chOff x="3476523" y="3067619"/>
            <a:chExt cx="1385182" cy="924958"/>
          </a:xfrm>
        </p:grpSpPr>
        <p:sp>
          <p:nvSpPr>
            <p:cNvPr id="99" name="Rectangle à coins arrondis 98"/>
            <p:cNvSpPr/>
            <p:nvPr/>
          </p:nvSpPr>
          <p:spPr>
            <a:xfrm>
              <a:off x="3476523" y="3067619"/>
              <a:ext cx="1385182" cy="870665"/>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Logiciel vie scolaire</a:t>
              </a:r>
            </a:p>
            <a:p>
              <a:pPr algn="ctr"/>
              <a:endParaRPr lang="fr-FR" b="1" dirty="0">
                <a:solidFill>
                  <a:srgbClr val="1565A7"/>
                </a:solidFill>
              </a:endParaRPr>
            </a:p>
          </p:txBody>
        </p:sp>
        <p:pic>
          <p:nvPicPr>
            <p:cNvPr id="121" name="Image 120"/>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861899" y="3456662"/>
              <a:ext cx="535915" cy="535915"/>
            </a:xfrm>
            <a:prstGeom prst="rect">
              <a:avLst/>
            </a:prstGeom>
          </p:spPr>
        </p:pic>
      </p:grpSp>
      <p:grpSp>
        <p:nvGrpSpPr>
          <p:cNvPr id="5" name="Groupe 4"/>
          <p:cNvGrpSpPr/>
          <p:nvPr/>
        </p:nvGrpSpPr>
        <p:grpSpPr>
          <a:xfrm>
            <a:off x="6867184" y="3010458"/>
            <a:ext cx="1728000" cy="1716505"/>
            <a:chOff x="6867184" y="3010458"/>
            <a:chExt cx="1728000" cy="1716505"/>
          </a:xfrm>
        </p:grpSpPr>
        <p:sp>
          <p:nvSpPr>
            <p:cNvPr id="188" name="Rectangle 187"/>
            <p:cNvSpPr/>
            <p:nvPr/>
          </p:nvSpPr>
          <p:spPr>
            <a:xfrm>
              <a:off x="6867184" y="3010458"/>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4" name="Rectangle 153"/>
            <p:cNvSpPr/>
            <p:nvPr/>
          </p:nvSpPr>
          <p:spPr>
            <a:xfrm>
              <a:off x="6912198" y="3065895"/>
              <a:ext cx="1647473" cy="34638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Simulation activités professionnelles</a:t>
              </a:r>
            </a:p>
          </p:txBody>
        </p:sp>
        <p:pic>
          <p:nvPicPr>
            <p:cNvPr id="189" name="Image 188"/>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393586" y="3478270"/>
              <a:ext cx="399482" cy="399482"/>
            </a:xfrm>
            <a:prstGeom prst="rect">
              <a:avLst/>
            </a:prstGeom>
          </p:spPr>
        </p:pic>
        <p:pic>
          <p:nvPicPr>
            <p:cNvPr id="190" name="Image 189"/>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366643" y="3927957"/>
              <a:ext cx="399482" cy="399482"/>
            </a:xfrm>
            <a:prstGeom prst="rect">
              <a:avLst/>
            </a:prstGeom>
          </p:spPr>
        </p:pic>
        <p:pic>
          <p:nvPicPr>
            <p:cNvPr id="191" name="Image 190"/>
            <p:cNvPicPr>
              <a:picLocks noChangeAspect="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838389" y="3526103"/>
              <a:ext cx="316645" cy="316645"/>
            </a:xfrm>
            <a:prstGeom prst="rect">
              <a:avLst/>
            </a:prstGeom>
          </p:spPr>
        </p:pic>
        <p:pic>
          <p:nvPicPr>
            <p:cNvPr id="192" name="Image 191"/>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93784" y="3986229"/>
              <a:ext cx="341210" cy="341210"/>
            </a:xfrm>
            <a:prstGeom prst="rect">
              <a:avLst/>
            </a:prstGeom>
          </p:spPr>
        </p:pic>
        <p:pic>
          <p:nvPicPr>
            <p:cNvPr id="193" name="Image 192"/>
            <p:cNvPicPr>
              <a:picLocks noChangeAspect="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812914" y="3971843"/>
              <a:ext cx="334080" cy="334080"/>
            </a:xfrm>
            <a:prstGeom prst="rect">
              <a:avLst/>
            </a:prstGeom>
          </p:spPr>
        </p:pic>
        <p:pic>
          <p:nvPicPr>
            <p:cNvPr id="196" name="Image 195"/>
            <p:cNvPicPr>
              <a:picLocks noChangeAspect="1"/>
            </p:cNvPicPr>
            <p:nvPr/>
          </p:nvPicPr>
          <p:blipFill>
            <a:blip r:embed="rId18"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946344" y="3916845"/>
              <a:ext cx="373510" cy="373510"/>
            </a:xfrm>
            <a:prstGeom prst="rect">
              <a:avLst/>
            </a:prstGeom>
          </p:spPr>
        </p:pic>
        <p:pic>
          <p:nvPicPr>
            <p:cNvPr id="197" name="Image 196"/>
            <p:cNvPicPr>
              <a:picLocks noChangeAspect="1"/>
            </p:cNvPicPr>
            <p:nvPr/>
          </p:nvPicPr>
          <p:blipFill>
            <a:blip r:embed="rId19"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918801" y="3469694"/>
              <a:ext cx="429464" cy="429464"/>
            </a:xfrm>
            <a:prstGeom prst="rect">
              <a:avLst/>
            </a:prstGeom>
          </p:spPr>
        </p:pic>
        <p:pic>
          <p:nvPicPr>
            <p:cNvPr id="198" name="Image 197"/>
            <p:cNvPicPr>
              <a:picLocks noChangeAspect="1"/>
            </p:cNvPicPr>
            <p:nvPr/>
          </p:nvPicPr>
          <p:blipFill>
            <a:blip r:embed="rId20"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200355" y="3493858"/>
              <a:ext cx="381133" cy="381133"/>
            </a:xfrm>
            <a:prstGeom prst="rect">
              <a:avLst/>
            </a:prstGeom>
          </p:spPr>
        </p:pic>
        <p:sp>
          <p:nvSpPr>
            <p:cNvPr id="199" name="Rectangle 198"/>
            <p:cNvSpPr/>
            <p:nvPr/>
          </p:nvSpPr>
          <p:spPr>
            <a:xfrm>
              <a:off x="6914607" y="4361152"/>
              <a:ext cx="1647473" cy="346388"/>
            </a:xfrm>
            <a:prstGeom prst="rect">
              <a:avLst/>
            </a:prstGeom>
            <a:solidFill>
              <a:srgbClr val="1565A7"/>
            </a:solidFill>
            <a:ln w="9525">
              <a:solidFill>
                <a:srgbClr val="1565A7"/>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chemeClr val="bg1"/>
                  </a:solidFill>
                  <a:latin typeface="Arial Narrow" panose="020B0606020202030204" pitchFamily="34" charset="0"/>
                </a:rPr>
                <a:t>Gérer l’information - Traiter des donner Produire - Collaborer - Communiquer  </a:t>
              </a:r>
            </a:p>
          </p:txBody>
        </p:sp>
      </p:grpSp>
      <p:sp>
        <p:nvSpPr>
          <p:cNvPr id="200" name="ZoneTexte 199"/>
          <p:cNvSpPr txBox="1"/>
          <p:nvPr/>
        </p:nvSpPr>
        <p:spPr>
          <a:xfrm>
            <a:off x="7234697" y="1809648"/>
            <a:ext cx="551899" cy="276999"/>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Enseignant</a:t>
            </a:r>
          </a:p>
          <a:p>
            <a:r>
              <a:rPr lang="fr-FR" sz="600" dirty="0">
                <a:solidFill>
                  <a:srgbClr val="1565A7"/>
                </a:solidFill>
                <a:latin typeface="Arial Narrow" panose="020B0606020202030204" pitchFamily="34" charset="0"/>
              </a:rPr>
              <a:t>Manager </a:t>
            </a:r>
          </a:p>
        </p:txBody>
      </p:sp>
      <p:grpSp>
        <p:nvGrpSpPr>
          <p:cNvPr id="39" name="Groupe 38"/>
          <p:cNvGrpSpPr/>
          <p:nvPr/>
        </p:nvGrpSpPr>
        <p:grpSpPr>
          <a:xfrm>
            <a:off x="211989" y="1997919"/>
            <a:ext cx="1736013" cy="1813545"/>
            <a:chOff x="211989" y="1567532"/>
            <a:chExt cx="1736013" cy="1813545"/>
          </a:xfrm>
        </p:grpSpPr>
        <p:grpSp>
          <p:nvGrpSpPr>
            <p:cNvPr id="205" name="Groupe 204"/>
            <p:cNvGrpSpPr/>
            <p:nvPr/>
          </p:nvGrpSpPr>
          <p:grpSpPr>
            <a:xfrm>
              <a:off x="211989" y="1567532"/>
              <a:ext cx="1736013" cy="1813545"/>
              <a:chOff x="486193" y="3187611"/>
              <a:chExt cx="1781885" cy="1224000"/>
            </a:xfrm>
          </p:grpSpPr>
          <p:sp>
            <p:nvSpPr>
              <p:cNvPr id="202" name="Rectangle à coins arrondis 201"/>
              <p:cNvSpPr/>
              <p:nvPr/>
            </p:nvSpPr>
            <p:spPr>
              <a:xfrm>
                <a:off x="486193" y="3187611"/>
                <a:ext cx="1717584" cy="1224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fr-FR" b="1" dirty="0">
                  <a:solidFill>
                    <a:srgbClr val="1565A7"/>
                  </a:solidFill>
                </a:endParaRPr>
              </a:p>
            </p:txBody>
          </p:sp>
          <p:sp>
            <p:nvSpPr>
              <p:cNvPr id="204" name="ZoneTexte 203"/>
              <p:cNvSpPr txBox="1"/>
              <p:nvPr/>
            </p:nvSpPr>
            <p:spPr>
              <a:xfrm>
                <a:off x="486193" y="3187611"/>
                <a:ext cx="1781885" cy="712972"/>
              </a:xfrm>
              <a:prstGeom prst="rect">
                <a:avLst/>
              </a:prstGeom>
              <a:noFill/>
            </p:spPr>
            <p:txBody>
              <a:bodyPr wrap="square" rtlCol="0">
                <a:spAutoFit/>
              </a:bodyPr>
              <a:lstStyle/>
              <a:p>
                <a:pPr algn="ctr"/>
                <a:r>
                  <a:rPr lang="fr-FR" sz="1600" b="1" dirty="0">
                    <a:solidFill>
                      <a:srgbClr val="1565A7"/>
                    </a:solidFill>
                  </a:rPr>
                  <a:t>Pas de portail d’entrée unique</a:t>
                </a:r>
              </a:p>
              <a:p>
                <a:endParaRPr lang="fr-FR" dirty="0"/>
              </a:p>
            </p:txBody>
          </p:sp>
        </p:grpSp>
        <p:grpSp>
          <p:nvGrpSpPr>
            <p:cNvPr id="36" name="Groupe 35"/>
            <p:cNvGrpSpPr/>
            <p:nvPr/>
          </p:nvGrpSpPr>
          <p:grpSpPr>
            <a:xfrm>
              <a:off x="631119" y="2235732"/>
              <a:ext cx="828000" cy="828000"/>
              <a:chOff x="498915" y="2202681"/>
              <a:chExt cx="828000" cy="828000"/>
            </a:xfrm>
          </p:grpSpPr>
          <p:pic>
            <p:nvPicPr>
              <p:cNvPr id="9" name="Image 8"/>
              <p:cNvPicPr>
                <a:picLocks noChangeAspect="1"/>
              </p:cNvPicPr>
              <p:nvPr/>
            </p:nvPicPr>
            <p:blipFill>
              <a:blip r:embed="rId21"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21702" y="2202681"/>
                <a:ext cx="782426" cy="828000"/>
              </a:xfrm>
              <a:prstGeom prst="rect">
                <a:avLst/>
              </a:prstGeom>
            </p:spPr>
          </p:pic>
          <p:grpSp>
            <p:nvGrpSpPr>
              <p:cNvPr id="26" name="Groupe 25"/>
              <p:cNvGrpSpPr/>
              <p:nvPr/>
            </p:nvGrpSpPr>
            <p:grpSpPr>
              <a:xfrm>
                <a:off x="498915" y="2202681"/>
                <a:ext cx="828000" cy="828000"/>
                <a:chOff x="460481" y="2202681"/>
                <a:chExt cx="1044664" cy="994151"/>
              </a:xfrm>
            </p:grpSpPr>
            <p:cxnSp>
              <p:nvCxnSpPr>
                <p:cNvPr id="20" name="Connecteur droit 19"/>
                <p:cNvCxnSpPr/>
                <p:nvPr/>
              </p:nvCxnSpPr>
              <p:spPr>
                <a:xfrm>
                  <a:off x="460481" y="2202681"/>
                  <a:ext cx="1018197" cy="994151"/>
                </a:xfrm>
                <a:prstGeom prst="line">
                  <a:avLst/>
                </a:prstGeom>
                <a:ln w="28575">
                  <a:solidFill>
                    <a:srgbClr val="FFC409"/>
                  </a:solidFill>
                </a:ln>
              </p:spPr>
              <p:style>
                <a:lnRef idx="1">
                  <a:schemeClr val="accent6"/>
                </a:lnRef>
                <a:fillRef idx="0">
                  <a:schemeClr val="accent6"/>
                </a:fillRef>
                <a:effectRef idx="0">
                  <a:schemeClr val="accent6"/>
                </a:effectRef>
                <a:fontRef idx="minor">
                  <a:schemeClr val="tx1"/>
                </a:fontRef>
              </p:style>
            </p:cxnSp>
            <p:cxnSp>
              <p:nvCxnSpPr>
                <p:cNvPr id="86" name="Connecteur droit 85"/>
                <p:cNvCxnSpPr/>
                <p:nvPr/>
              </p:nvCxnSpPr>
              <p:spPr>
                <a:xfrm flipV="1">
                  <a:off x="486345" y="2202681"/>
                  <a:ext cx="1018800" cy="993600"/>
                </a:xfrm>
                <a:prstGeom prst="line">
                  <a:avLst/>
                </a:prstGeom>
                <a:ln w="28575">
                  <a:solidFill>
                    <a:srgbClr val="FFC409"/>
                  </a:solidFill>
                </a:ln>
              </p:spPr>
              <p:style>
                <a:lnRef idx="1">
                  <a:schemeClr val="accent6"/>
                </a:lnRef>
                <a:fillRef idx="0">
                  <a:schemeClr val="accent6"/>
                </a:fillRef>
                <a:effectRef idx="0">
                  <a:schemeClr val="accent6"/>
                </a:effectRef>
                <a:fontRef idx="minor">
                  <a:schemeClr val="tx1"/>
                </a:fontRef>
              </p:style>
            </p:cxnSp>
          </p:grpSp>
        </p:grpSp>
      </p:grpSp>
      <p:sp>
        <p:nvSpPr>
          <p:cNvPr id="7" name="ZoneTexte 6"/>
          <p:cNvSpPr txBox="1"/>
          <p:nvPr/>
        </p:nvSpPr>
        <p:spPr>
          <a:xfrm>
            <a:off x="1283682" y="4532622"/>
            <a:ext cx="5060988" cy="369332"/>
          </a:xfrm>
          <a:prstGeom prst="rect">
            <a:avLst/>
          </a:prstGeom>
          <a:noFill/>
        </p:spPr>
        <p:txBody>
          <a:bodyPr wrap="square" rtlCol="0">
            <a:spAutoFit/>
          </a:bodyPr>
          <a:lstStyle/>
          <a:p>
            <a:pPr algn="ctr"/>
            <a:r>
              <a:rPr lang="fr-FR" b="1" dirty="0">
                <a:solidFill>
                  <a:schemeClr val="accent6">
                    <a:lumMod val="75000"/>
                  </a:schemeClr>
                </a:solidFill>
              </a:rPr>
              <a:t>Une grande diversité selon les lycées, les régions</a:t>
            </a:r>
          </a:p>
        </p:txBody>
      </p:sp>
      <p:grpSp>
        <p:nvGrpSpPr>
          <p:cNvPr id="85" name="Groupe 84"/>
          <p:cNvGrpSpPr/>
          <p:nvPr/>
        </p:nvGrpSpPr>
        <p:grpSpPr>
          <a:xfrm>
            <a:off x="2069150" y="3086431"/>
            <a:ext cx="2694986" cy="1274721"/>
            <a:chOff x="2439277" y="3003422"/>
            <a:chExt cx="2694986" cy="1274721"/>
          </a:xfrm>
        </p:grpSpPr>
        <p:pic>
          <p:nvPicPr>
            <p:cNvPr id="87" name="Image 86"/>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2623323" y="3041381"/>
              <a:ext cx="2167484" cy="1198801"/>
            </a:xfrm>
            <a:prstGeom prst="rect">
              <a:avLst/>
            </a:prstGeom>
          </p:spPr>
        </p:pic>
        <p:sp>
          <p:nvSpPr>
            <p:cNvPr id="89" name="Rectangle à coins arrondis 88"/>
            <p:cNvSpPr/>
            <p:nvPr/>
          </p:nvSpPr>
          <p:spPr>
            <a:xfrm>
              <a:off x="2439277" y="3003422"/>
              <a:ext cx="2583576" cy="1274721"/>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90" name="ZoneTexte 89"/>
            <p:cNvSpPr txBox="1"/>
            <p:nvPr/>
          </p:nvSpPr>
          <p:spPr>
            <a:xfrm>
              <a:off x="3840850" y="3887523"/>
              <a:ext cx="1293413" cy="346967"/>
            </a:xfrm>
            <a:prstGeom prst="rect">
              <a:avLst/>
            </a:prstGeom>
            <a:noFill/>
          </p:spPr>
          <p:txBody>
            <a:bodyPr wrap="square" rtlCol="0">
              <a:spAutoFit/>
            </a:bodyPr>
            <a:lstStyle/>
            <a:p>
              <a:r>
                <a:rPr lang="fr-FR" b="1" dirty="0">
                  <a:solidFill>
                    <a:srgbClr val="1565A7"/>
                  </a:solidFill>
                </a:rPr>
                <a:t>ENT région</a:t>
              </a:r>
            </a:p>
          </p:txBody>
        </p:sp>
      </p:grpSp>
      <p:grpSp>
        <p:nvGrpSpPr>
          <p:cNvPr id="91" name="Groupe 90"/>
          <p:cNvGrpSpPr/>
          <p:nvPr/>
        </p:nvGrpSpPr>
        <p:grpSpPr>
          <a:xfrm>
            <a:off x="1978546" y="1193359"/>
            <a:ext cx="1865327" cy="1264236"/>
            <a:chOff x="1978546" y="1193359"/>
            <a:chExt cx="1865327" cy="1264236"/>
          </a:xfrm>
        </p:grpSpPr>
        <p:grpSp>
          <p:nvGrpSpPr>
            <p:cNvPr id="92" name="Groupe 91"/>
            <p:cNvGrpSpPr/>
            <p:nvPr/>
          </p:nvGrpSpPr>
          <p:grpSpPr>
            <a:xfrm>
              <a:off x="1978546" y="1193359"/>
              <a:ext cx="1865327" cy="1264236"/>
              <a:chOff x="502183" y="1410023"/>
              <a:chExt cx="2034250" cy="917462"/>
            </a:xfrm>
          </p:grpSpPr>
          <p:sp>
            <p:nvSpPr>
              <p:cNvPr id="97" name="Rectangle à coins arrondis 96"/>
              <p:cNvSpPr/>
              <p:nvPr/>
            </p:nvSpPr>
            <p:spPr>
              <a:xfrm>
                <a:off x="534166" y="1439223"/>
                <a:ext cx="1923747" cy="888262"/>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nvGrpSpPr>
              <p:cNvPr id="98" name="Groupe 97"/>
              <p:cNvGrpSpPr/>
              <p:nvPr/>
            </p:nvGrpSpPr>
            <p:grpSpPr>
              <a:xfrm>
                <a:off x="502183" y="1410023"/>
                <a:ext cx="2034250" cy="878166"/>
                <a:chOff x="4805274" y="1712616"/>
                <a:chExt cx="2034250" cy="878166"/>
              </a:xfrm>
            </p:grpSpPr>
            <p:pic>
              <p:nvPicPr>
                <p:cNvPr id="100" name="Image 99"/>
                <p:cNvPicPr>
                  <a:picLocks noChangeAspect="1"/>
                </p:cNvPicPr>
                <p:nvPr/>
              </p:nvPicPr>
              <p:blipFill rotWithShape="1">
                <a:blip r:embed="rId23" cstate="print">
                  <a:duotone>
                    <a:schemeClr val="accent1">
                      <a:shade val="45000"/>
                      <a:satMod val="135000"/>
                    </a:schemeClr>
                    <a:prstClr val="white"/>
                  </a:duotone>
                  <a:extLst>
                    <a:ext uri="{BEBA8EAE-BF5A-486C-A8C5-ECC9F3942E4B}">
                      <a14:imgProps xmlns:a14="http://schemas.microsoft.com/office/drawing/2010/main">
                        <a14:imgLayer r:embed="rId24">
                          <a14:imgEffect>
                            <a14:backgroundRemoval t="0" b="100000" l="0" r="99681">
                              <a14:foregroundMark x1="40735" y1="7379" x2="40735" y2="7379"/>
                              <a14:foregroundMark x1="27157" y1="86260" x2="27157" y2="86260"/>
                              <a14:foregroundMark x1="92971" y1="87532" x2="92971" y2="87532"/>
                            </a14:backgroundRemoval>
                          </a14:imgEffect>
                        </a14:imgLayer>
                      </a14:imgProps>
                    </a:ext>
                    <a:ext uri="{28A0092B-C50C-407E-A947-70E740481C1C}">
                      <a14:useLocalDpi xmlns:a14="http://schemas.microsoft.com/office/drawing/2010/main"/>
                    </a:ext>
                  </a:extLst>
                </a:blip>
                <a:srcRect/>
                <a:stretch/>
              </p:blipFill>
              <p:spPr>
                <a:xfrm>
                  <a:off x="5031608" y="2240227"/>
                  <a:ext cx="558772" cy="350555"/>
                </a:xfrm>
                <a:prstGeom prst="rect">
                  <a:avLst/>
                </a:prstGeom>
              </p:spPr>
            </p:pic>
            <p:sp>
              <p:nvSpPr>
                <p:cNvPr id="101" name="ZoneTexte 100"/>
                <p:cNvSpPr txBox="1"/>
                <p:nvPr/>
              </p:nvSpPr>
              <p:spPr>
                <a:xfrm>
                  <a:off x="4805274" y="1712616"/>
                  <a:ext cx="2034250" cy="536052"/>
                </a:xfrm>
                <a:prstGeom prst="rect">
                  <a:avLst/>
                </a:prstGeom>
                <a:noFill/>
              </p:spPr>
              <p:txBody>
                <a:bodyPr wrap="square" rtlCol="0">
                  <a:spAutoFit/>
                </a:bodyPr>
                <a:lstStyle/>
                <a:p>
                  <a:pPr algn="ctr"/>
                  <a:r>
                    <a:rPr lang="fr-FR" sz="1400" b="1" dirty="0">
                      <a:solidFill>
                        <a:srgbClr val="1565A7"/>
                      </a:solidFill>
                      <a:latin typeface="Arial Narrow" panose="020B0606020202030204" pitchFamily="34" charset="0"/>
                    </a:rPr>
                    <a:t>Applications </a:t>
                  </a:r>
                </a:p>
                <a:p>
                  <a:pPr algn="ctr"/>
                  <a:r>
                    <a:rPr lang="fr-FR" sz="1400" b="1" dirty="0">
                      <a:solidFill>
                        <a:srgbClr val="1565A7"/>
                      </a:solidFill>
                      <a:latin typeface="Arial Narrow" panose="020B0606020202030204" pitchFamily="34" charset="0"/>
                    </a:rPr>
                    <a:t>locales métiers (PGI) </a:t>
                  </a:r>
                  <a:br>
                    <a:rPr lang="fr-FR" sz="1400" b="1" dirty="0">
                      <a:solidFill>
                        <a:srgbClr val="1565A7"/>
                      </a:solidFill>
                      <a:latin typeface="Arial Narrow" panose="020B0606020202030204" pitchFamily="34" charset="0"/>
                    </a:rPr>
                  </a:br>
                  <a:r>
                    <a:rPr lang="fr-FR" sz="1400" b="1" dirty="0">
                      <a:solidFill>
                        <a:srgbClr val="1565A7"/>
                      </a:solidFill>
                      <a:latin typeface="Arial Narrow" panose="020B0606020202030204" pitchFamily="34" charset="0"/>
                    </a:rPr>
                    <a:t>et bureautiques</a:t>
                  </a:r>
                </a:p>
              </p:txBody>
            </p:sp>
          </p:grpSp>
        </p:grpSp>
        <p:grpSp>
          <p:nvGrpSpPr>
            <p:cNvPr id="93" name="Groupe 92"/>
            <p:cNvGrpSpPr/>
            <p:nvPr/>
          </p:nvGrpSpPr>
          <p:grpSpPr>
            <a:xfrm>
              <a:off x="2518110" y="1930858"/>
              <a:ext cx="1169557" cy="483054"/>
              <a:chOff x="2518110" y="1930858"/>
              <a:chExt cx="1169557" cy="483054"/>
            </a:xfrm>
          </p:grpSpPr>
          <p:pic>
            <p:nvPicPr>
              <p:cNvPr id="94" name="Image 93"/>
              <p:cNvPicPr>
                <a:picLocks noChangeAspect="1"/>
              </p:cNvPicPr>
              <p:nvPr/>
            </p:nvPicPr>
            <p:blipFill rotWithShape="1">
              <a:blip r:embed="rId23" cstate="print">
                <a:duotone>
                  <a:schemeClr val="accent1">
                    <a:shade val="45000"/>
                    <a:satMod val="135000"/>
                  </a:schemeClr>
                  <a:prstClr val="white"/>
                </a:duotone>
                <a:extLst>
                  <a:ext uri="{BEBA8EAE-BF5A-486C-A8C5-ECC9F3942E4B}">
                    <a14:imgProps xmlns:a14="http://schemas.microsoft.com/office/drawing/2010/main">
                      <a14:imgLayer r:embed="rId24">
                        <a14:imgEffect>
                          <a14:backgroundRemoval t="0" b="100000" l="0" r="99681">
                            <a14:foregroundMark x1="40735" y1="7379" x2="40735" y2="7379"/>
                            <a14:foregroundMark x1="27157" y1="86260" x2="27157" y2="86260"/>
                            <a14:foregroundMark x1="92971" y1="87532" x2="92971" y2="87532"/>
                          </a14:backgroundRemoval>
                        </a14:imgEffect>
                      </a14:imgLayer>
                    </a14:imgProps>
                  </a:ext>
                  <a:ext uri="{28A0092B-C50C-407E-A947-70E740481C1C}">
                    <a14:useLocalDpi xmlns:a14="http://schemas.microsoft.com/office/drawing/2010/main"/>
                  </a:ext>
                </a:extLst>
              </a:blip>
              <a:srcRect/>
              <a:stretch/>
            </p:blipFill>
            <p:spPr>
              <a:xfrm>
                <a:off x="2518110" y="1930858"/>
                <a:ext cx="512372" cy="483054"/>
              </a:xfrm>
              <a:prstGeom prst="rect">
                <a:avLst/>
              </a:prstGeom>
            </p:spPr>
          </p:pic>
          <p:pic>
            <p:nvPicPr>
              <p:cNvPr id="95" name="Image 94"/>
              <p:cNvPicPr>
                <a:picLocks noChangeAspect="1"/>
              </p:cNvPicPr>
              <p:nvPr/>
            </p:nvPicPr>
            <p:blipFill rotWithShape="1">
              <a:blip r:embed="rId23" cstate="print">
                <a:duotone>
                  <a:schemeClr val="accent1">
                    <a:shade val="45000"/>
                    <a:satMod val="135000"/>
                  </a:schemeClr>
                  <a:prstClr val="white"/>
                </a:duotone>
                <a:extLst>
                  <a:ext uri="{BEBA8EAE-BF5A-486C-A8C5-ECC9F3942E4B}">
                    <a14:imgProps xmlns:a14="http://schemas.microsoft.com/office/drawing/2010/main">
                      <a14:imgLayer r:embed="rId24">
                        <a14:imgEffect>
                          <a14:backgroundRemoval t="0" b="100000" l="0" r="99681">
                            <a14:foregroundMark x1="40735" y1="7379" x2="40735" y2="7379"/>
                            <a14:foregroundMark x1="27157" y1="86260" x2="27157" y2="86260"/>
                            <a14:foregroundMark x1="92971" y1="87532" x2="92971" y2="87532"/>
                          </a14:backgroundRemoval>
                        </a14:imgEffect>
                      </a14:imgLayer>
                    </a14:imgProps>
                  </a:ext>
                  <a:ext uri="{28A0092B-C50C-407E-A947-70E740481C1C}">
                    <a14:useLocalDpi xmlns:a14="http://schemas.microsoft.com/office/drawing/2010/main"/>
                  </a:ext>
                </a:extLst>
              </a:blip>
              <a:srcRect/>
              <a:stretch/>
            </p:blipFill>
            <p:spPr>
              <a:xfrm>
                <a:off x="2857619" y="1930858"/>
                <a:ext cx="512372" cy="483054"/>
              </a:xfrm>
              <a:prstGeom prst="rect">
                <a:avLst/>
              </a:prstGeom>
            </p:spPr>
          </p:pic>
          <p:pic>
            <p:nvPicPr>
              <p:cNvPr id="96" name="Image 95"/>
              <p:cNvPicPr>
                <a:picLocks noChangeAspect="1"/>
              </p:cNvPicPr>
              <p:nvPr/>
            </p:nvPicPr>
            <p:blipFill rotWithShape="1">
              <a:blip r:embed="rId23" cstate="print">
                <a:duotone>
                  <a:schemeClr val="accent1">
                    <a:shade val="45000"/>
                    <a:satMod val="135000"/>
                  </a:schemeClr>
                  <a:prstClr val="white"/>
                </a:duotone>
                <a:extLst>
                  <a:ext uri="{BEBA8EAE-BF5A-486C-A8C5-ECC9F3942E4B}">
                    <a14:imgProps xmlns:a14="http://schemas.microsoft.com/office/drawing/2010/main">
                      <a14:imgLayer r:embed="rId24">
                        <a14:imgEffect>
                          <a14:backgroundRemoval t="0" b="100000" l="0" r="99681">
                            <a14:foregroundMark x1="40735" y1="7379" x2="40735" y2="7379"/>
                            <a14:foregroundMark x1="27157" y1="86260" x2="27157" y2="86260"/>
                            <a14:foregroundMark x1="92971" y1="87532" x2="92971" y2="87532"/>
                          </a14:backgroundRemoval>
                        </a14:imgEffect>
                      </a14:imgLayer>
                    </a14:imgProps>
                  </a:ext>
                  <a:ext uri="{28A0092B-C50C-407E-A947-70E740481C1C}">
                    <a14:useLocalDpi xmlns:a14="http://schemas.microsoft.com/office/drawing/2010/main"/>
                  </a:ext>
                </a:extLst>
              </a:blip>
              <a:srcRect/>
              <a:stretch/>
            </p:blipFill>
            <p:spPr>
              <a:xfrm>
                <a:off x="3175295" y="1930858"/>
                <a:ext cx="512372" cy="483054"/>
              </a:xfrm>
              <a:prstGeom prst="rect">
                <a:avLst/>
              </a:prstGeom>
            </p:spPr>
          </p:pic>
        </p:grpSp>
      </p:grpSp>
      <p:grpSp>
        <p:nvGrpSpPr>
          <p:cNvPr id="106" name="Groupe 105"/>
          <p:cNvGrpSpPr/>
          <p:nvPr/>
        </p:nvGrpSpPr>
        <p:grpSpPr>
          <a:xfrm>
            <a:off x="4800182" y="3461152"/>
            <a:ext cx="1544488" cy="900000"/>
            <a:chOff x="4800182" y="3307456"/>
            <a:chExt cx="1544488" cy="900000"/>
          </a:xfrm>
        </p:grpSpPr>
        <p:sp>
          <p:nvSpPr>
            <p:cNvPr id="107" name="Rectangle à coins arrondis 106"/>
            <p:cNvSpPr/>
            <p:nvPr/>
          </p:nvSpPr>
          <p:spPr>
            <a:xfrm>
              <a:off x="4800182" y="3307456"/>
              <a:ext cx="1544488"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Site internet Lycée</a:t>
              </a:r>
            </a:p>
          </p:txBody>
        </p:sp>
        <p:pic>
          <p:nvPicPr>
            <p:cNvPr id="108" name="Image 107"/>
            <p:cNvPicPr>
              <a:picLocks noChangeAspect="1"/>
            </p:cNvPicPr>
            <p:nvPr/>
          </p:nvPicPr>
          <p:blipFill>
            <a:blip r:embed="rId2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07206" y="3638826"/>
              <a:ext cx="530440" cy="518008"/>
            </a:xfrm>
            <a:prstGeom prst="rect">
              <a:avLst/>
            </a:prstGeom>
          </p:spPr>
        </p:pic>
      </p:grpSp>
      <p:grpSp>
        <p:nvGrpSpPr>
          <p:cNvPr id="105" name="Groupe 104"/>
          <p:cNvGrpSpPr/>
          <p:nvPr/>
        </p:nvGrpSpPr>
        <p:grpSpPr>
          <a:xfrm>
            <a:off x="5911519" y="78911"/>
            <a:ext cx="3160981" cy="364126"/>
            <a:chOff x="5911519" y="78911"/>
            <a:chExt cx="3160981" cy="364126"/>
          </a:xfrm>
        </p:grpSpPr>
        <p:sp>
          <p:nvSpPr>
            <p:cNvPr id="109" name="ZoneTexte 108"/>
            <p:cNvSpPr txBox="1"/>
            <p:nvPr/>
          </p:nvSpPr>
          <p:spPr>
            <a:xfrm>
              <a:off x="5911519" y="78911"/>
              <a:ext cx="3024336" cy="276999"/>
            </a:xfrm>
            <a:prstGeom prst="rect">
              <a:avLst/>
            </a:prstGeom>
            <a:noFill/>
          </p:spPr>
          <p:txBody>
            <a:bodyPr wrap="square" rtlCol="0">
              <a:spAutoFit/>
            </a:bodyPr>
            <a:lstStyle/>
            <a:p>
              <a:r>
                <a:rPr lang="fr-FR" sz="1200" b="1" dirty="0">
                  <a:solidFill>
                    <a:schemeClr val="tx1">
                      <a:lumMod val="65000"/>
                      <a:lumOff val="35000"/>
                    </a:schemeClr>
                  </a:solidFill>
                </a:rPr>
                <a:t>3- Travailler dans un environnement phygital</a:t>
              </a:r>
            </a:p>
          </p:txBody>
        </p:sp>
        <p:pic>
          <p:nvPicPr>
            <p:cNvPr id="110" name="Image 109"/>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12460" y="82997"/>
              <a:ext cx="360040" cy="360040"/>
            </a:xfrm>
            <a:prstGeom prst="rect">
              <a:avLst/>
            </a:prstGeom>
          </p:spPr>
        </p:pic>
      </p:grpSp>
    </p:spTree>
    <p:extLst>
      <p:ext uri="{BB962C8B-B14F-4D97-AF65-F5344CB8AC3E}">
        <p14:creationId xmlns:p14="http://schemas.microsoft.com/office/powerpoint/2010/main" val="3366267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re 57"/>
          <p:cNvSpPr>
            <a:spLocks noGrp="1"/>
          </p:cNvSpPr>
          <p:nvPr>
            <p:ph type="title"/>
          </p:nvPr>
        </p:nvSpPr>
        <p:spPr>
          <a:xfrm>
            <a:off x="458479" y="466947"/>
            <a:ext cx="7760647" cy="442211"/>
          </a:xfrm>
        </p:spPr>
        <p:txBody>
          <a:bodyPr>
            <a:noAutofit/>
          </a:bodyPr>
          <a:lstStyle/>
          <a:p>
            <a:r>
              <a:rPr lang="fr-FR" sz="2300" spc="-60" dirty="0"/>
              <a:t>Le système d’information au lycée : un espace professionnel numérique</a:t>
            </a:r>
            <a:r>
              <a:rPr lang="fr-FR" spc="-60" dirty="0">
                <a:solidFill>
                  <a:schemeClr val="tx1">
                    <a:lumMod val="75000"/>
                    <a:lumOff val="25000"/>
                  </a:schemeClr>
                </a:solidFill>
              </a:rPr>
              <a:t/>
            </a:r>
            <a:br>
              <a:rPr lang="fr-FR" spc="-60" dirty="0">
                <a:solidFill>
                  <a:schemeClr val="tx1">
                    <a:lumMod val="75000"/>
                    <a:lumOff val="25000"/>
                  </a:schemeClr>
                </a:solidFill>
              </a:rPr>
            </a:br>
            <a:endParaRPr lang="fr-FR" spc="-60" dirty="0">
              <a:solidFill>
                <a:schemeClr val="tx1">
                  <a:lumMod val="75000"/>
                  <a:lumOff val="25000"/>
                </a:schemeClr>
              </a:solidFill>
            </a:endParaRPr>
          </a:p>
        </p:txBody>
      </p:sp>
      <p:grpSp>
        <p:nvGrpSpPr>
          <p:cNvPr id="64" name="Groupe 63"/>
          <p:cNvGrpSpPr/>
          <p:nvPr/>
        </p:nvGrpSpPr>
        <p:grpSpPr>
          <a:xfrm>
            <a:off x="6867184" y="1193359"/>
            <a:ext cx="1728000" cy="1716505"/>
            <a:chOff x="567387" y="1776980"/>
            <a:chExt cx="1728000" cy="1716505"/>
          </a:xfrm>
        </p:grpSpPr>
        <p:sp>
          <p:nvSpPr>
            <p:cNvPr id="2" name="Rectangle 1"/>
            <p:cNvSpPr/>
            <p:nvPr/>
          </p:nvSpPr>
          <p:spPr>
            <a:xfrm>
              <a:off x="567387" y="1776980"/>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Rectangle 3"/>
            <p:cNvSpPr/>
            <p:nvPr/>
          </p:nvSpPr>
          <p:spPr>
            <a:xfrm>
              <a:off x="646547" y="2113540"/>
              <a:ext cx="1584000" cy="936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009623" y="2151154"/>
              <a:ext cx="857848" cy="133858"/>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rgbClr val="1565A7"/>
                  </a:solidFill>
                  <a:latin typeface="Arial Narrow" panose="020B0606020202030204" pitchFamily="34" charset="0"/>
                </a:rPr>
                <a:t>Story-board et rôles</a:t>
              </a:r>
            </a:p>
          </p:txBody>
        </p:sp>
        <p:grpSp>
          <p:nvGrpSpPr>
            <p:cNvPr id="47" name="Groupe 46"/>
            <p:cNvGrpSpPr/>
            <p:nvPr/>
          </p:nvGrpSpPr>
          <p:grpSpPr>
            <a:xfrm>
              <a:off x="791099" y="2296335"/>
              <a:ext cx="1294897" cy="666406"/>
              <a:chOff x="778192" y="2264470"/>
              <a:chExt cx="1294897" cy="666406"/>
            </a:xfrm>
          </p:grpSpPr>
          <p:grpSp>
            <p:nvGrpSpPr>
              <p:cNvPr id="41" name="Groupe 40"/>
              <p:cNvGrpSpPr/>
              <p:nvPr/>
            </p:nvGrpSpPr>
            <p:grpSpPr>
              <a:xfrm>
                <a:off x="778192" y="2635368"/>
                <a:ext cx="1294897" cy="295508"/>
                <a:chOff x="778192" y="2635368"/>
                <a:chExt cx="1294897" cy="295508"/>
              </a:xfrm>
            </p:grpSpPr>
            <p:cxnSp>
              <p:nvCxnSpPr>
                <p:cNvPr id="22" name="Connecteur droit 21"/>
                <p:cNvCxnSpPr/>
                <p:nvPr/>
              </p:nvCxnSpPr>
              <p:spPr>
                <a:xfrm>
                  <a:off x="839682" y="2638926"/>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78192" y="2635368"/>
                  <a:ext cx="138626" cy="295508"/>
                  <a:chOff x="778192" y="2635368"/>
                  <a:chExt cx="138626" cy="295508"/>
                </a:xfrm>
              </p:grpSpPr>
              <p:pic>
                <p:nvPicPr>
                  <p:cNvPr id="10" name="Imag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8192" y="2714876"/>
                    <a:ext cx="138626" cy="216000"/>
                  </a:xfrm>
                  <a:prstGeom prst="rect">
                    <a:avLst/>
                  </a:prstGeom>
                </p:spPr>
              </p:pic>
              <p:cxnSp>
                <p:nvCxnSpPr>
                  <p:cNvPr id="24" name="Connecteur droit 23"/>
                  <p:cNvCxnSpPr/>
                  <p:nvPr/>
                </p:nvCxnSpPr>
                <p:spPr>
                  <a:xfrm>
                    <a:off x="839682"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1001786" y="2638926"/>
                  <a:ext cx="146118" cy="291950"/>
                  <a:chOff x="1001786" y="2638926"/>
                  <a:chExt cx="146118" cy="291950"/>
                </a:xfrm>
              </p:grpSpPr>
              <p:pic>
                <p:nvPicPr>
                  <p:cNvPr id="17" name="Image 1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01786" y="2714876"/>
                    <a:ext cx="146118" cy="216000"/>
                  </a:xfrm>
                  <a:prstGeom prst="rect">
                    <a:avLst/>
                  </a:prstGeom>
                </p:spPr>
              </p:pic>
              <p:cxnSp>
                <p:nvCxnSpPr>
                  <p:cNvPr id="27" name="Connecteur droit 26"/>
                  <p:cNvCxnSpPr/>
                  <p:nvPr/>
                </p:nvCxnSpPr>
                <p:spPr>
                  <a:xfrm>
                    <a:off x="107484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1232872" y="2635368"/>
                  <a:ext cx="139764" cy="295508"/>
                  <a:chOff x="1232872" y="2635368"/>
                  <a:chExt cx="139764" cy="295508"/>
                </a:xfrm>
              </p:grpSpPr>
              <p:pic>
                <p:nvPicPr>
                  <p:cNvPr id="15" name="Image 1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32872" y="2714876"/>
                    <a:ext cx="139764" cy="216000"/>
                  </a:xfrm>
                  <a:prstGeom prst="rect">
                    <a:avLst/>
                  </a:prstGeom>
                </p:spPr>
              </p:pic>
              <p:cxnSp>
                <p:nvCxnSpPr>
                  <p:cNvPr id="28" name="Connecteur droit 27"/>
                  <p:cNvCxnSpPr/>
                  <p:nvPr/>
                </p:nvCxnSpPr>
                <p:spPr>
                  <a:xfrm>
                    <a:off x="1302754"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1457604" y="2635368"/>
                  <a:ext cx="128432" cy="295508"/>
                  <a:chOff x="1457604" y="2635368"/>
                  <a:chExt cx="128432" cy="295508"/>
                </a:xfrm>
              </p:grpSpPr>
              <p:pic>
                <p:nvPicPr>
                  <p:cNvPr id="16" name="Image 1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457604" y="2714876"/>
                    <a:ext cx="128432" cy="216000"/>
                  </a:xfrm>
                  <a:prstGeom prst="rect">
                    <a:avLst/>
                  </a:prstGeom>
                </p:spPr>
              </p:pic>
              <p:cxnSp>
                <p:nvCxnSpPr>
                  <p:cNvPr id="29" name="Connecteur droit 28"/>
                  <p:cNvCxnSpPr/>
                  <p:nvPr/>
                </p:nvCxnSpPr>
                <p:spPr>
                  <a:xfrm>
                    <a:off x="1521820"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1671004" y="2635368"/>
                  <a:ext cx="150451" cy="295508"/>
                  <a:chOff x="1671004" y="2635368"/>
                  <a:chExt cx="150451" cy="295508"/>
                </a:xfrm>
              </p:grpSpPr>
              <p:pic>
                <p:nvPicPr>
                  <p:cNvPr id="18" name="Image 1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71004" y="2714876"/>
                    <a:ext cx="150451" cy="216000"/>
                  </a:xfrm>
                  <a:prstGeom prst="rect">
                    <a:avLst/>
                  </a:prstGeom>
                </p:spPr>
              </p:pic>
              <p:cxnSp>
                <p:nvCxnSpPr>
                  <p:cNvPr id="30" name="Connecteur droit 29"/>
                  <p:cNvCxnSpPr/>
                  <p:nvPr/>
                </p:nvCxnSpPr>
                <p:spPr>
                  <a:xfrm>
                    <a:off x="1746229"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1" name="Groupe 30"/>
                <p:cNvGrpSpPr/>
                <p:nvPr/>
              </p:nvGrpSpPr>
              <p:grpSpPr>
                <a:xfrm>
                  <a:off x="1906422" y="2638926"/>
                  <a:ext cx="166667" cy="291950"/>
                  <a:chOff x="1906422" y="2638926"/>
                  <a:chExt cx="166667" cy="291950"/>
                </a:xfrm>
              </p:grpSpPr>
              <p:pic>
                <p:nvPicPr>
                  <p:cNvPr id="19" name="Image 18"/>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906422" y="2714876"/>
                    <a:ext cx="166667" cy="216000"/>
                  </a:xfrm>
                  <a:prstGeom prst="rect">
                    <a:avLst/>
                  </a:prstGeom>
                </p:spPr>
              </p:pic>
              <p:cxnSp>
                <p:nvCxnSpPr>
                  <p:cNvPr id="32" name="Connecteur droit 31"/>
                  <p:cNvCxnSpPr/>
                  <p:nvPr/>
                </p:nvCxnSpPr>
                <p:spPr>
                  <a:xfrm>
                    <a:off x="198975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46" name="Groupe 45"/>
              <p:cNvGrpSpPr/>
              <p:nvPr/>
            </p:nvGrpSpPr>
            <p:grpSpPr>
              <a:xfrm>
                <a:off x="1344725" y="2264470"/>
                <a:ext cx="161830" cy="370974"/>
                <a:chOff x="1305350" y="2225830"/>
                <a:chExt cx="161830" cy="370974"/>
              </a:xfrm>
            </p:grpSpPr>
            <p:pic>
              <p:nvPicPr>
                <p:cNvPr id="8" name="Image 7"/>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305350" y="2225830"/>
                  <a:ext cx="161830" cy="262974"/>
                </a:xfrm>
                <a:prstGeom prst="rect">
                  <a:avLst/>
                </a:prstGeom>
              </p:spPr>
            </p:pic>
            <p:cxnSp>
              <p:nvCxnSpPr>
                <p:cNvPr id="45" name="Connecteur droit 44"/>
                <p:cNvCxnSpPr/>
                <p:nvPr/>
              </p:nvCxnSpPr>
              <p:spPr>
                <a:xfrm>
                  <a:off x="1386265" y="2488804"/>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50" name="Rectangle 49"/>
            <p:cNvSpPr/>
            <p:nvPr/>
          </p:nvSpPr>
          <p:spPr>
            <a:xfrm>
              <a:off x="612032" y="1871013"/>
              <a:ext cx="1647473" cy="175752"/>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Scénarisation pédagogique</a:t>
              </a:r>
            </a:p>
          </p:txBody>
        </p:sp>
        <p:sp>
          <p:nvSpPr>
            <p:cNvPr id="52" name="ZoneTexte 51"/>
            <p:cNvSpPr txBox="1"/>
            <p:nvPr/>
          </p:nvSpPr>
          <p:spPr>
            <a:xfrm>
              <a:off x="1634283" y="2908969"/>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RH</a:t>
              </a:r>
            </a:p>
          </p:txBody>
        </p:sp>
        <p:sp>
          <p:nvSpPr>
            <p:cNvPr id="53" name="ZoneTexte 52"/>
            <p:cNvSpPr txBox="1"/>
            <p:nvPr/>
          </p:nvSpPr>
          <p:spPr>
            <a:xfrm>
              <a:off x="906283"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Achat</a:t>
              </a:r>
            </a:p>
          </p:txBody>
        </p:sp>
        <p:sp>
          <p:nvSpPr>
            <p:cNvPr id="54" name="ZoneTexte 53"/>
            <p:cNvSpPr txBox="1"/>
            <p:nvPr/>
          </p:nvSpPr>
          <p:spPr>
            <a:xfrm>
              <a:off x="1125416"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Vente</a:t>
              </a:r>
            </a:p>
          </p:txBody>
        </p:sp>
        <p:sp>
          <p:nvSpPr>
            <p:cNvPr id="55" name="ZoneTexte 54"/>
            <p:cNvSpPr txBox="1"/>
            <p:nvPr/>
          </p:nvSpPr>
          <p:spPr>
            <a:xfrm>
              <a:off x="1336313" y="2901900"/>
              <a:ext cx="431349"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Finance</a:t>
              </a:r>
            </a:p>
          </p:txBody>
        </p:sp>
        <p:sp>
          <p:nvSpPr>
            <p:cNvPr id="59" name="ZoneTexte 58"/>
            <p:cNvSpPr txBox="1"/>
            <p:nvPr/>
          </p:nvSpPr>
          <p:spPr>
            <a:xfrm>
              <a:off x="669646" y="2898165"/>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Stock</a:t>
              </a:r>
            </a:p>
          </p:txBody>
        </p:sp>
        <p:sp>
          <p:nvSpPr>
            <p:cNvPr id="57" name="ZoneTexte 56"/>
            <p:cNvSpPr txBox="1"/>
            <p:nvPr/>
          </p:nvSpPr>
          <p:spPr>
            <a:xfrm>
              <a:off x="1776577" y="2906734"/>
              <a:ext cx="483297"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Production</a:t>
              </a:r>
            </a:p>
          </p:txBody>
        </p:sp>
        <p:grpSp>
          <p:nvGrpSpPr>
            <p:cNvPr id="63" name="Groupe 62"/>
            <p:cNvGrpSpPr/>
            <p:nvPr/>
          </p:nvGrpSpPr>
          <p:grpSpPr>
            <a:xfrm>
              <a:off x="617220" y="3055127"/>
              <a:ext cx="1642654" cy="396000"/>
              <a:chOff x="617220" y="3055127"/>
              <a:chExt cx="1642654" cy="396000"/>
            </a:xfrm>
          </p:grpSpPr>
          <p:cxnSp>
            <p:nvCxnSpPr>
              <p:cNvPr id="51" name="Connecteur droit 50"/>
              <p:cNvCxnSpPr/>
              <p:nvPr/>
            </p:nvCxnSpPr>
            <p:spPr>
              <a:xfrm flipH="1">
                <a:off x="1125416" y="3055127"/>
                <a:ext cx="179212"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1583662" y="3055127"/>
                <a:ext cx="180000"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a:off x="617220" y="3058714"/>
                <a:ext cx="1642654" cy="0"/>
              </a:xfrm>
              <a:prstGeom prst="line">
                <a:avLst/>
              </a:prstGeom>
              <a:ln>
                <a:solidFill>
                  <a:srgbClr val="F2C400"/>
                </a:solidFill>
              </a:ln>
            </p:spPr>
            <p:style>
              <a:lnRef idx="2">
                <a:schemeClr val="accent6"/>
              </a:lnRef>
              <a:fillRef idx="0">
                <a:schemeClr val="accent6"/>
              </a:fillRef>
              <a:effectRef idx="1">
                <a:schemeClr val="accent6"/>
              </a:effectRef>
              <a:fontRef idx="minor">
                <a:schemeClr val="tx1"/>
              </a:fontRef>
            </p:style>
          </p:cxnSp>
        </p:grpSp>
      </p:grpSp>
      <p:sp>
        <p:nvSpPr>
          <p:cNvPr id="188" name="Rectangle 187"/>
          <p:cNvSpPr/>
          <p:nvPr/>
        </p:nvSpPr>
        <p:spPr>
          <a:xfrm>
            <a:off x="6867184" y="3010458"/>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4" name="Rectangle 153"/>
          <p:cNvSpPr/>
          <p:nvPr/>
        </p:nvSpPr>
        <p:spPr>
          <a:xfrm>
            <a:off x="6912198" y="3065895"/>
            <a:ext cx="1647473" cy="34638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Simulation activités professionnelles</a:t>
            </a:r>
          </a:p>
        </p:txBody>
      </p:sp>
      <p:pic>
        <p:nvPicPr>
          <p:cNvPr id="189" name="Image 188"/>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393586" y="3478270"/>
            <a:ext cx="399482" cy="399482"/>
          </a:xfrm>
          <a:prstGeom prst="rect">
            <a:avLst/>
          </a:prstGeom>
        </p:spPr>
      </p:pic>
      <p:pic>
        <p:nvPicPr>
          <p:cNvPr id="190" name="Image 189"/>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366643" y="3927957"/>
            <a:ext cx="399482" cy="399482"/>
          </a:xfrm>
          <a:prstGeom prst="rect">
            <a:avLst/>
          </a:prstGeom>
        </p:spPr>
      </p:pic>
      <p:pic>
        <p:nvPicPr>
          <p:cNvPr id="191" name="Image 190"/>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838389" y="3526103"/>
            <a:ext cx="316645" cy="316645"/>
          </a:xfrm>
          <a:prstGeom prst="rect">
            <a:avLst/>
          </a:prstGeom>
        </p:spPr>
      </p:pic>
      <p:pic>
        <p:nvPicPr>
          <p:cNvPr id="192" name="Image 191"/>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93784" y="3986229"/>
            <a:ext cx="341210" cy="341210"/>
          </a:xfrm>
          <a:prstGeom prst="rect">
            <a:avLst/>
          </a:prstGeom>
        </p:spPr>
      </p:pic>
      <p:pic>
        <p:nvPicPr>
          <p:cNvPr id="193" name="Image 192"/>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812914" y="3971843"/>
            <a:ext cx="334080" cy="334080"/>
          </a:xfrm>
          <a:prstGeom prst="rect">
            <a:avLst/>
          </a:prstGeom>
        </p:spPr>
      </p:pic>
      <p:pic>
        <p:nvPicPr>
          <p:cNvPr id="196" name="Image 195"/>
          <p:cNvPicPr>
            <a:picLocks noChangeAspect="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946344" y="3916845"/>
            <a:ext cx="373510" cy="373510"/>
          </a:xfrm>
          <a:prstGeom prst="rect">
            <a:avLst/>
          </a:prstGeom>
        </p:spPr>
      </p:pic>
      <p:pic>
        <p:nvPicPr>
          <p:cNvPr id="197" name="Image 196"/>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918801" y="3469694"/>
            <a:ext cx="429464" cy="429464"/>
          </a:xfrm>
          <a:prstGeom prst="rect">
            <a:avLst/>
          </a:prstGeom>
        </p:spPr>
      </p:pic>
      <p:pic>
        <p:nvPicPr>
          <p:cNvPr id="198" name="Image 197"/>
          <p:cNvPicPr>
            <a:picLocks noChangeAspect="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200355" y="3493858"/>
            <a:ext cx="381133" cy="381133"/>
          </a:xfrm>
          <a:prstGeom prst="rect">
            <a:avLst/>
          </a:prstGeom>
        </p:spPr>
      </p:pic>
      <p:sp>
        <p:nvSpPr>
          <p:cNvPr id="199" name="Rectangle 198"/>
          <p:cNvSpPr/>
          <p:nvPr/>
        </p:nvSpPr>
        <p:spPr>
          <a:xfrm>
            <a:off x="6914607" y="4361152"/>
            <a:ext cx="1647473" cy="346388"/>
          </a:xfrm>
          <a:prstGeom prst="rect">
            <a:avLst/>
          </a:prstGeom>
          <a:solidFill>
            <a:srgbClr val="1565A7"/>
          </a:solidFill>
          <a:ln w="9525">
            <a:solidFill>
              <a:srgbClr val="1565A7"/>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chemeClr val="bg1"/>
                </a:solidFill>
                <a:latin typeface="Arial Narrow" panose="020B0606020202030204" pitchFamily="34" charset="0"/>
              </a:rPr>
              <a:t>Gérer l’information - Traiter des donner Produire - Collaborer - Communiquer  </a:t>
            </a:r>
          </a:p>
        </p:txBody>
      </p:sp>
      <p:sp>
        <p:nvSpPr>
          <p:cNvPr id="200" name="ZoneTexte 199"/>
          <p:cNvSpPr txBox="1"/>
          <p:nvPr/>
        </p:nvSpPr>
        <p:spPr>
          <a:xfrm>
            <a:off x="7234697" y="1809648"/>
            <a:ext cx="551899" cy="276999"/>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Enseignant</a:t>
            </a:r>
          </a:p>
          <a:p>
            <a:r>
              <a:rPr lang="fr-FR" sz="600" dirty="0">
                <a:solidFill>
                  <a:srgbClr val="1565A7"/>
                </a:solidFill>
                <a:latin typeface="Arial Narrow" panose="020B0606020202030204" pitchFamily="34" charset="0"/>
              </a:rPr>
              <a:t>Manager </a:t>
            </a:r>
          </a:p>
        </p:txBody>
      </p:sp>
      <p:pic>
        <p:nvPicPr>
          <p:cNvPr id="117" name="Image 116"/>
          <p:cNvPicPr>
            <a:picLocks noChangeAspect="1"/>
          </p:cNvPicPr>
          <p:nvPr/>
        </p:nvPicPr>
        <p:blipFill>
          <a:blip r:embed="rId18"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89874" y="1772288"/>
            <a:ext cx="551789" cy="551789"/>
          </a:xfrm>
          <a:prstGeom prst="rect">
            <a:avLst/>
          </a:prstGeom>
        </p:spPr>
      </p:pic>
      <p:pic>
        <p:nvPicPr>
          <p:cNvPr id="5" name="Image 4"/>
          <p:cNvPicPr>
            <a:picLocks noChangeAspect="1"/>
          </p:cNvPicPr>
          <p:nvPr/>
        </p:nvPicPr>
        <p:blipFill>
          <a:blip r:embed="rId19"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570626" y="1381390"/>
            <a:ext cx="781795" cy="781795"/>
          </a:xfrm>
          <a:prstGeom prst="rect">
            <a:avLst/>
          </a:prstGeom>
        </p:spPr>
      </p:pic>
      <p:grpSp>
        <p:nvGrpSpPr>
          <p:cNvPr id="80" name="Groupe 79"/>
          <p:cNvGrpSpPr/>
          <p:nvPr/>
        </p:nvGrpSpPr>
        <p:grpSpPr>
          <a:xfrm>
            <a:off x="5518219" y="1093442"/>
            <a:ext cx="1036038" cy="877719"/>
            <a:chOff x="516576" y="2192058"/>
            <a:chExt cx="1008976" cy="1007200"/>
          </a:xfrm>
        </p:grpSpPr>
        <p:sp>
          <p:nvSpPr>
            <p:cNvPr id="81" name="ZoneTexte 80"/>
            <p:cNvSpPr txBox="1"/>
            <p:nvPr/>
          </p:nvSpPr>
          <p:spPr>
            <a:xfrm>
              <a:off x="516576" y="2891481"/>
              <a:ext cx="1008976" cy="307777"/>
            </a:xfrm>
            <a:prstGeom prst="rect">
              <a:avLst/>
            </a:prstGeom>
            <a:noFill/>
          </p:spPr>
          <p:txBody>
            <a:bodyPr wrap="square" rtlCol="0">
              <a:spAutoFit/>
            </a:bodyPr>
            <a:lstStyle/>
            <a:p>
              <a:r>
                <a:rPr lang="fr-FR" sz="1400" b="1" dirty="0">
                  <a:solidFill>
                    <a:srgbClr val="1565A7"/>
                  </a:solidFill>
                  <a:latin typeface="Arial Narrow" panose="020B0606020202030204" pitchFamily="34" charset="0"/>
                </a:rPr>
                <a:t>Data center</a:t>
              </a:r>
            </a:p>
          </p:txBody>
        </p:sp>
        <p:pic>
          <p:nvPicPr>
            <p:cNvPr id="82" name="Image 81"/>
            <p:cNvPicPr>
              <a:picLocks noChangeAspect="1"/>
            </p:cNvPicPr>
            <p:nvPr/>
          </p:nvPicPr>
          <p:blipFill>
            <a:blip r:embed="rId20"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4832" y="2192058"/>
              <a:ext cx="775360" cy="775360"/>
            </a:xfrm>
            <a:prstGeom prst="rect">
              <a:avLst/>
            </a:prstGeom>
          </p:spPr>
        </p:pic>
      </p:grpSp>
      <p:pic>
        <p:nvPicPr>
          <p:cNvPr id="83" name="Image 82"/>
          <p:cNvPicPr>
            <a:picLocks noChangeAspect="1"/>
          </p:cNvPicPr>
          <p:nvPr/>
        </p:nvPicPr>
        <p:blipFill>
          <a:blip r:embed="rId21"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868141" y="1756692"/>
            <a:ext cx="5696283" cy="2739863"/>
          </a:xfrm>
          <a:prstGeom prst="rect">
            <a:avLst/>
          </a:prstGeom>
        </p:spPr>
      </p:pic>
      <p:pic>
        <p:nvPicPr>
          <p:cNvPr id="84" name="Image62"/>
          <p:cNvPicPr>
            <a:picLocks noChangeAspect="1"/>
          </p:cNvPicPr>
          <p:nvPr/>
        </p:nvPicPr>
        <p:blipFill rotWithShape="1">
          <a:blip r:embed="rId22" cstate="print">
            <a:clrChange>
              <a:clrFrom>
                <a:srgbClr val="F9F9F8"/>
              </a:clrFrom>
              <a:clrTo>
                <a:srgbClr val="F9F9F8">
                  <a:alpha val="0"/>
                </a:srgbClr>
              </a:clrTo>
            </a:clrChange>
            <a:extLst>
              <a:ext uri="{28A0092B-C50C-407E-A947-70E740481C1C}">
                <a14:useLocalDpi xmlns:a14="http://schemas.microsoft.com/office/drawing/2010/main"/>
              </a:ext>
            </a:extLst>
          </a:blip>
          <a:srcRect/>
          <a:stretch/>
        </p:blipFill>
        <p:spPr>
          <a:xfrm>
            <a:off x="2727066" y="2840721"/>
            <a:ext cx="500063" cy="381000"/>
          </a:xfrm>
          <a:prstGeom prst="rect">
            <a:avLst/>
          </a:prstGeom>
        </p:spPr>
      </p:pic>
      <p:sp>
        <p:nvSpPr>
          <p:cNvPr id="85" name="ZoneTexte 84"/>
          <p:cNvSpPr txBox="1"/>
          <p:nvPr/>
        </p:nvSpPr>
        <p:spPr>
          <a:xfrm>
            <a:off x="1578891" y="3819494"/>
            <a:ext cx="2364357" cy="276999"/>
          </a:xfrm>
          <a:prstGeom prst="rect">
            <a:avLst/>
          </a:prstGeom>
          <a:noFill/>
        </p:spPr>
        <p:txBody>
          <a:bodyPr wrap="square" rtlCol="0">
            <a:spAutoFit/>
          </a:bodyPr>
          <a:lstStyle/>
          <a:p>
            <a:pPr algn="ctr"/>
            <a:r>
              <a:rPr lang="fr-FR" sz="1200" b="1" dirty="0">
                <a:solidFill>
                  <a:srgbClr val="E03A39"/>
                </a:solidFill>
                <a:latin typeface="Bahnschrift SemiBold Condensed" panose="020B0502040204020203" pitchFamily="34" charset="0"/>
              </a:rPr>
              <a:t>Espace documentaire    </a:t>
            </a:r>
            <a:r>
              <a:rPr lang="fr-FR" sz="1200" b="1" dirty="0">
                <a:solidFill>
                  <a:srgbClr val="702A87"/>
                </a:solidFill>
                <a:latin typeface="Bahnschrift SemiBold Condensed" panose="020B0502040204020203" pitchFamily="34" charset="0"/>
              </a:rPr>
              <a:t>Poste-fichiers</a:t>
            </a:r>
            <a:r>
              <a:rPr lang="fr-FR" sz="1200" b="1" dirty="0">
                <a:solidFill>
                  <a:srgbClr val="E03A39"/>
                </a:solidFill>
                <a:latin typeface="Bahnschrift SemiBold Condensed" panose="020B0502040204020203" pitchFamily="34" charset="0"/>
              </a:rPr>
              <a:t> </a:t>
            </a:r>
          </a:p>
        </p:txBody>
      </p:sp>
      <p:sp>
        <p:nvSpPr>
          <p:cNvPr id="86" name="ZoneTexte 85"/>
          <p:cNvSpPr txBox="1"/>
          <p:nvPr/>
        </p:nvSpPr>
        <p:spPr>
          <a:xfrm>
            <a:off x="2585980" y="3220019"/>
            <a:ext cx="802752" cy="276999"/>
          </a:xfrm>
          <a:prstGeom prst="rect">
            <a:avLst/>
          </a:prstGeom>
          <a:noFill/>
        </p:spPr>
        <p:txBody>
          <a:bodyPr wrap="square" rtlCol="0">
            <a:spAutoFit/>
          </a:bodyPr>
          <a:lstStyle/>
          <a:p>
            <a:pPr algn="ctr"/>
            <a:r>
              <a:rPr lang="fr-FR" sz="1200" b="1" dirty="0">
                <a:solidFill>
                  <a:srgbClr val="EBBE41"/>
                </a:solidFill>
                <a:latin typeface="Bahnschrift SemiBold Condensed" panose="020B0502040204020203" pitchFamily="34" charset="0"/>
              </a:rPr>
              <a:t>Messagerie</a:t>
            </a:r>
          </a:p>
        </p:txBody>
      </p:sp>
      <p:sp>
        <p:nvSpPr>
          <p:cNvPr id="87" name="ZoneTexte 86"/>
          <p:cNvSpPr txBox="1"/>
          <p:nvPr/>
        </p:nvSpPr>
        <p:spPr>
          <a:xfrm>
            <a:off x="2520046" y="2558681"/>
            <a:ext cx="662922" cy="276999"/>
          </a:xfrm>
          <a:prstGeom prst="rect">
            <a:avLst/>
          </a:prstGeom>
          <a:noFill/>
        </p:spPr>
        <p:txBody>
          <a:bodyPr wrap="square" rtlCol="0">
            <a:spAutoFit/>
          </a:bodyPr>
          <a:lstStyle/>
          <a:p>
            <a:pPr algn="ctr"/>
            <a:r>
              <a:rPr lang="fr-FR" sz="1200" b="1" dirty="0">
                <a:solidFill>
                  <a:srgbClr val="FF8500"/>
                </a:solidFill>
                <a:latin typeface="Bahnschrift SemiBold Condensed" panose="020B0502040204020203" pitchFamily="34" charset="0"/>
              </a:rPr>
              <a:t>Agenda</a:t>
            </a:r>
          </a:p>
        </p:txBody>
      </p:sp>
      <p:pic>
        <p:nvPicPr>
          <p:cNvPr id="88" name="Image 87"/>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flipH="1">
            <a:off x="1956281" y="2814519"/>
            <a:ext cx="603045" cy="468000"/>
          </a:xfrm>
          <a:prstGeom prst="rect">
            <a:avLst/>
          </a:prstGeom>
        </p:spPr>
      </p:pic>
      <p:pic>
        <p:nvPicPr>
          <p:cNvPr id="89" name="Image 88"/>
          <p:cNvPicPr>
            <a:picLocks noChangeAspect="1"/>
          </p:cNvPicPr>
          <p:nvPr/>
        </p:nvPicPr>
        <p:blipFill>
          <a:blip r:embed="rId24" cstate="print">
            <a:clrChange>
              <a:clrFrom>
                <a:srgbClr val="F9F9F9"/>
              </a:clrFrom>
              <a:clrTo>
                <a:srgbClr val="F9F9F9">
                  <a:alpha val="0"/>
                </a:srgbClr>
              </a:clrTo>
            </a:clrChange>
            <a:extLst>
              <a:ext uri="{28A0092B-C50C-407E-A947-70E740481C1C}">
                <a14:useLocalDpi xmlns:a14="http://schemas.microsoft.com/office/drawing/2010/main"/>
              </a:ext>
            </a:extLst>
          </a:blip>
          <a:stretch>
            <a:fillRect/>
          </a:stretch>
        </p:blipFill>
        <p:spPr>
          <a:xfrm>
            <a:off x="2640294" y="2215712"/>
            <a:ext cx="437561" cy="468000"/>
          </a:xfrm>
          <a:prstGeom prst="rect">
            <a:avLst/>
          </a:prstGeom>
        </p:spPr>
      </p:pic>
      <p:pic>
        <p:nvPicPr>
          <p:cNvPr id="90" name="Image153"/>
          <p:cNvPicPr>
            <a:picLocks noChangeAspect="1"/>
          </p:cNvPicPr>
          <p:nvPr/>
        </p:nvPicPr>
        <p:blipFill rotWithShape="1">
          <a:blip r:embed="rId25" cstate="print">
            <a:clrChange>
              <a:clrFrom>
                <a:srgbClr val="F9F9F9"/>
              </a:clrFrom>
              <a:clrTo>
                <a:srgbClr val="F9F9F9">
                  <a:alpha val="0"/>
                </a:srgbClr>
              </a:clrTo>
            </a:clrChange>
            <a:extLst>
              <a:ext uri="{28A0092B-C50C-407E-A947-70E740481C1C}">
                <a14:useLocalDpi xmlns:a14="http://schemas.microsoft.com/office/drawing/2010/main"/>
              </a:ext>
            </a:extLst>
          </a:blip>
          <a:srcRect/>
          <a:stretch/>
        </p:blipFill>
        <p:spPr>
          <a:xfrm>
            <a:off x="2116325" y="3573558"/>
            <a:ext cx="450454" cy="301004"/>
          </a:xfrm>
          <a:prstGeom prst="rect">
            <a:avLst/>
          </a:prstGeom>
        </p:spPr>
      </p:pic>
      <p:pic>
        <p:nvPicPr>
          <p:cNvPr id="91" name="Image586"/>
          <p:cNvPicPr>
            <a:picLocks noChangeAspect="1"/>
          </p:cNvPicPr>
          <p:nvPr/>
        </p:nvPicPr>
        <p:blipFill rotWithShape="1">
          <a:blip r:embed="rId26" cstate="print">
            <a:clrChange>
              <a:clrFrom>
                <a:srgbClr val="FAF9F8"/>
              </a:clrFrom>
              <a:clrTo>
                <a:srgbClr val="FAF9F8">
                  <a:alpha val="0"/>
                </a:srgbClr>
              </a:clrTo>
            </a:clrChange>
            <a:extLst>
              <a:ext uri="{28A0092B-C50C-407E-A947-70E740481C1C}">
                <a14:useLocalDpi xmlns:a14="http://schemas.microsoft.com/office/drawing/2010/main"/>
              </a:ext>
            </a:extLst>
          </a:blip>
          <a:srcRect/>
          <a:stretch/>
        </p:blipFill>
        <p:spPr>
          <a:xfrm>
            <a:off x="1431229" y="3200519"/>
            <a:ext cx="471488" cy="395287"/>
          </a:xfrm>
          <a:prstGeom prst="rect">
            <a:avLst/>
          </a:prstGeom>
        </p:spPr>
      </p:pic>
      <p:pic>
        <p:nvPicPr>
          <p:cNvPr id="92" name="Image625"/>
          <p:cNvPicPr>
            <a:picLocks noChangeAspect="1"/>
          </p:cNvPicPr>
          <p:nvPr/>
        </p:nvPicPr>
        <p:blipFill rotWithShape="1">
          <a:blip r:embed="rId27" cstate="print">
            <a:clrChange>
              <a:clrFrom>
                <a:srgbClr val="F9F9F9"/>
              </a:clrFrom>
              <a:clrTo>
                <a:srgbClr val="F9F9F9">
                  <a:alpha val="0"/>
                </a:srgbClr>
              </a:clrTo>
            </a:clrChange>
            <a:extLst>
              <a:ext uri="{28A0092B-C50C-407E-A947-70E740481C1C}">
                <a14:useLocalDpi xmlns:a14="http://schemas.microsoft.com/office/drawing/2010/main"/>
              </a:ext>
            </a:extLst>
          </a:blip>
          <a:srcRect/>
          <a:stretch/>
        </p:blipFill>
        <p:spPr>
          <a:xfrm>
            <a:off x="2998032" y="3443424"/>
            <a:ext cx="485776" cy="400358"/>
          </a:xfrm>
          <a:prstGeom prst="rect">
            <a:avLst/>
          </a:prstGeom>
        </p:spPr>
      </p:pic>
      <p:sp>
        <p:nvSpPr>
          <p:cNvPr id="93" name="ZoneTexte 92"/>
          <p:cNvSpPr txBox="1"/>
          <p:nvPr/>
        </p:nvSpPr>
        <p:spPr>
          <a:xfrm>
            <a:off x="1365142" y="3565319"/>
            <a:ext cx="661918" cy="276999"/>
          </a:xfrm>
          <a:prstGeom prst="rect">
            <a:avLst/>
          </a:prstGeom>
          <a:noFill/>
        </p:spPr>
        <p:txBody>
          <a:bodyPr wrap="square" rtlCol="0">
            <a:spAutoFit/>
          </a:bodyPr>
          <a:lstStyle/>
          <a:p>
            <a:pPr algn="ctr"/>
            <a:r>
              <a:rPr lang="fr-FR" sz="1200" b="1" dirty="0">
                <a:solidFill>
                  <a:srgbClr val="E03A39"/>
                </a:solidFill>
                <a:latin typeface="Bahnschrift SemiBold Condensed" panose="020B0502040204020203" pitchFamily="34" charset="0"/>
              </a:rPr>
              <a:t>Casier</a:t>
            </a:r>
          </a:p>
        </p:txBody>
      </p:sp>
      <p:sp>
        <p:nvSpPr>
          <p:cNvPr id="94" name="ZoneTexte 93"/>
          <p:cNvSpPr txBox="1"/>
          <p:nvPr/>
        </p:nvSpPr>
        <p:spPr>
          <a:xfrm>
            <a:off x="1870596" y="3128776"/>
            <a:ext cx="661918" cy="276999"/>
          </a:xfrm>
          <a:prstGeom prst="rect">
            <a:avLst/>
          </a:prstGeom>
          <a:noFill/>
        </p:spPr>
        <p:txBody>
          <a:bodyPr wrap="square" rtlCol="0">
            <a:spAutoFit/>
          </a:bodyPr>
          <a:lstStyle/>
          <a:p>
            <a:pPr algn="ctr"/>
            <a:r>
              <a:rPr lang="fr-FR" sz="1200" b="1" dirty="0">
                <a:solidFill>
                  <a:srgbClr val="11528F"/>
                </a:solidFill>
                <a:latin typeface="Bahnschrift SemiBold Condensed" panose="020B0502040204020203" pitchFamily="34" charset="0"/>
              </a:rPr>
              <a:t>Forum</a:t>
            </a:r>
          </a:p>
        </p:txBody>
      </p:sp>
      <p:pic>
        <p:nvPicPr>
          <p:cNvPr id="95" name="Image 94"/>
          <p:cNvPicPr>
            <a:picLocks noChangeAspect="1"/>
          </p:cNvPicPr>
          <p:nvPr/>
        </p:nvPicPr>
        <p:blipFill>
          <a:blip r:embed="rId28"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301513" y="2071887"/>
            <a:ext cx="641735" cy="641735"/>
          </a:xfrm>
          <a:prstGeom prst="rect">
            <a:avLst/>
          </a:prstGeom>
        </p:spPr>
      </p:pic>
      <p:sp>
        <p:nvSpPr>
          <p:cNvPr id="96" name="ZoneTexte 95"/>
          <p:cNvSpPr txBox="1"/>
          <p:nvPr/>
        </p:nvSpPr>
        <p:spPr>
          <a:xfrm>
            <a:off x="3320663" y="2639296"/>
            <a:ext cx="449023" cy="276999"/>
          </a:xfrm>
          <a:prstGeom prst="rect">
            <a:avLst/>
          </a:prstGeom>
          <a:noFill/>
        </p:spPr>
        <p:txBody>
          <a:bodyPr wrap="square" rtlCol="0">
            <a:spAutoFit/>
          </a:bodyPr>
          <a:lstStyle/>
          <a:p>
            <a:pPr algn="ctr"/>
            <a:r>
              <a:rPr lang="fr-FR" sz="1200" b="1" dirty="0">
                <a:solidFill>
                  <a:schemeClr val="accent2"/>
                </a:solidFill>
                <a:latin typeface="Bahnschrift SemiBold Condensed" panose="020B0502040204020203" pitchFamily="34" charset="0"/>
              </a:rPr>
              <a:t>GED</a:t>
            </a:r>
          </a:p>
        </p:txBody>
      </p:sp>
      <p:pic>
        <p:nvPicPr>
          <p:cNvPr id="97" name="Image 96"/>
          <p:cNvPicPr>
            <a:picLocks noChangeAspect="1"/>
          </p:cNvPicPr>
          <p:nvPr/>
        </p:nvPicPr>
        <p:blipFill>
          <a:blip r:embed="rId29"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49455" y="2814519"/>
            <a:ext cx="589507" cy="535915"/>
          </a:xfrm>
          <a:prstGeom prst="rect">
            <a:avLst/>
          </a:prstGeom>
        </p:spPr>
      </p:pic>
      <p:sp>
        <p:nvSpPr>
          <p:cNvPr id="98" name="ZoneTexte 97"/>
          <p:cNvSpPr txBox="1"/>
          <p:nvPr/>
        </p:nvSpPr>
        <p:spPr>
          <a:xfrm>
            <a:off x="3442197" y="3318807"/>
            <a:ext cx="1012583" cy="400110"/>
          </a:xfrm>
          <a:prstGeom prst="rect">
            <a:avLst/>
          </a:prstGeom>
          <a:noFill/>
        </p:spPr>
        <p:txBody>
          <a:bodyPr wrap="square" rtlCol="0">
            <a:spAutoFit/>
          </a:bodyPr>
          <a:lstStyle/>
          <a:p>
            <a:pPr algn="ctr">
              <a:lnSpc>
                <a:spcPts val="1200"/>
              </a:lnSpc>
            </a:pPr>
            <a:r>
              <a:rPr lang="fr-FR" sz="1200" b="1" dirty="0">
                <a:solidFill>
                  <a:srgbClr val="11528F"/>
                </a:solidFill>
                <a:latin typeface="Bahnschrift SemiBold Condensed" panose="020B0502040204020203" pitchFamily="34" charset="0"/>
              </a:rPr>
              <a:t>Application </a:t>
            </a:r>
            <a:br>
              <a:rPr lang="fr-FR" sz="1200" b="1" dirty="0">
                <a:solidFill>
                  <a:srgbClr val="11528F"/>
                </a:solidFill>
                <a:latin typeface="Bahnschrift SemiBold Condensed" panose="020B0502040204020203" pitchFamily="34" charset="0"/>
              </a:rPr>
            </a:br>
            <a:r>
              <a:rPr lang="fr-FR" sz="1200" b="1" dirty="0">
                <a:solidFill>
                  <a:srgbClr val="11528F"/>
                </a:solidFill>
                <a:latin typeface="Bahnschrift SemiBold Condensed" panose="020B0502040204020203" pitchFamily="34" charset="0"/>
              </a:rPr>
              <a:t>vie scolaire</a:t>
            </a:r>
          </a:p>
        </p:txBody>
      </p:sp>
      <p:sp>
        <p:nvSpPr>
          <p:cNvPr id="100" name="ZoneTexte 99"/>
          <p:cNvSpPr txBox="1"/>
          <p:nvPr/>
        </p:nvSpPr>
        <p:spPr>
          <a:xfrm>
            <a:off x="4392653" y="3422166"/>
            <a:ext cx="1012583" cy="246221"/>
          </a:xfrm>
          <a:prstGeom prst="rect">
            <a:avLst/>
          </a:prstGeom>
          <a:noFill/>
        </p:spPr>
        <p:txBody>
          <a:bodyPr wrap="square" rtlCol="0">
            <a:spAutoFit/>
          </a:bodyPr>
          <a:lstStyle/>
          <a:p>
            <a:pPr algn="ctr">
              <a:lnSpc>
                <a:spcPts val="1200"/>
              </a:lnSpc>
            </a:pPr>
            <a:r>
              <a:rPr lang="fr-FR" sz="1200" b="1" dirty="0">
                <a:solidFill>
                  <a:schemeClr val="accent6">
                    <a:lumMod val="75000"/>
                  </a:schemeClr>
                </a:solidFill>
                <a:latin typeface="Bahnschrift SemiBold Condensed" panose="020B0502040204020203" pitchFamily="34" charset="0"/>
              </a:rPr>
              <a:t>Visioconférence</a:t>
            </a:r>
          </a:p>
        </p:txBody>
      </p:sp>
      <p:pic>
        <p:nvPicPr>
          <p:cNvPr id="101" name="Image 100"/>
          <p:cNvPicPr>
            <a:picLocks noChangeAspect="1"/>
          </p:cNvPicPr>
          <p:nvPr/>
        </p:nvPicPr>
        <p:blipFill>
          <a:blip r:embed="rId30"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561595" y="2930738"/>
            <a:ext cx="627823" cy="627823"/>
          </a:xfrm>
          <a:prstGeom prst="rect">
            <a:avLst/>
          </a:prstGeom>
        </p:spPr>
      </p:pic>
      <p:pic>
        <p:nvPicPr>
          <p:cNvPr id="102" name="Image 101"/>
          <p:cNvPicPr>
            <a:picLocks noChangeAspect="1"/>
          </p:cNvPicPr>
          <p:nvPr/>
        </p:nvPicPr>
        <p:blipFill>
          <a:blip r:embed="rId31"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569111" y="2981059"/>
            <a:ext cx="561217" cy="561217"/>
          </a:xfrm>
          <a:prstGeom prst="rect">
            <a:avLst/>
          </a:prstGeom>
        </p:spPr>
      </p:pic>
      <p:sp>
        <p:nvSpPr>
          <p:cNvPr id="103" name="ZoneTexte 102"/>
          <p:cNvSpPr txBox="1"/>
          <p:nvPr/>
        </p:nvSpPr>
        <p:spPr>
          <a:xfrm>
            <a:off x="5326591" y="3526017"/>
            <a:ext cx="1012583" cy="246221"/>
          </a:xfrm>
          <a:prstGeom prst="rect">
            <a:avLst/>
          </a:prstGeom>
          <a:noFill/>
        </p:spPr>
        <p:txBody>
          <a:bodyPr wrap="square" rtlCol="0">
            <a:spAutoFit/>
          </a:bodyPr>
          <a:lstStyle/>
          <a:p>
            <a:pPr algn="ctr">
              <a:lnSpc>
                <a:spcPts val="1200"/>
              </a:lnSpc>
            </a:pPr>
            <a:r>
              <a:rPr lang="fr-FR" sz="1200" b="1" dirty="0">
                <a:solidFill>
                  <a:srgbClr val="11528F"/>
                </a:solidFill>
                <a:latin typeface="Bahnschrift SemiBold Condensed" panose="020B0502040204020203" pitchFamily="34" charset="0"/>
              </a:rPr>
              <a:t>Chat</a:t>
            </a:r>
          </a:p>
        </p:txBody>
      </p:sp>
      <p:grpSp>
        <p:nvGrpSpPr>
          <p:cNvPr id="104" name="Groupe 103"/>
          <p:cNvGrpSpPr/>
          <p:nvPr/>
        </p:nvGrpSpPr>
        <p:grpSpPr>
          <a:xfrm>
            <a:off x="4257243" y="1971207"/>
            <a:ext cx="1838477" cy="866363"/>
            <a:chOff x="4585286" y="867764"/>
            <a:chExt cx="1838477" cy="866363"/>
          </a:xfrm>
        </p:grpSpPr>
        <p:pic>
          <p:nvPicPr>
            <p:cNvPr id="105" name="Image 104"/>
            <p:cNvPicPr>
              <a:picLocks noChangeAspect="1"/>
            </p:cNvPicPr>
            <p:nvPr/>
          </p:nvPicPr>
          <p:blipFill>
            <a:blip r:embed="rId32" cstate="print">
              <a:clrChange>
                <a:clrFrom>
                  <a:srgbClr val="000000">
                    <a:alpha val="0"/>
                  </a:srgbClr>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4585286" y="874947"/>
              <a:ext cx="1750563" cy="842006"/>
            </a:xfrm>
            <a:prstGeom prst="rect">
              <a:avLst/>
            </a:prstGeom>
          </p:spPr>
        </p:pic>
        <p:pic>
          <p:nvPicPr>
            <p:cNvPr id="106" name="Image 105"/>
            <p:cNvPicPr>
              <a:picLocks noChangeAspect="1"/>
            </p:cNvPicPr>
            <p:nvPr/>
          </p:nvPicPr>
          <p:blipFill>
            <a:blip r:embed="rId33" cstate="print">
              <a:clrChange>
                <a:clrFrom>
                  <a:srgbClr val="000000">
                    <a:alpha val="0"/>
                  </a:srgbClr>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896363" y="867764"/>
              <a:ext cx="744796" cy="744796"/>
            </a:xfrm>
            <a:prstGeom prst="rect">
              <a:avLst/>
            </a:prstGeom>
          </p:spPr>
        </p:pic>
        <p:sp>
          <p:nvSpPr>
            <p:cNvPr id="107" name="ZoneTexte 106"/>
            <p:cNvSpPr txBox="1"/>
            <p:nvPr/>
          </p:nvSpPr>
          <p:spPr>
            <a:xfrm>
              <a:off x="5268761" y="1272462"/>
              <a:ext cx="1155002" cy="461665"/>
            </a:xfrm>
            <a:prstGeom prst="rect">
              <a:avLst/>
            </a:prstGeom>
            <a:noFill/>
          </p:spPr>
          <p:txBody>
            <a:bodyPr wrap="square" rtlCol="0">
              <a:spAutoFit/>
            </a:bodyPr>
            <a:lstStyle/>
            <a:p>
              <a:pPr algn="ctr"/>
              <a:r>
                <a:rPr lang="fr-FR" sz="1200" b="1" dirty="0">
                  <a:solidFill>
                    <a:schemeClr val="accent3">
                      <a:lumMod val="75000"/>
                    </a:schemeClr>
                  </a:solidFill>
                  <a:latin typeface="Bahnschrift SemiBold Condensed" panose="020B0502040204020203" pitchFamily="34" charset="0"/>
                </a:rPr>
                <a:t>Application métier</a:t>
              </a:r>
            </a:p>
            <a:p>
              <a:pPr algn="ctr"/>
              <a:r>
                <a:rPr lang="fr-FR" sz="1200" b="1" dirty="0">
                  <a:solidFill>
                    <a:schemeClr val="accent3">
                      <a:lumMod val="75000"/>
                    </a:schemeClr>
                  </a:solidFill>
                  <a:latin typeface="Bahnschrift SemiBold Condensed" panose="020B0502040204020203" pitchFamily="34" charset="0"/>
                </a:rPr>
                <a:t>PGI</a:t>
              </a:r>
            </a:p>
          </p:txBody>
        </p:sp>
      </p:grpSp>
      <p:sp>
        <p:nvSpPr>
          <p:cNvPr id="109" name="ZoneTexte 108"/>
          <p:cNvSpPr txBox="1"/>
          <p:nvPr/>
        </p:nvSpPr>
        <p:spPr>
          <a:xfrm>
            <a:off x="3631844" y="4203325"/>
            <a:ext cx="2496379" cy="246221"/>
          </a:xfrm>
          <a:prstGeom prst="rect">
            <a:avLst/>
          </a:prstGeom>
          <a:noFill/>
        </p:spPr>
        <p:txBody>
          <a:bodyPr wrap="square" rtlCol="0">
            <a:spAutoFit/>
          </a:bodyPr>
          <a:lstStyle/>
          <a:p>
            <a:pPr algn="ctr">
              <a:lnSpc>
                <a:spcPts val="1200"/>
              </a:lnSpc>
            </a:pPr>
            <a:r>
              <a:rPr lang="fr-FR" sz="1200" b="1" dirty="0">
                <a:solidFill>
                  <a:srgbClr val="11528F"/>
                </a:solidFill>
                <a:latin typeface="Bahnschrift SemiBold Condensed" panose="020B0502040204020203" pitchFamily="34" charset="0"/>
              </a:rPr>
              <a:t>Suite bureautique</a:t>
            </a:r>
          </a:p>
        </p:txBody>
      </p:sp>
      <p:pic>
        <p:nvPicPr>
          <p:cNvPr id="11" name="Image 10"/>
          <p:cNvPicPr>
            <a:picLocks noChangeAspect="1"/>
          </p:cNvPicPr>
          <p:nvPr/>
        </p:nvPicPr>
        <p:blipFill rotWithShape="1">
          <a:blip r:embed="rId34" cstate="print">
            <a:extLst>
              <a:ext uri="{28A0092B-C50C-407E-A947-70E740481C1C}">
                <a14:useLocalDpi xmlns:a14="http://schemas.microsoft.com/office/drawing/2010/main"/>
              </a:ext>
            </a:extLst>
          </a:blip>
          <a:srcRect/>
          <a:stretch/>
        </p:blipFill>
        <p:spPr>
          <a:xfrm>
            <a:off x="4023653" y="3819494"/>
            <a:ext cx="1739133" cy="364414"/>
          </a:xfrm>
          <a:prstGeom prst="rect">
            <a:avLst/>
          </a:prstGeom>
        </p:spPr>
      </p:pic>
      <p:pic>
        <p:nvPicPr>
          <p:cNvPr id="113" name="Image 112"/>
          <p:cNvPicPr/>
          <p:nvPr/>
        </p:nvPicPr>
        <p:blipFill>
          <a:blip r:embed="rId3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3638" y="3210898"/>
            <a:ext cx="727710" cy="770255"/>
          </a:xfrm>
          <a:prstGeom prst="rect">
            <a:avLst/>
          </a:prstGeom>
        </p:spPr>
      </p:pic>
      <p:sp>
        <p:nvSpPr>
          <p:cNvPr id="9" name="ZoneTexte 8"/>
          <p:cNvSpPr txBox="1"/>
          <p:nvPr/>
        </p:nvSpPr>
        <p:spPr>
          <a:xfrm>
            <a:off x="151512" y="1046186"/>
            <a:ext cx="5897366" cy="369332"/>
          </a:xfrm>
          <a:prstGeom prst="rect">
            <a:avLst/>
          </a:prstGeom>
          <a:noFill/>
        </p:spPr>
        <p:txBody>
          <a:bodyPr wrap="square" rtlCol="0">
            <a:spAutoFit/>
          </a:bodyPr>
          <a:lstStyle/>
          <a:p>
            <a:r>
              <a:rPr lang="fr-FR" b="1" spc="-60" dirty="0">
                <a:solidFill>
                  <a:schemeClr val="accent6">
                    <a:lumMod val="75000"/>
                  </a:schemeClr>
                </a:solidFill>
              </a:rPr>
              <a:t>Outils professionnels connectés à l’ENT  </a:t>
            </a:r>
            <a:endParaRPr lang="fr-FR" b="1" dirty="0">
              <a:solidFill>
                <a:schemeClr val="accent6">
                  <a:lumMod val="75000"/>
                </a:schemeClr>
              </a:solidFill>
            </a:endParaRPr>
          </a:p>
        </p:txBody>
      </p:sp>
      <p:grpSp>
        <p:nvGrpSpPr>
          <p:cNvPr id="114" name="Groupe 113"/>
          <p:cNvGrpSpPr/>
          <p:nvPr/>
        </p:nvGrpSpPr>
        <p:grpSpPr>
          <a:xfrm>
            <a:off x="3166532" y="1323921"/>
            <a:ext cx="1915796" cy="727074"/>
            <a:chOff x="0" y="0"/>
            <a:chExt cx="1916325" cy="727417"/>
          </a:xfrm>
        </p:grpSpPr>
        <p:pic>
          <p:nvPicPr>
            <p:cNvPr id="115" name="Image 114"/>
            <p:cNvPicPr>
              <a:picLocks noChangeAspect="1"/>
            </p:cNvPicPr>
            <p:nvPr/>
          </p:nvPicPr>
          <p:blipFill>
            <a:blip r:embed="rId36" cstate="print">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flipH="1">
              <a:off x="195209" y="30822"/>
              <a:ext cx="1567180" cy="696595"/>
            </a:xfrm>
            <a:prstGeom prst="rect">
              <a:avLst/>
            </a:prstGeom>
          </p:spPr>
        </p:pic>
        <p:pic>
          <p:nvPicPr>
            <p:cNvPr id="116" name="Image 115"/>
            <p:cNvPicPr>
              <a:picLocks noChangeAspect="1"/>
            </p:cNvPicPr>
            <p:nvPr/>
          </p:nvPicPr>
          <p:blipFill>
            <a:blip r:embed="rId37" cstate="print">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6724" y="0"/>
              <a:ext cx="481330" cy="444500"/>
            </a:xfrm>
            <a:prstGeom prst="rect">
              <a:avLst/>
            </a:prstGeom>
          </p:spPr>
        </p:pic>
        <p:sp>
          <p:nvSpPr>
            <p:cNvPr id="118" name="ZoneTexte 106"/>
            <p:cNvSpPr txBox="1"/>
            <p:nvPr/>
          </p:nvSpPr>
          <p:spPr>
            <a:xfrm>
              <a:off x="0" y="308225"/>
              <a:ext cx="1916325" cy="382134"/>
            </a:xfrm>
            <a:prstGeom prst="rect">
              <a:avLst/>
            </a:prstGeom>
            <a:noFill/>
          </p:spPr>
          <p:txBody>
            <a:bodyPr wrap="square" rtlCol="0">
              <a:noAutofit/>
            </a:bodyPr>
            <a:lstStyle/>
            <a:p>
              <a:pPr algn="ctr">
                <a:spcAft>
                  <a:spcPts val="0"/>
                </a:spcAft>
              </a:pPr>
              <a:r>
                <a:rPr lang="fr-FR" sz="1000" b="1" kern="1200">
                  <a:solidFill>
                    <a:srgbClr val="31859C"/>
                  </a:solidFill>
                  <a:effectLst/>
                  <a:latin typeface="Arial Narrow" panose="020B0606020202030204" pitchFamily="34" charset="0"/>
                  <a:ea typeface="Times New Roman" panose="02020603050405020304" pitchFamily="18" charset="0"/>
                  <a:cs typeface="Times New Roman" panose="02020603050405020304" pitchFamily="18" charset="0"/>
                </a:rPr>
                <a:t>Simulateur administratif</a:t>
              </a:r>
              <a:endParaRPr lang="fr-FR" sz="1200">
                <a:effectLst/>
                <a:latin typeface="Times New Roman" panose="02020603050405020304" pitchFamily="18" charset="0"/>
                <a:ea typeface="Times New Roman" panose="02020603050405020304" pitchFamily="18" charset="0"/>
              </a:endParaRPr>
            </a:p>
            <a:p>
              <a:pPr algn="ctr">
                <a:spcAft>
                  <a:spcPts val="0"/>
                </a:spcAft>
              </a:pPr>
              <a:r>
                <a:rPr lang="fr-FR" sz="900" b="1" kern="1200">
                  <a:solidFill>
                    <a:srgbClr val="31859C"/>
                  </a:solidFill>
                  <a:effectLst/>
                  <a:latin typeface="Arial Narrow" panose="020B0606020202030204" pitchFamily="34" charset="0"/>
                  <a:ea typeface="Times New Roman" panose="02020603050405020304" pitchFamily="18" charset="0"/>
                  <a:cs typeface="Times New Roman" panose="02020603050405020304" pitchFamily="18" charset="0"/>
                </a:rPr>
                <a:t>TVA EDI, Banque en ligne, …</a:t>
              </a:r>
              <a:endParaRPr lang="fr-FR" sz="1200">
                <a:effectLst/>
                <a:latin typeface="Times New Roman" panose="02020603050405020304" pitchFamily="18" charset="0"/>
                <a:ea typeface="Times New Roman" panose="02020603050405020304" pitchFamily="18" charset="0"/>
              </a:endParaRPr>
            </a:p>
          </p:txBody>
        </p:sp>
      </p:grpSp>
      <p:sp>
        <p:nvSpPr>
          <p:cNvPr id="99" name="ZoneTexte 98"/>
          <p:cNvSpPr txBox="1"/>
          <p:nvPr/>
        </p:nvSpPr>
        <p:spPr>
          <a:xfrm>
            <a:off x="198354" y="4711356"/>
            <a:ext cx="7007726" cy="338554"/>
          </a:xfrm>
          <a:prstGeom prst="rect">
            <a:avLst/>
          </a:prstGeom>
          <a:noFill/>
        </p:spPr>
        <p:txBody>
          <a:bodyPr wrap="square" rtlCol="0">
            <a:spAutoFit/>
          </a:bodyPr>
          <a:lstStyle/>
          <a:p>
            <a:r>
              <a:rPr lang="fr-FR" sz="1600" b="1" spc="-60" dirty="0">
                <a:solidFill>
                  <a:schemeClr val="accent6">
                    <a:lumMod val="75000"/>
                  </a:schemeClr>
                </a:solidFill>
              </a:rPr>
              <a:t>ENT : des services éducatifs permettant la continuité du travail DANS et HORS la classe</a:t>
            </a:r>
            <a:endParaRPr lang="fr-FR" sz="1600" b="1" dirty="0">
              <a:solidFill>
                <a:schemeClr val="accent6">
                  <a:lumMod val="75000"/>
                </a:schemeClr>
              </a:solidFill>
            </a:endParaRPr>
          </a:p>
        </p:txBody>
      </p:sp>
      <p:grpSp>
        <p:nvGrpSpPr>
          <p:cNvPr id="112" name="Groupe 111"/>
          <p:cNvGrpSpPr/>
          <p:nvPr/>
        </p:nvGrpSpPr>
        <p:grpSpPr>
          <a:xfrm>
            <a:off x="5911519" y="78911"/>
            <a:ext cx="3160981" cy="364126"/>
            <a:chOff x="5911519" y="78911"/>
            <a:chExt cx="3160981" cy="364126"/>
          </a:xfrm>
        </p:grpSpPr>
        <p:sp>
          <p:nvSpPr>
            <p:cNvPr id="119" name="ZoneTexte 118"/>
            <p:cNvSpPr txBox="1"/>
            <p:nvPr/>
          </p:nvSpPr>
          <p:spPr>
            <a:xfrm>
              <a:off x="5911519" y="78911"/>
              <a:ext cx="3024336" cy="276999"/>
            </a:xfrm>
            <a:prstGeom prst="rect">
              <a:avLst/>
            </a:prstGeom>
            <a:noFill/>
          </p:spPr>
          <p:txBody>
            <a:bodyPr wrap="square" rtlCol="0">
              <a:spAutoFit/>
            </a:bodyPr>
            <a:lstStyle/>
            <a:p>
              <a:r>
                <a:rPr lang="fr-FR" sz="1200" b="1" dirty="0">
                  <a:solidFill>
                    <a:schemeClr val="tx1">
                      <a:lumMod val="65000"/>
                      <a:lumOff val="35000"/>
                    </a:schemeClr>
                  </a:solidFill>
                </a:rPr>
                <a:t>3- Travailler dans un environnement phygital</a:t>
              </a:r>
            </a:p>
          </p:txBody>
        </p:sp>
        <p:pic>
          <p:nvPicPr>
            <p:cNvPr id="120" name="Image 119"/>
            <p:cNvPicPr>
              <a:picLocks noChangeAspect="1"/>
            </p:cNvPicPr>
            <p:nvPr/>
          </p:nvPicPr>
          <p:blipFill>
            <a:blip r:embed="rId3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12460" y="82997"/>
              <a:ext cx="360040" cy="360040"/>
            </a:xfrm>
            <a:prstGeom prst="rect">
              <a:avLst/>
            </a:prstGeom>
          </p:spPr>
        </p:pic>
      </p:grpSp>
    </p:spTree>
    <p:extLst>
      <p:ext uri="{BB962C8B-B14F-4D97-AF65-F5344CB8AC3E}">
        <p14:creationId xmlns:p14="http://schemas.microsoft.com/office/powerpoint/2010/main" val="84027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2787774"/>
            <a:ext cx="6190407" cy="830997"/>
          </a:xfrm>
          <a:prstGeom prst="rect">
            <a:avLst/>
          </a:prstGeom>
        </p:spPr>
        <p:txBody>
          <a:bodyPr wrap="square">
            <a:spAutoFit/>
          </a:bodyPr>
          <a:lstStyle/>
          <a:p>
            <a:endParaRPr lang="fr-FR" sz="2400" dirty="0">
              <a:solidFill>
                <a:schemeClr val="tx2"/>
              </a:solidFill>
            </a:endParaRPr>
          </a:p>
          <a:p>
            <a:endParaRPr lang="fr-FR" sz="2400" dirty="0">
              <a:solidFill>
                <a:schemeClr val="tx2"/>
              </a:solidFill>
            </a:endParaRPr>
          </a:p>
        </p:txBody>
      </p:sp>
      <p:sp>
        <p:nvSpPr>
          <p:cNvPr id="6" name="Titre 5"/>
          <p:cNvSpPr>
            <a:spLocks noGrp="1"/>
          </p:cNvSpPr>
          <p:nvPr>
            <p:ph type="title"/>
          </p:nvPr>
        </p:nvSpPr>
        <p:spPr/>
        <p:txBody>
          <a:bodyPr/>
          <a:lstStyle/>
          <a:p>
            <a:r>
              <a:rPr lang="fr-FR" dirty="0"/>
              <a:t>SOMMAIRE</a:t>
            </a:r>
          </a:p>
        </p:txBody>
      </p:sp>
      <p:pic>
        <p:nvPicPr>
          <p:cNvPr id="10" name="Image 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195736" y="1508921"/>
            <a:ext cx="1004908" cy="1141941"/>
          </a:xfrm>
          <a:prstGeom prst="rect">
            <a:avLst/>
          </a:prstGeom>
        </p:spPr>
      </p:pic>
      <p:pic>
        <p:nvPicPr>
          <p:cNvPr id="13" name="Image 1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00688" y="3517036"/>
            <a:ext cx="1165308" cy="1165308"/>
          </a:xfrm>
          <a:prstGeom prst="rect">
            <a:avLst/>
          </a:prstGeom>
        </p:spPr>
      </p:pic>
      <p:graphicFrame>
        <p:nvGraphicFramePr>
          <p:cNvPr id="3" name="Tableau 2"/>
          <p:cNvGraphicFramePr>
            <a:graphicFrameLocks noGrp="1"/>
          </p:cNvGraphicFramePr>
          <p:nvPr>
            <p:extLst>
              <p:ext uri="{D42A27DB-BD31-4B8C-83A1-F6EECF244321}">
                <p14:modId xmlns:p14="http://schemas.microsoft.com/office/powerpoint/2010/main" val="2339051116"/>
              </p:ext>
            </p:extLst>
          </p:nvPr>
        </p:nvGraphicFramePr>
        <p:xfrm>
          <a:off x="568680" y="1175430"/>
          <a:ext cx="8351968" cy="3297362"/>
        </p:xfrm>
        <a:graphic>
          <a:graphicData uri="http://schemas.openxmlformats.org/drawingml/2006/table">
            <a:tbl>
              <a:tblPr firstRow="1" bandRow="1">
                <a:tableStyleId>{5940675A-B579-460E-94D1-54222C63F5DA}</a:tableStyleId>
              </a:tblPr>
              <a:tblGrid>
                <a:gridCol w="4175984">
                  <a:extLst>
                    <a:ext uri="{9D8B030D-6E8A-4147-A177-3AD203B41FA5}">
                      <a16:colId xmlns:a16="http://schemas.microsoft.com/office/drawing/2014/main" val="264513787"/>
                    </a:ext>
                  </a:extLst>
                </a:gridCol>
                <a:gridCol w="4175984">
                  <a:extLst>
                    <a:ext uri="{9D8B030D-6E8A-4147-A177-3AD203B41FA5}">
                      <a16:colId xmlns:a16="http://schemas.microsoft.com/office/drawing/2014/main" val="3326895118"/>
                    </a:ext>
                  </a:extLst>
                </a:gridCol>
              </a:tblGrid>
              <a:tr h="1834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1- Collecter les traces de l’activité des élèves</a:t>
                      </a:r>
                    </a:p>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2- </a:t>
                      </a:r>
                      <a:r>
                        <a:rPr lang="fr-FR" baseline="0" dirty="0"/>
                        <a:t>É</a:t>
                      </a:r>
                      <a:r>
                        <a:rPr lang="fr-FR" sz="1800" dirty="0"/>
                        <a:t>valuer au fil de l’eau avec le portfolio</a:t>
                      </a:r>
                    </a:p>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4304075"/>
                  </a:ext>
                </a:extLst>
              </a:tr>
              <a:tr h="1284026">
                <a:tc>
                  <a:txBody>
                    <a:bodyPr/>
                    <a:lstStyle/>
                    <a:p>
                      <a:r>
                        <a:rPr lang="fr-FR" dirty="0"/>
                        <a:t>3-</a:t>
                      </a:r>
                      <a:r>
                        <a:rPr lang="fr-FR" baseline="0" dirty="0"/>
                        <a:t> Travailler dans un environnement phygital</a:t>
                      </a:r>
                    </a:p>
                    <a:p>
                      <a:endParaRPr lang="fr-FR" baseline="0" dirty="0"/>
                    </a:p>
                    <a:p>
                      <a:endParaRPr lang="fr-FR" baseline="0" dirty="0"/>
                    </a:p>
                    <a:p>
                      <a:endParaRPr lang="fr-FR" baseline="0" dirty="0"/>
                    </a:p>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4-</a:t>
                      </a:r>
                      <a:r>
                        <a:rPr lang="fr-FR" baseline="0" dirty="0"/>
                        <a:t> Évaluer pour certifier</a:t>
                      </a:r>
                      <a:endParaRPr lang="fr-FR" dirty="0"/>
                    </a:p>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43507367"/>
                  </a:ext>
                </a:extLst>
              </a:tr>
            </a:tbl>
          </a:graphicData>
        </a:graphic>
      </p:graphicFrame>
      <p:pic>
        <p:nvPicPr>
          <p:cNvPr id="14" name="Image 13"/>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a:ext>
            </a:extLst>
          </a:blip>
          <a:srcRect b="12001"/>
          <a:stretch/>
        </p:blipFill>
        <p:spPr>
          <a:xfrm>
            <a:off x="6084168" y="1535056"/>
            <a:ext cx="1206725" cy="1064862"/>
          </a:xfrm>
          <a:prstGeom prst="rect">
            <a:avLst/>
          </a:prstGeom>
        </p:spPr>
      </p:pic>
      <p:pic>
        <p:nvPicPr>
          <p:cNvPr id="4" name="Image 3"/>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04015" y="3567707"/>
            <a:ext cx="905085" cy="905085"/>
          </a:xfrm>
          <a:prstGeom prst="rect">
            <a:avLst/>
          </a:prstGeom>
        </p:spPr>
      </p:pic>
    </p:spTree>
    <p:extLst>
      <p:ext uri="{BB962C8B-B14F-4D97-AF65-F5344CB8AC3E}">
        <p14:creationId xmlns:p14="http://schemas.microsoft.com/office/powerpoint/2010/main" val="4250544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9829"/>
            <a:ext cx="8640960" cy="356213"/>
          </a:xfrm>
        </p:spPr>
        <p:txBody>
          <a:bodyPr/>
          <a:lstStyle/>
          <a:p>
            <a:r>
              <a:rPr lang="fr-FR" dirty="0"/>
              <a:t>Le PGI : Progiciel de gestion intégré</a:t>
            </a:r>
          </a:p>
        </p:txBody>
      </p:sp>
      <p:sp>
        <p:nvSpPr>
          <p:cNvPr id="6" name="ZoneTexte 5"/>
          <p:cNvSpPr txBox="1"/>
          <p:nvPr/>
        </p:nvSpPr>
        <p:spPr>
          <a:xfrm>
            <a:off x="4876807" y="963108"/>
            <a:ext cx="3480760" cy="2123658"/>
          </a:xfrm>
          <a:prstGeom prst="rect">
            <a:avLst/>
          </a:prstGeom>
          <a:noFill/>
        </p:spPr>
        <p:txBody>
          <a:bodyPr wrap="square" rtlCol="0">
            <a:spAutoFit/>
          </a:bodyPr>
          <a:lstStyle/>
          <a:p>
            <a:r>
              <a:rPr lang="fr-FR" sz="1600" b="1" dirty="0"/>
              <a:t>Outil de gestion de l'ensemble des processus d'une organisation en intégrant l'ensemble de ses fonctions</a:t>
            </a:r>
          </a:p>
          <a:p>
            <a:pPr marL="285750" indent="-285750">
              <a:buFontTx/>
              <a:buChar char="-"/>
            </a:pPr>
            <a:r>
              <a:rPr lang="fr-FR" sz="1200" dirty="0"/>
              <a:t>gestion des ressources humaines, </a:t>
            </a:r>
          </a:p>
          <a:p>
            <a:pPr marL="285750" indent="-285750">
              <a:buFontTx/>
              <a:buChar char="-"/>
            </a:pPr>
            <a:r>
              <a:rPr lang="fr-FR" sz="1200" dirty="0"/>
              <a:t>gestion comptable et financière, l'aide à la décision, mais aussi </a:t>
            </a:r>
          </a:p>
          <a:p>
            <a:pPr marL="285750" indent="-285750">
              <a:buFontTx/>
              <a:buChar char="-"/>
            </a:pPr>
            <a:r>
              <a:rPr lang="fr-FR" sz="1200" dirty="0"/>
              <a:t>vente, distribution,</a:t>
            </a:r>
          </a:p>
          <a:p>
            <a:pPr marL="285750" indent="-285750">
              <a:buFontTx/>
              <a:buChar char="-"/>
            </a:pPr>
            <a:r>
              <a:rPr lang="fr-FR" sz="1200" dirty="0"/>
              <a:t>approvisionnement</a:t>
            </a:r>
          </a:p>
          <a:p>
            <a:pPr marL="285750" indent="-285750">
              <a:buFontTx/>
              <a:buChar char="-"/>
            </a:pPr>
            <a:r>
              <a:rPr lang="fr-FR" sz="1200" dirty="0"/>
              <a:t>commerce électronique</a:t>
            </a:r>
          </a:p>
          <a:p>
            <a:pPr marL="285750" indent="-285750">
              <a:buFontTx/>
              <a:buChar char="-"/>
            </a:pPr>
            <a:r>
              <a:rPr lang="fr-FR" sz="1200" dirty="0"/>
              <a:t>…</a:t>
            </a:r>
            <a:endParaRPr lang="fr-FR" sz="1200" b="1" dirty="0"/>
          </a:p>
        </p:txBody>
      </p:sp>
      <p:sp>
        <p:nvSpPr>
          <p:cNvPr id="12" name="ZoneTexte 11"/>
          <p:cNvSpPr txBox="1"/>
          <p:nvPr/>
        </p:nvSpPr>
        <p:spPr>
          <a:xfrm>
            <a:off x="4923437" y="3051324"/>
            <a:ext cx="3992342" cy="1877437"/>
          </a:xfrm>
          <a:prstGeom prst="rect">
            <a:avLst/>
          </a:prstGeom>
          <a:noFill/>
        </p:spPr>
        <p:txBody>
          <a:bodyPr wrap="square" rtlCol="0">
            <a:spAutoFit/>
          </a:bodyPr>
          <a:lstStyle/>
          <a:p>
            <a:r>
              <a:rPr lang="fr-FR" sz="1600" b="1" dirty="0"/>
              <a:t>Inscrit dans l’environnement numérique décrit dans les référentiels économie-gestion :</a:t>
            </a:r>
          </a:p>
          <a:p>
            <a:pPr marL="285750" indent="-285750">
              <a:buFontTx/>
              <a:buChar char="-"/>
            </a:pPr>
            <a:r>
              <a:rPr lang="fr-FR" sz="1200" dirty="0"/>
              <a:t>Métiers de l’accueil</a:t>
            </a:r>
          </a:p>
          <a:p>
            <a:pPr marL="285750" indent="-285750">
              <a:buFontTx/>
              <a:buChar char="-"/>
            </a:pPr>
            <a:r>
              <a:rPr lang="fr-FR" sz="1200" dirty="0"/>
              <a:t>Métiers de la vente et du commerce</a:t>
            </a:r>
          </a:p>
          <a:p>
            <a:pPr marL="285750" indent="-285750">
              <a:buFontTx/>
              <a:buChar char="-"/>
            </a:pPr>
            <a:r>
              <a:rPr lang="fr-FR" sz="1200" dirty="0"/>
              <a:t>Assistant à la gestion des organisations</a:t>
            </a:r>
          </a:p>
          <a:p>
            <a:pPr marL="285750" indent="-285750">
              <a:buFontTx/>
              <a:buChar char="-"/>
            </a:pPr>
            <a:r>
              <a:rPr lang="fr-FR" sz="1200" dirty="0"/>
              <a:t>Équiper polyvalent du commerce</a:t>
            </a:r>
          </a:p>
          <a:p>
            <a:pPr marL="285750" indent="-285750">
              <a:buFontTx/>
              <a:buChar char="-"/>
            </a:pPr>
            <a:r>
              <a:rPr lang="fr-FR" sz="1200" dirty="0"/>
              <a:t>Organisation du transport de marchandise</a:t>
            </a:r>
          </a:p>
          <a:p>
            <a:pPr marL="285750" indent="-285750">
              <a:buFontTx/>
              <a:buChar char="-"/>
            </a:pPr>
            <a:r>
              <a:rPr lang="fr-FR" sz="1200" dirty="0"/>
              <a:t>Logistique</a:t>
            </a:r>
          </a:p>
          <a:p>
            <a:pPr marL="285750" indent="-285750">
              <a:buFontTx/>
              <a:buChar char="-"/>
            </a:pPr>
            <a:r>
              <a:rPr lang="fr-FR" sz="1200" dirty="0"/>
              <a:t>….</a:t>
            </a:r>
          </a:p>
        </p:txBody>
      </p:sp>
      <p:grpSp>
        <p:nvGrpSpPr>
          <p:cNvPr id="4" name="Groupe 3"/>
          <p:cNvGrpSpPr/>
          <p:nvPr/>
        </p:nvGrpSpPr>
        <p:grpSpPr>
          <a:xfrm>
            <a:off x="456540" y="695598"/>
            <a:ext cx="4396952" cy="4711452"/>
            <a:chOff x="456540" y="695598"/>
            <a:chExt cx="4396952" cy="4711452"/>
          </a:xfrm>
        </p:grpSpPr>
        <p:pic>
          <p:nvPicPr>
            <p:cNvPr id="5" name="Imag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6540" y="695598"/>
              <a:ext cx="4396952" cy="4711452"/>
            </a:xfrm>
            <a:prstGeom prst="rect">
              <a:avLst/>
            </a:prstGeom>
          </p:spPr>
        </p:pic>
        <p:sp>
          <p:nvSpPr>
            <p:cNvPr id="3" name="Rectangle à coins arrondis 2"/>
            <p:cNvSpPr/>
            <p:nvPr/>
          </p:nvSpPr>
          <p:spPr>
            <a:xfrm>
              <a:off x="2186964" y="2715766"/>
              <a:ext cx="936104" cy="504056"/>
            </a:xfrm>
            <a:prstGeom prst="round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lumMod val="75000"/>
                      <a:lumOff val="25000"/>
                    </a:schemeClr>
                  </a:solidFill>
                  <a:latin typeface="Arial Black" panose="020B0A04020102020204" pitchFamily="34" charset="0"/>
                </a:rPr>
                <a:t>PGI</a:t>
              </a:r>
              <a:endParaRPr lang="fr-FR" sz="2800" dirty="0">
                <a:solidFill>
                  <a:schemeClr val="tx1">
                    <a:lumMod val="75000"/>
                    <a:lumOff val="25000"/>
                  </a:schemeClr>
                </a:solidFill>
                <a:latin typeface="Arial Black" panose="020B0A04020102020204" pitchFamily="34" charset="0"/>
              </a:endParaRPr>
            </a:p>
          </p:txBody>
        </p:sp>
      </p:grpSp>
      <p:grpSp>
        <p:nvGrpSpPr>
          <p:cNvPr id="11" name="Groupe 10"/>
          <p:cNvGrpSpPr/>
          <p:nvPr/>
        </p:nvGrpSpPr>
        <p:grpSpPr>
          <a:xfrm>
            <a:off x="5911519" y="78911"/>
            <a:ext cx="3160981" cy="364126"/>
            <a:chOff x="5911519" y="78911"/>
            <a:chExt cx="3160981" cy="364126"/>
          </a:xfrm>
        </p:grpSpPr>
        <p:sp>
          <p:nvSpPr>
            <p:cNvPr id="16" name="ZoneTexte 15"/>
            <p:cNvSpPr txBox="1"/>
            <p:nvPr/>
          </p:nvSpPr>
          <p:spPr>
            <a:xfrm>
              <a:off x="5911519" y="78911"/>
              <a:ext cx="3024336" cy="276999"/>
            </a:xfrm>
            <a:prstGeom prst="rect">
              <a:avLst/>
            </a:prstGeom>
            <a:noFill/>
          </p:spPr>
          <p:txBody>
            <a:bodyPr wrap="square" rtlCol="0">
              <a:spAutoFit/>
            </a:bodyPr>
            <a:lstStyle/>
            <a:p>
              <a:r>
                <a:rPr lang="fr-FR" sz="1200" b="1" dirty="0">
                  <a:solidFill>
                    <a:schemeClr val="tx1">
                      <a:lumMod val="65000"/>
                      <a:lumOff val="35000"/>
                    </a:schemeClr>
                  </a:solidFill>
                </a:rPr>
                <a:t>3- Travailler dans un environnement phygital</a:t>
              </a:r>
            </a:p>
          </p:txBody>
        </p:sp>
        <p:pic>
          <p:nvPicPr>
            <p:cNvPr id="17" name="Image 1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12460" y="82997"/>
              <a:ext cx="360040" cy="360040"/>
            </a:xfrm>
            <a:prstGeom prst="rect">
              <a:avLst/>
            </a:prstGeom>
          </p:spPr>
        </p:pic>
      </p:grpSp>
      <p:sp>
        <p:nvSpPr>
          <p:cNvPr id="7" name="ZoneTexte 6"/>
          <p:cNvSpPr txBox="1"/>
          <p:nvPr/>
        </p:nvSpPr>
        <p:spPr>
          <a:xfrm>
            <a:off x="7401933" y="4731990"/>
            <a:ext cx="1872208" cy="276999"/>
          </a:xfrm>
          <a:prstGeom prst="rect">
            <a:avLst/>
          </a:prstGeom>
          <a:noFill/>
        </p:spPr>
        <p:txBody>
          <a:bodyPr wrap="square" rtlCol="0">
            <a:spAutoFit/>
          </a:bodyPr>
          <a:lstStyle/>
          <a:p>
            <a:r>
              <a:rPr lang="fr-FR" sz="1200" dirty="0" smtClean="0">
                <a:hlinkClick r:id="rId4"/>
              </a:rPr>
              <a:t>Vidéo le PGI qu’est-ce ?</a:t>
            </a:r>
            <a:endParaRPr lang="fr-FR" sz="1200" dirty="0"/>
          </a:p>
        </p:txBody>
      </p:sp>
    </p:spTree>
    <p:extLst>
      <p:ext uri="{BB962C8B-B14F-4D97-AF65-F5344CB8AC3E}">
        <p14:creationId xmlns:p14="http://schemas.microsoft.com/office/powerpoint/2010/main" val="2273842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040" y="483518"/>
            <a:ext cx="8640960" cy="356213"/>
          </a:xfrm>
        </p:spPr>
        <p:txBody>
          <a:bodyPr/>
          <a:lstStyle/>
          <a:p>
            <a:r>
              <a:rPr lang="fr-FR" dirty="0"/>
              <a:t> Le PGI : Progiciel de gestion intégré</a:t>
            </a:r>
          </a:p>
        </p:txBody>
      </p:sp>
      <p:sp>
        <p:nvSpPr>
          <p:cNvPr id="3" name="Rectangle à coins arrondis 2"/>
          <p:cNvSpPr/>
          <p:nvPr/>
        </p:nvSpPr>
        <p:spPr>
          <a:xfrm>
            <a:off x="251520" y="1203598"/>
            <a:ext cx="4104456" cy="2088232"/>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fr-FR" b="1" dirty="0">
                <a:solidFill>
                  <a:schemeClr val="accent6">
                    <a:lumMod val="75000"/>
                  </a:schemeClr>
                </a:solidFill>
              </a:rPr>
              <a:t>Un choix des équipes pédagogiques et de l’établissement</a:t>
            </a:r>
          </a:p>
          <a:p>
            <a:pPr algn="ctr"/>
            <a:endParaRPr lang="fr-FR" dirty="0"/>
          </a:p>
          <a:p>
            <a:pPr marL="285750" indent="-285750">
              <a:buFontTx/>
              <a:buChar char="-"/>
            </a:pPr>
            <a:r>
              <a:rPr lang="fr-FR" sz="1600" dirty="0"/>
              <a:t>Prioriser un logiciel dans le cloud </a:t>
            </a:r>
          </a:p>
          <a:p>
            <a:pPr marL="285750" indent="-285750">
              <a:buFontTx/>
              <a:buChar char="-"/>
            </a:pPr>
            <a:r>
              <a:rPr lang="fr-FR" sz="1600" dirty="0"/>
              <a:t>Éviter les installations poste à poste client/serveur</a:t>
            </a:r>
          </a:p>
        </p:txBody>
      </p:sp>
      <p:sp>
        <p:nvSpPr>
          <p:cNvPr id="4" name="Rectangle à coins arrondis 3"/>
          <p:cNvSpPr/>
          <p:nvPr/>
        </p:nvSpPr>
        <p:spPr>
          <a:xfrm>
            <a:off x="4572000" y="1203598"/>
            <a:ext cx="4104456" cy="20882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chemeClr val="accent1"/>
                </a:solidFill>
              </a:rPr>
              <a:t>Se former au PGI</a:t>
            </a:r>
          </a:p>
          <a:p>
            <a:pPr algn="ctr"/>
            <a:endParaRPr lang="fr-FR" dirty="0"/>
          </a:p>
          <a:p>
            <a:pPr marL="285750" indent="-285750">
              <a:buFontTx/>
              <a:buChar char="-"/>
            </a:pPr>
            <a:r>
              <a:rPr lang="fr-FR" sz="1600" dirty="0">
                <a:solidFill>
                  <a:schemeClr val="tx1">
                    <a:lumMod val="65000"/>
                    <a:lumOff val="35000"/>
                  </a:schemeClr>
                </a:solidFill>
                <a:hlinkClick r:id="rId2"/>
              </a:rPr>
              <a:t>Wiki des applications du site du CERPEG</a:t>
            </a:r>
            <a:endParaRPr lang="fr-FR" sz="1600" dirty="0">
              <a:solidFill>
                <a:schemeClr val="tx1">
                  <a:lumMod val="65000"/>
                  <a:lumOff val="35000"/>
                </a:schemeClr>
              </a:solidFill>
            </a:endParaRPr>
          </a:p>
          <a:p>
            <a:pPr marL="285750" indent="-285750">
              <a:buFontTx/>
              <a:buChar char="-"/>
            </a:pPr>
            <a:r>
              <a:rPr lang="fr-FR" sz="1600" dirty="0" err="1">
                <a:solidFill>
                  <a:schemeClr val="tx1">
                    <a:lumMod val="65000"/>
                    <a:lumOff val="35000"/>
                  </a:schemeClr>
                </a:solidFill>
                <a:hlinkClick r:id="rId3"/>
              </a:rPr>
              <a:t>Odoo</a:t>
            </a:r>
            <a:r>
              <a:rPr lang="fr-FR" sz="1600" dirty="0">
                <a:solidFill>
                  <a:schemeClr val="tx1">
                    <a:lumMod val="65000"/>
                    <a:lumOff val="35000"/>
                  </a:schemeClr>
                </a:solidFill>
                <a:hlinkClick r:id="rId3"/>
              </a:rPr>
              <a:t> </a:t>
            </a:r>
            <a:r>
              <a:rPr lang="fr-FR" sz="1600" dirty="0" err="1">
                <a:solidFill>
                  <a:schemeClr val="tx1">
                    <a:lumMod val="65000"/>
                    <a:lumOff val="35000"/>
                  </a:schemeClr>
                </a:solidFill>
                <a:hlinkClick r:id="rId3"/>
              </a:rPr>
              <a:t>education</a:t>
            </a:r>
            <a:r>
              <a:rPr lang="fr-FR" sz="1600" dirty="0">
                <a:solidFill>
                  <a:schemeClr val="tx1">
                    <a:lumMod val="65000"/>
                    <a:lumOff val="35000"/>
                  </a:schemeClr>
                </a:solidFill>
                <a:hlinkClick r:id="rId3"/>
              </a:rPr>
              <a:t> (logiciel libre et dans le cloud) et ses tutoriels</a:t>
            </a:r>
            <a:endParaRPr lang="fr-FR" sz="1600" dirty="0">
              <a:solidFill>
                <a:schemeClr val="tx1">
                  <a:lumMod val="65000"/>
                  <a:lumOff val="35000"/>
                </a:schemeClr>
              </a:solidFill>
            </a:endParaRPr>
          </a:p>
        </p:txBody>
      </p:sp>
      <p:sp>
        <p:nvSpPr>
          <p:cNvPr id="9" name="Rectangle à coins arrondis 8"/>
          <p:cNvSpPr/>
          <p:nvPr/>
        </p:nvSpPr>
        <p:spPr>
          <a:xfrm>
            <a:off x="251520" y="3579862"/>
            <a:ext cx="8424936" cy="13681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smtClean="0">
                <a:solidFill>
                  <a:schemeClr val="accent3">
                    <a:lumMod val="75000"/>
                  </a:schemeClr>
                </a:solidFill>
              </a:rPr>
              <a:t>Les solutions existantes</a:t>
            </a:r>
          </a:p>
          <a:p>
            <a:pPr marL="285750" indent="-285750">
              <a:buFontTx/>
              <a:buChar char="-"/>
            </a:pPr>
            <a:r>
              <a:rPr lang="fr-FR" sz="1600" dirty="0" smtClean="0">
                <a:hlinkClick r:id="rId4"/>
              </a:rPr>
              <a:t>E </a:t>
            </a:r>
            <a:r>
              <a:rPr lang="fr-FR" sz="1600" dirty="0" err="1" smtClean="0">
                <a:hlinkClick r:id="rId4"/>
              </a:rPr>
              <a:t>combox</a:t>
            </a:r>
            <a:r>
              <a:rPr lang="fr-FR" sz="1600" dirty="0" smtClean="0"/>
              <a:t> : application pour installer rapidement les applications métiers (</a:t>
            </a:r>
            <a:r>
              <a:rPr lang="fr-FR" sz="1600" dirty="0"/>
              <a:t>P</a:t>
            </a:r>
            <a:r>
              <a:rPr lang="fr-FR" sz="1600" dirty="0" smtClean="0"/>
              <a:t>restashop, </a:t>
            </a:r>
            <a:r>
              <a:rPr lang="fr-FR" sz="1600" dirty="0" err="1" smtClean="0"/>
              <a:t>Woo</a:t>
            </a:r>
            <a:r>
              <a:rPr lang="fr-FR" sz="1600" dirty="0" smtClean="0"/>
              <a:t> commerce, Word </a:t>
            </a:r>
            <a:r>
              <a:rPr lang="fr-FR" sz="1600" dirty="0" err="1" smtClean="0"/>
              <a:t>press</a:t>
            </a:r>
            <a:r>
              <a:rPr lang="fr-FR" sz="1600" dirty="0" smtClean="0"/>
              <a:t>, suite CRM, </a:t>
            </a:r>
            <a:r>
              <a:rPr lang="fr-FR" sz="1600" dirty="0" err="1" smtClean="0"/>
              <a:t>Odoo</a:t>
            </a:r>
            <a:r>
              <a:rPr lang="fr-FR" sz="1600" dirty="0" smtClean="0"/>
              <a:t>, …)</a:t>
            </a:r>
          </a:p>
          <a:p>
            <a:pPr marL="285750" indent="-285750">
              <a:buFontTx/>
              <a:buChar char="-"/>
            </a:pPr>
            <a:r>
              <a:rPr lang="fr-FR" sz="1600" dirty="0" smtClean="0"/>
              <a:t>Des éditeurs privés proposant des solutions dans le cloud (frais annuel d’abonnement)</a:t>
            </a:r>
          </a:p>
        </p:txBody>
      </p:sp>
      <p:pic>
        <p:nvPicPr>
          <p:cNvPr id="8" name="Image 7"/>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131840" y="1563638"/>
            <a:ext cx="981809" cy="981809"/>
          </a:xfrm>
          <a:prstGeom prst="rect">
            <a:avLst/>
          </a:prstGeom>
        </p:spPr>
      </p:pic>
      <p:pic>
        <p:nvPicPr>
          <p:cNvPr id="10" name="Image 9"/>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96336" y="1203598"/>
            <a:ext cx="909801" cy="909801"/>
          </a:xfrm>
          <a:prstGeom prst="rect">
            <a:avLst/>
          </a:prstGeom>
        </p:spPr>
      </p:pic>
      <p:grpSp>
        <p:nvGrpSpPr>
          <p:cNvPr id="11" name="Groupe 10"/>
          <p:cNvGrpSpPr/>
          <p:nvPr/>
        </p:nvGrpSpPr>
        <p:grpSpPr>
          <a:xfrm>
            <a:off x="5911519" y="78911"/>
            <a:ext cx="3160981" cy="364126"/>
            <a:chOff x="5911519" y="78911"/>
            <a:chExt cx="3160981" cy="364126"/>
          </a:xfrm>
        </p:grpSpPr>
        <p:sp>
          <p:nvSpPr>
            <p:cNvPr id="12" name="ZoneTexte 11"/>
            <p:cNvSpPr txBox="1"/>
            <p:nvPr/>
          </p:nvSpPr>
          <p:spPr>
            <a:xfrm>
              <a:off x="5911519" y="78911"/>
              <a:ext cx="3024336" cy="276999"/>
            </a:xfrm>
            <a:prstGeom prst="rect">
              <a:avLst/>
            </a:prstGeom>
            <a:noFill/>
          </p:spPr>
          <p:txBody>
            <a:bodyPr wrap="square" rtlCol="0">
              <a:spAutoFit/>
            </a:bodyPr>
            <a:lstStyle/>
            <a:p>
              <a:r>
                <a:rPr lang="fr-FR" sz="1200" b="1" dirty="0">
                  <a:solidFill>
                    <a:schemeClr val="tx1">
                      <a:lumMod val="65000"/>
                      <a:lumOff val="35000"/>
                    </a:schemeClr>
                  </a:solidFill>
                </a:rPr>
                <a:t>3- Travailler dans un environnement phygital</a:t>
              </a:r>
            </a:p>
          </p:txBody>
        </p:sp>
        <p:pic>
          <p:nvPicPr>
            <p:cNvPr id="13" name="Image 12"/>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12460" y="82997"/>
              <a:ext cx="360040" cy="360040"/>
            </a:xfrm>
            <a:prstGeom prst="rect">
              <a:avLst/>
            </a:prstGeom>
          </p:spPr>
        </p:pic>
      </p:grpSp>
    </p:spTree>
    <p:extLst>
      <p:ext uri="{BB962C8B-B14F-4D97-AF65-F5344CB8AC3E}">
        <p14:creationId xmlns:p14="http://schemas.microsoft.com/office/powerpoint/2010/main" val="4271313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8" name="Espace réservé du texte 7"/>
          <p:cNvSpPr>
            <a:spLocks noGrp="1"/>
          </p:cNvSpPr>
          <p:nvPr>
            <p:ph type="body" sz="quarter" idx="13"/>
          </p:nvPr>
        </p:nvSpPr>
        <p:spPr>
          <a:xfrm>
            <a:off x="395536" y="1851670"/>
            <a:ext cx="8424000" cy="2077200"/>
          </a:xfrm>
        </p:spPr>
        <p:txBody>
          <a:bodyPr/>
          <a:lstStyle/>
          <a:p>
            <a:pPr lvl="1"/>
            <a:r>
              <a:rPr lang="fr-FR" sz="2800" b="1" cap="all" dirty="0"/>
              <a:t>4- Évaluer pour certifier</a:t>
            </a:r>
            <a:endParaRPr lang="fr-FR" dirty="0"/>
          </a:p>
        </p:txBody>
      </p:sp>
      <p:pic>
        <p:nvPicPr>
          <p:cNvPr id="3" name="Imag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47864" y="2859782"/>
            <a:ext cx="1675586" cy="1675586"/>
          </a:xfrm>
          <a:prstGeom prst="rect">
            <a:avLst/>
          </a:prstGeom>
        </p:spPr>
      </p:pic>
    </p:spTree>
    <p:extLst>
      <p:ext uri="{BB962C8B-B14F-4D97-AF65-F5344CB8AC3E}">
        <p14:creationId xmlns:p14="http://schemas.microsoft.com/office/powerpoint/2010/main" val="951912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95830" y="644416"/>
            <a:ext cx="8424000" cy="356213"/>
          </a:xfrm>
        </p:spPr>
        <p:txBody>
          <a:bodyPr/>
          <a:lstStyle/>
          <a:p>
            <a:r>
              <a:rPr lang="fr-FR" dirty="0"/>
              <a:t>Évaluer pour certifier</a:t>
            </a:r>
          </a:p>
        </p:txBody>
      </p:sp>
      <p:pic>
        <p:nvPicPr>
          <p:cNvPr id="6" name="Espace réservé du contenu 5"/>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979712" y="1141404"/>
            <a:ext cx="5328592" cy="2895973"/>
          </a:xfrm>
          <a:prstGeom prst="rect">
            <a:avLst/>
          </a:prstGeom>
        </p:spPr>
      </p:pic>
      <p:sp>
        <p:nvSpPr>
          <p:cNvPr id="7" name="ZoneTexte 6"/>
          <p:cNvSpPr txBox="1"/>
          <p:nvPr/>
        </p:nvSpPr>
        <p:spPr>
          <a:xfrm>
            <a:off x="2951820" y="4051394"/>
            <a:ext cx="3384376" cy="369332"/>
          </a:xfrm>
          <a:prstGeom prst="rect">
            <a:avLst/>
          </a:prstGeom>
          <a:noFill/>
        </p:spPr>
        <p:txBody>
          <a:bodyPr wrap="square" rtlCol="0">
            <a:spAutoFit/>
          </a:bodyPr>
          <a:lstStyle/>
          <a:p>
            <a:r>
              <a:rPr lang="fr-FR" dirty="0">
                <a:hlinkClick r:id="rId3"/>
              </a:rPr>
              <a:t>Vidéo l’évaluation d’une compétence</a:t>
            </a:r>
            <a:endParaRPr lang="fr-FR" dirty="0"/>
          </a:p>
        </p:txBody>
      </p:sp>
      <p:grpSp>
        <p:nvGrpSpPr>
          <p:cNvPr id="12" name="Groupe 11"/>
          <p:cNvGrpSpPr/>
          <p:nvPr/>
        </p:nvGrpSpPr>
        <p:grpSpPr>
          <a:xfrm>
            <a:off x="7188730" y="49671"/>
            <a:ext cx="1838534" cy="307434"/>
            <a:chOff x="7188730" y="49671"/>
            <a:chExt cx="1838534" cy="307434"/>
          </a:xfrm>
        </p:grpSpPr>
        <p:sp>
          <p:nvSpPr>
            <p:cNvPr id="9" name="ZoneTexte 8"/>
            <p:cNvSpPr txBox="1"/>
            <p:nvPr/>
          </p:nvSpPr>
          <p:spPr>
            <a:xfrm>
              <a:off x="7188730" y="64889"/>
              <a:ext cx="1684817" cy="276999"/>
            </a:xfrm>
            <a:prstGeom prst="rect">
              <a:avLst/>
            </a:prstGeom>
            <a:noFill/>
          </p:spPr>
          <p:txBody>
            <a:bodyPr wrap="square" rtlCol="0">
              <a:spAutoFit/>
            </a:bodyPr>
            <a:lstStyle/>
            <a:p>
              <a:r>
                <a:rPr lang="fr-FR" sz="1200" b="1" dirty="0">
                  <a:solidFill>
                    <a:schemeClr val="tx1">
                      <a:lumMod val="65000"/>
                      <a:lumOff val="35000"/>
                    </a:schemeClr>
                  </a:solidFill>
                </a:rPr>
                <a:t>4- Évaluer pour certifier</a:t>
              </a:r>
            </a:p>
          </p:txBody>
        </p:sp>
        <p:pic>
          <p:nvPicPr>
            <p:cNvPr id="11" name="Image 10"/>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719830" y="49671"/>
              <a:ext cx="307434" cy="307434"/>
            </a:xfrm>
            <a:prstGeom prst="rect">
              <a:avLst/>
            </a:prstGeom>
          </p:spPr>
        </p:pic>
      </p:grpSp>
    </p:spTree>
    <p:extLst>
      <p:ext uri="{BB962C8B-B14F-4D97-AF65-F5344CB8AC3E}">
        <p14:creationId xmlns:p14="http://schemas.microsoft.com/office/powerpoint/2010/main" val="3180303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508079"/>
            <a:ext cx="7743567" cy="457183"/>
          </a:xfrm>
        </p:spPr>
        <p:txBody>
          <a:bodyPr>
            <a:normAutofit/>
          </a:bodyPr>
          <a:lstStyle/>
          <a:p>
            <a:r>
              <a:rPr lang="fr-FR" dirty="0" smtClean="0"/>
              <a:t>Évaluer </a:t>
            </a:r>
            <a:r>
              <a:rPr lang="fr-FR" dirty="0"/>
              <a:t>par profil à l’aide des paliers de la compétence</a:t>
            </a:r>
          </a:p>
        </p:txBody>
      </p:sp>
      <p:sp>
        <p:nvSpPr>
          <p:cNvPr id="8" name="ZoneTexte 7"/>
          <p:cNvSpPr txBox="1"/>
          <p:nvPr/>
        </p:nvSpPr>
        <p:spPr>
          <a:xfrm>
            <a:off x="910057" y="1061323"/>
            <a:ext cx="7375324" cy="646331"/>
          </a:xfrm>
          <a:prstGeom prst="rect">
            <a:avLst/>
          </a:prstGeom>
          <a:noFill/>
        </p:spPr>
        <p:txBody>
          <a:bodyPr wrap="square" rtlCol="0">
            <a:spAutoFit/>
          </a:bodyPr>
          <a:lstStyle/>
          <a:p>
            <a:r>
              <a:rPr lang="fr-FR" dirty="0">
                <a:solidFill>
                  <a:schemeClr val="tx1">
                    <a:lumMod val="65000"/>
                    <a:lumOff val="35000"/>
                  </a:schemeClr>
                </a:solidFill>
                <a:latin typeface="Arial Narrow" panose="020B0606020202030204" pitchFamily="34" charset="0"/>
              </a:rPr>
              <a:t>Analyser l’activité professionnelle et porter un diagnostic sur l’activité de l’élève : </a:t>
            </a:r>
          </a:p>
          <a:p>
            <a:pPr algn="ctr"/>
            <a:r>
              <a:rPr lang="fr-FR" b="1" dirty="0">
                <a:solidFill>
                  <a:schemeClr val="tx1">
                    <a:lumMod val="65000"/>
                    <a:lumOff val="35000"/>
                  </a:schemeClr>
                </a:solidFill>
                <a:latin typeface="Arial Narrow" panose="020B0606020202030204" pitchFamily="34" charset="0"/>
              </a:rPr>
              <a:t>identifier le profil à travers son palier de développement</a:t>
            </a:r>
          </a:p>
        </p:txBody>
      </p:sp>
      <p:sp>
        <p:nvSpPr>
          <p:cNvPr id="10" name="ZoneTexte 9"/>
          <p:cNvSpPr txBox="1"/>
          <p:nvPr/>
        </p:nvSpPr>
        <p:spPr>
          <a:xfrm>
            <a:off x="834453" y="4902428"/>
            <a:ext cx="7004854" cy="261610"/>
          </a:xfrm>
          <a:prstGeom prst="rect">
            <a:avLst/>
          </a:prstGeom>
          <a:noFill/>
        </p:spPr>
        <p:txBody>
          <a:bodyPr wrap="square" rtlCol="0">
            <a:spAutoFit/>
          </a:bodyPr>
          <a:lstStyle/>
          <a:p>
            <a:pPr algn="ctr"/>
            <a:r>
              <a:rPr lang="fr-FR" sz="1050" dirty="0">
                <a:solidFill>
                  <a:srgbClr val="283583"/>
                </a:solidFill>
                <a:latin typeface="Arial Narrow" panose="020B0606020202030204" pitchFamily="34" charset="0"/>
                <a:hlinkClick r:id="rId3"/>
              </a:rPr>
              <a:t>L’évaluation en économie gestion</a:t>
            </a:r>
            <a:r>
              <a:rPr lang="fr-FR" sz="1050" dirty="0">
                <a:latin typeface="Arial Narrow" panose="020B0606020202030204" pitchFamily="34" charset="0"/>
                <a:hlinkClick r:id="rId3"/>
              </a:rPr>
              <a:t> </a:t>
            </a:r>
            <a:r>
              <a:rPr lang="fr-FR" sz="1050" dirty="0">
                <a:latin typeface="Arial Narrow" panose="020B0606020202030204" pitchFamily="34" charset="0"/>
              </a:rPr>
              <a:t>- Michel </a:t>
            </a:r>
            <a:r>
              <a:rPr lang="fr-FR" sz="1050" dirty="0" err="1">
                <a:latin typeface="Arial Narrow" panose="020B0606020202030204" pitchFamily="34" charset="0"/>
              </a:rPr>
              <a:t>Grangeat</a:t>
            </a:r>
            <a:r>
              <a:rPr lang="fr-FR" sz="1050" dirty="0">
                <a:latin typeface="Arial Narrow" panose="020B0606020202030204" pitchFamily="34" charset="0"/>
              </a:rPr>
              <a:t>, (2014) et </a:t>
            </a:r>
            <a:r>
              <a:rPr lang="fr-FR" sz="1050" dirty="0">
                <a:latin typeface="Arial Narrow" panose="020B0606020202030204" pitchFamily="34" charset="0"/>
                <a:hlinkClick r:id="rId4"/>
              </a:rPr>
              <a:t>L’intelligence professionnelle </a:t>
            </a:r>
            <a:r>
              <a:rPr lang="fr-FR" sz="1050" dirty="0">
                <a:latin typeface="Arial Narrow" panose="020B0606020202030204" pitchFamily="34" charset="0"/>
              </a:rPr>
              <a:t>- Henri </a:t>
            </a:r>
            <a:r>
              <a:rPr lang="fr-FR" sz="1050" dirty="0" err="1">
                <a:latin typeface="Arial Narrow" panose="020B0606020202030204" pitchFamily="34" charset="0"/>
              </a:rPr>
              <a:t>Boudreault</a:t>
            </a:r>
            <a:r>
              <a:rPr lang="fr-FR" sz="1050" dirty="0">
                <a:latin typeface="Arial Narrow" panose="020B0606020202030204" pitchFamily="34" charset="0"/>
              </a:rPr>
              <a:t> (2018)</a:t>
            </a:r>
          </a:p>
        </p:txBody>
      </p:sp>
      <p:grpSp>
        <p:nvGrpSpPr>
          <p:cNvPr id="21" name="Groupe 20"/>
          <p:cNvGrpSpPr/>
          <p:nvPr/>
        </p:nvGrpSpPr>
        <p:grpSpPr>
          <a:xfrm>
            <a:off x="5706126" y="4565406"/>
            <a:ext cx="2916324" cy="300082"/>
            <a:chOff x="7104112" y="5589240"/>
            <a:chExt cx="3888432" cy="400109"/>
          </a:xfrm>
        </p:grpSpPr>
        <p:cxnSp>
          <p:nvCxnSpPr>
            <p:cNvPr id="14" name="Connecteur droit avec flèche 13"/>
            <p:cNvCxnSpPr/>
            <p:nvPr/>
          </p:nvCxnSpPr>
          <p:spPr>
            <a:xfrm>
              <a:off x="7104112" y="5953288"/>
              <a:ext cx="3888432" cy="0"/>
            </a:xfrm>
            <a:prstGeom prst="straightConnector1">
              <a:avLst/>
            </a:prstGeom>
            <a:ln w="5715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7176120" y="5589240"/>
              <a:ext cx="3612495" cy="400109"/>
            </a:xfrm>
            <a:prstGeom prst="rect">
              <a:avLst/>
            </a:prstGeom>
            <a:noFill/>
          </p:spPr>
          <p:txBody>
            <a:bodyPr wrap="square" rtlCol="0">
              <a:spAutoFit/>
            </a:bodyPr>
            <a:lstStyle/>
            <a:p>
              <a:pPr algn="ctr"/>
              <a:r>
                <a:rPr lang="fr-FR" sz="1350" b="1" dirty="0">
                  <a:solidFill>
                    <a:srgbClr val="00B0F0"/>
                  </a:solidFill>
                  <a:latin typeface="Arial Narrow" panose="020B0606020202030204" pitchFamily="34" charset="0"/>
                </a:rPr>
                <a:t>Imaginer de nouvelles façons de faire</a:t>
              </a:r>
            </a:p>
          </p:txBody>
        </p:sp>
      </p:grpSp>
      <p:grpSp>
        <p:nvGrpSpPr>
          <p:cNvPr id="19" name="Groupe 18"/>
          <p:cNvGrpSpPr/>
          <p:nvPr/>
        </p:nvGrpSpPr>
        <p:grpSpPr>
          <a:xfrm>
            <a:off x="3846447" y="4296016"/>
            <a:ext cx="2781000" cy="300082"/>
            <a:chOff x="4527300" y="5240403"/>
            <a:chExt cx="3708000" cy="400110"/>
          </a:xfrm>
        </p:grpSpPr>
        <p:sp>
          <p:nvSpPr>
            <p:cNvPr id="13" name="ZoneTexte 12"/>
            <p:cNvSpPr txBox="1"/>
            <p:nvPr/>
          </p:nvSpPr>
          <p:spPr>
            <a:xfrm>
              <a:off x="4887340" y="5240403"/>
              <a:ext cx="3168352" cy="400110"/>
            </a:xfrm>
            <a:prstGeom prst="rect">
              <a:avLst/>
            </a:prstGeom>
            <a:noFill/>
          </p:spPr>
          <p:txBody>
            <a:bodyPr wrap="square" rtlCol="0">
              <a:spAutoFit/>
            </a:bodyPr>
            <a:lstStyle/>
            <a:p>
              <a:pPr algn="ctr"/>
              <a:r>
                <a:rPr lang="fr-FR" sz="1350" b="1" dirty="0">
                  <a:solidFill>
                    <a:srgbClr val="00B050"/>
                  </a:solidFill>
                  <a:latin typeface="Arial Narrow" panose="020B0606020202030204" pitchFamily="34" charset="0"/>
                </a:rPr>
                <a:t>Adapter des façons de faire</a:t>
              </a:r>
            </a:p>
          </p:txBody>
        </p:sp>
        <p:grpSp>
          <p:nvGrpSpPr>
            <p:cNvPr id="18" name="Groupe 17"/>
            <p:cNvGrpSpPr/>
            <p:nvPr/>
          </p:nvGrpSpPr>
          <p:grpSpPr>
            <a:xfrm>
              <a:off x="4527300" y="5573666"/>
              <a:ext cx="3708000" cy="0"/>
              <a:chOff x="4572537" y="5583956"/>
              <a:chExt cx="3708000" cy="0"/>
            </a:xfrm>
          </p:grpSpPr>
          <p:cxnSp>
            <p:nvCxnSpPr>
              <p:cNvPr id="12" name="Connecteur droit avec flèche 11"/>
              <p:cNvCxnSpPr/>
              <p:nvPr/>
            </p:nvCxnSpPr>
            <p:spPr>
              <a:xfrm>
                <a:off x="4572537" y="5583956"/>
                <a:ext cx="3708000" cy="0"/>
              </a:xfrm>
              <a:prstGeom prst="straightConnector1">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4583832" y="5583956"/>
                <a:ext cx="1800200" cy="0"/>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grpSp>
      </p:grpSp>
      <p:grpSp>
        <p:nvGrpSpPr>
          <p:cNvPr id="16" name="Groupe 15"/>
          <p:cNvGrpSpPr/>
          <p:nvPr/>
        </p:nvGrpSpPr>
        <p:grpSpPr>
          <a:xfrm>
            <a:off x="-77273" y="1708115"/>
            <a:ext cx="8622219" cy="2807851"/>
            <a:chOff x="-77273" y="1510433"/>
            <a:chExt cx="8622219" cy="2807851"/>
          </a:xfrm>
        </p:grpSpPr>
        <p:sp>
          <p:nvSpPr>
            <p:cNvPr id="2" name="Rectangle à coins arrondis 1"/>
            <p:cNvSpPr/>
            <p:nvPr/>
          </p:nvSpPr>
          <p:spPr>
            <a:xfrm>
              <a:off x="1169622" y="1510433"/>
              <a:ext cx="1701000" cy="2412000"/>
            </a:xfrm>
            <a:prstGeom prst="roundRect">
              <a:avLst/>
            </a:prstGeom>
            <a:ln w="28575"/>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fr-FR" sz="1500" b="1" dirty="0">
                  <a:solidFill>
                    <a:schemeClr val="accent6">
                      <a:lumMod val="75000"/>
                    </a:schemeClr>
                  </a:solidFill>
                </a:rPr>
                <a:t>NOVICE</a:t>
              </a:r>
            </a:p>
            <a:p>
              <a:pPr algn="just"/>
              <a:endParaRPr lang="fr-FR" sz="1500" dirty="0">
                <a:solidFill>
                  <a:schemeClr val="tx1">
                    <a:lumMod val="65000"/>
                    <a:lumOff val="35000"/>
                  </a:schemeClr>
                </a:solidFill>
              </a:endParaRPr>
            </a:p>
            <a:p>
              <a:pPr algn="just"/>
              <a:r>
                <a:rPr lang="fr-FR" sz="1000" dirty="0">
                  <a:solidFill>
                    <a:schemeClr val="tx1">
                      <a:lumMod val="65000"/>
                      <a:lumOff val="35000"/>
                    </a:schemeClr>
                  </a:solidFill>
                </a:rPr>
                <a:t>Connaissance superficielle orientée vers la réussite de la tâche en cours</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Trouver les indices pertinents</a:t>
              </a:r>
            </a:p>
            <a:p>
              <a:pPr algn="just"/>
              <a:endParaRPr lang="fr-FR" sz="1000" dirty="0">
                <a:solidFill>
                  <a:schemeClr val="tx1">
                    <a:lumMod val="65000"/>
                    <a:lumOff val="35000"/>
                  </a:schemeClr>
                </a:solidFill>
              </a:endParaRP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Réalisation de tâches guidées en contexte connu</a:t>
              </a:r>
            </a:p>
            <a:p>
              <a:pPr algn="just"/>
              <a:endParaRPr lang="fr-FR" sz="1200" dirty="0">
                <a:solidFill>
                  <a:schemeClr val="tx1">
                    <a:lumMod val="65000"/>
                    <a:lumOff val="35000"/>
                  </a:schemeClr>
                </a:solidFill>
              </a:endParaRPr>
            </a:p>
            <a:p>
              <a:pPr algn="just"/>
              <a:endParaRPr lang="fr-FR" sz="500" dirty="0">
                <a:solidFill>
                  <a:schemeClr val="tx1">
                    <a:lumMod val="65000"/>
                    <a:lumOff val="35000"/>
                  </a:schemeClr>
                </a:solidFill>
              </a:endParaRPr>
            </a:p>
            <a:p>
              <a:pPr algn="ctr"/>
              <a:r>
                <a:rPr lang="fr-FR" sz="1000" b="1" dirty="0">
                  <a:solidFill>
                    <a:schemeClr val="accent6">
                      <a:lumMod val="75000"/>
                    </a:schemeClr>
                  </a:solidFill>
                </a:rPr>
                <a:t>IMITER - EXÉCUTER</a:t>
              </a:r>
              <a:endParaRPr lang="fr-FR" sz="1000" dirty="0">
                <a:solidFill>
                  <a:schemeClr val="tx1">
                    <a:lumMod val="65000"/>
                    <a:lumOff val="35000"/>
                  </a:schemeClr>
                </a:solidFill>
              </a:endParaRPr>
            </a:p>
            <a:p>
              <a:pPr algn="ctr"/>
              <a:endParaRPr lang="fr-FR" sz="1350" dirty="0">
                <a:solidFill>
                  <a:schemeClr val="tx1">
                    <a:lumMod val="65000"/>
                    <a:lumOff val="35000"/>
                  </a:schemeClr>
                </a:solidFill>
              </a:endParaRPr>
            </a:p>
            <a:p>
              <a:endParaRPr lang="fr-FR" sz="1350" dirty="0"/>
            </a:p>
          </p:txBody>
        </p:sp>
        <p:sp>
          <p:nvSpPr>
            <p:cNvPr id="5" name="Rectangle à coins arrondis 4"/>
            <p:cNvSpPr/>
            <p:nvPr/>
          </p:nvSpPr>
          <p:spPr>
            <a:xfrm>
              <a:off x="3061064" y="1538857"/>
              <a:ext cx="1701000" cy="2412000"/>
            </a:xfrm>
            <a:prstGeom prst="roundRect">
              <a:avLst/>
            </a:prstGeom>
            <a:ln w="28575">
              <a:solidFill>
                <a:srgbClr val="92D050"/>
              </a:solidFill>
            </a:ln>
          </p:spPr>
          <p:style>
            <a:lnRef idx="2">
              <a:schemeClr val="accent3"/>
            </a:lnRef>
            <a:fillRef idx="1">
              <a:schemeClr val="lt1"/>
            </a:fillRef>
            <a:effectRef idx="0">
              <a:schemeClr val="accent3"/>
            </a:effectRef>
            <a:fontRef idx="minor">
              <a:schemeClr val="dk1"/>
            </a:fontRef>
          </p:style>
          <p:txBody>
            <a:bodyPr lIns="0" tIns="0" rIns="0" bIns="0" rtlCol="0" anchor="t" anchorCtr="0"/>
            <a:lstStyle/>
            <a:p>
              <a:pPr algn="ctr"/>
              <a:r>
                <a:rPr lang="fr-FR" sz="1500" b="1" dirty="0">
                  <a:solidFill>
                    <a:srgbClr val="92D050"/>
                  </a:solidFill>
                </a:rPr>
                <a:t>DÉBROUILLÉ</a:t>
              </a:r>
            </a:p>
            <a:p>
              <a:pPr algn="ctr"/>
              <a:r>
                <a:rPr lang="fr-FR" sz="1500" b="1" dirty="0">
                  <a:solidFill>
                    <a:srgbClr val="92D050"/>
                  </a:solidFill>
                </a:rPr>
                <a:t>fonctionnel</a:t>
              </a:r>
            </a:p>
            <a:p>
              <a:pPr algn="just"/>
              <a:r>
                <a:rPr lang="fr-FR" sz="1000" dirty="0">
                  <a:solidFill>
                    <a:schemeClr val="tx1">
                      <a:lumMod val="65000"/>
                      <a:lumOff val="35000"/>
                    </a:schemeClr>
                  </a:solidFill>
                </a:rPr>
                <a:t>Connaissance globale orientée vers la connexion des éléments</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Comprendre les buts des activités</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Application de procédures en contextes variés</a:t>
              </a:r>
            </a:p>
            <a:p>
              <a:pPr algn="just"/>
              <a:endParaRPr lang="fr-FR" sz="700" dirty="0">
                <a:solidFill>
                  <a:schemeClr val="tx1">
                    <a:lumMod val="65000"/>
                    <a:lumOff val="35000"/>
                  </a:schemeClr>
                </a:solidFill>
              </a:endParaRPr>
            </a:p>
            <a:p>
              <a:pPr algn="just"/>
              <a:endParaRPr lang="fr-FR" sz="1000" dirty="0">
                <a:solidFill>
                  <a:schemeClr val="tx1">
                    <a:lumMod val="65000"/>
                    <a:lumOff val="35000"/>
                  </a:schemeClr>
                </a:solidFill>
              </a:endParaRPr>
            </a:p>
            <a:p>
              <a:pPr algn="ctr"/>
              <a:r>
                <a:rPr lang="fr-FR" sz="1000" b="1" dirty="0">
                  <a:solidFill>
                    <a:srgbClr val="92D050"/>
                  </a:solidFill>
                </a:rPr>
                <a:t>EXÉCUTER - APPLIQUER</a:t>
              </a:r>
            </a:p>
            <a:p>
              <a:pPr algn="ctr"/>
              <a:endParaRPr lang="fr-FR" sz="1000" dirty="0">
                <a:solidFill>
                  <a:schemeClr val="tx1">
                    <a:lumMod val="65000"/>
                    <a:lumOff val="35000"/>
                  </a:schemeClr>
                </a:solidFill>
              </a:endParaRPr>
            </a:p>
          </p:txBody>
        </p:sp>
        <p:sp>
          <p:nvSpPr>
            <p:cNvPr id="6" name="Rectangle à coins arrondis 5"/>
            <p:cNvSpPr/>
            <p:nvPr/>
          </p:nvSpPr>
          <p:spPr>
            <a:xfrm>
              <a:off x="4952505" y="1560941"/>
              <a:ext cx="1701000" cy="2412000"/>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fr-FR" sz="1500" b="1" dirty="0">
                  <a:solidFill>
                    <a:srgbClr val="00B050"/>
                  </a:solidFill>
                </a:rPr>
                <a:t>AVERTI</a:t>
              </a:r>
              <a:br>
                <a:rPr lang="fr-FR" sz="1500" b="1" dirty="0">
                  <a:solidFill>
                    <a:srgbClr val="00B050"/>
                  </a:solidFill>
                </a:rPr>
              </a:br>
              <a:r>
                <a:rPr lang="fr-FR" sz="1500" b="1" dirty="0">
                  <a:solidFill>
                    <a:srgbClr val="00B050"/>
                  </a:solidFill>
                </a:rPr>
                <a:t>Maitrise</a:t>
              </a:r>
            </a:p>
            <a:p>
              <a:pPr algn="just"/>
              <a:r>
                <a:rPr lang="fr-FR" sz="1000" dirty="0">
                  <a:solidFill>
                    <a:schemeClr val="tx1">
                      <a:lumMod val="65000"/>
                      <a:lumOff val="35000"/>
                    </a:schemeClr>
                  </a:solidFill>
                </a:rPr>
                <a:t>Connaissance fonctionnelle orientée vers la </a:t>
              </a:r>
              <a:r>
                <a:rPr lang="fr-FR" sz="1000" dirty="0" err="1">
                  <a:solidFill>
                    <a:schemeClr val="tx1">
                      <a:lumMod val="65000"/>
                      <a:lumOff val="35000"/>
                    </a:schemeClr>
                  </a:solidFill>
                </a:rPr>
                <a:t>détermina-tion</a:t>
              </a:r>
              <a:r>
                <a:rPr lang="fr-FR" sz="1000" dirty="0">
                  <a:solidFill>
                    <a:schemeClr val="tx1">
                      <a:lumMod val="65000"/>
                      <a:lumOff val="35000"/>
                    </a:schemeClr>
                  </a:solidFill>
                </a:rPr>
                <a:t> des éléments clés</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Élargir le répertoire des actions disponibles</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Résolution de problèmes ouverts en contexte variés</a:t>
              </a:r>
            </a:p>
            <a:p>
              <a:pPr algn="just"/>
              <a:endParaRPr lang="fr-FR" sz="700" dirty="0">
                <a:solidFill>
                  <a:schemeClr val="tx1">
                    <a:lumMod val="65000"/>
                    <a:lumOff val="35000"/>
                  </a:schemeClr>
                </a:solidFill>
              </a:endParaRPr>
            </a:p>
            <a:p>
              <a:pPr algn="just"/>
              <a:endParaRPr lang="fr-FR" sz="1000" dirty="0">
                <a:solidFill>
                  <a:schemeClr val="tx1">
                    <a:lumMod val="65000"/>
                    <a:lumOff val="35000"/>
                  </a:schemeClr>
                </a:solidFill>
              </a:endParaRPr>
            </a:p>
            <a:p>
              <a:pPr algn="ctr"/>
              <a:r>
                <a:rPr lang="fr-FR" sz="1000" b="1" dirty="0">
                  <a:solidFill>
                    <a:srgbClr val="00B050"/>
                  </a:solidFill>
                </a:rPr>
                <a:t>ADAPTER - ANTICIPER</a:t>
              </a:r>
            </a:p>
            <a:p>
              <a:pPr algn="just"/>
              <a:endParaRPr lang="fr-FR" sz="1000" dirty="0">
                <a:solidFill>
                  <a:schemeClr val="tx1">
                    <a:lumMod val="65000"/>
                    <a:lumOff val="35000"/>
                  </a:schemeClr>
                </a:solidFill>
              </a:endParaRPr>
            </a:p>
          </p:txBody>
        </p:sp>
        <p:sp>
          <p:nvSpPr>
            <p:cNvPr id="7" name="Rectangle à coins arrondis 6"/>
            <p:cNvSpPr/>
            <p:nvPr/>
          </p:nvSpPr>
          <p:spPr>
            <a:xfrm>
              <a:off x="6843946" y="1560941"/>
              <a:ext cx="1701000" cy="2412000"/>
            </a:xfrm>
            <a:prstGeom prst="roundRect">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fr-FR" sz="1500" b="1" dirty="0">
                  <a:solidFill>
                    <a:srgbClr val="00B0F0"/>
                  </a:solidFill>
                </a:rPr>
                <a:t>EXPERT</a:t>
              </a:r>
            </a:p>
            <a:p>
              <a:pPr algn="ctr"/>
              <a:r>
                <a:rPr lang="fr-FR" sz="1500" b="1" dirty="0">
                  <a:solidFill>
                    <a:srgbClr val="00B0F0"/>
                  </a:solidFill>
                </a:rPr>
                <a:t>Expertise</a:t>
              </a:r>
            </a:p>
            <a:p>
              <a:pPr algn="just"/>
              <a:r>
                <a:rPr lang="fr-FR" sz="1000" dirty="0">
                  <a:solidFill>
                    <a:schemeClr val="tx1">
                      <a:lumMod val="65000"/>
                      <a:lumOff val="35000"/>
                    </a:schemeClr>
                  </a:solidFill>
                </a:rPr>
                <a:t>Connaissance approfondie orientée vers la </a:t>
              </a:r>
              <a:r>
                <a:rPr lang="fr-FR" sz="1000" dirty="0" err="1">
                  <a:solidFill>
                    <a:schemeClr val="tx1">
                      <a:lumMod val="65000"/>
                      <a:lumOff val="35000"/>
                    </a:schemeClr>
                  </a:solidFill>
                </a:rPr>
                <a:t>compré-hension</a:t>
              </a:r>
              <a:r>
                <a:rPr lang="fr-FR" sz="1000" dirty="0">
                  <a:solidFill>
                    <a:schemeClr val="tx1">
                      <a:lumMod val="65000"/>
                      <a:lumOff val="35000"/>
                    </a:schemeClr>
                  </a:solidFill>
                </a:rPr>
                <a:t> des processus</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Coordonner les activités dans le collectif</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Résolution de problèmes inconnus en contextes imprévisibles</a:t>
              </a:r>
            </a:p>
            <a:p>
              <a:pPr algn="just"/>
              <a:endParaRPr lang="fr-FR" sz="500" dirty="0">
                <a:solidFill>
                  <a:schemeClr val="tx1">
                    <a:lumMod val="65000"/>
                    <a:lumOff val="35000"/>
                  </a:schemeClr>
                </a:solidFill>
              </a:endParaRPr>
            </a:p>
            <a:p>
              <a:pPr algn="ctr"/>
              <a:r>
                <a:rPr lang="fr-FR" sz="1000" b="1" dirty="0">
                  <a:solidFill>
                    <a:srgbClr val="00B0F0"/>
                  </a:solidFill>
                </a:rPr>
                <a:t>ANTICIPER - CONCEVOIR</a:t>
              </a:r>
            </a:p>
            <a:p>
              <a:pPr algn="just"/>
              <a:endParaRPr lang="fr-FR" sz="1000" dirty="0">
                <a:solidFill>
                  <a:schemeClr val="tx1">
                    <a:lumMod val="65000"/>
                    <a:lumOff val="35000"/>
                  </a:schemeClr>
                </a:solidFill>
              </a:endParaRPr>
            </a:p>
          </p:txBody>
        </p:sp>
        <p:grpSp>
          <p:nvGrpSpPr>
            <p:cNvPr id="20" name="Groupe 19"/>
            <p:cNvGrpSpPr/>
            <p:nvPr/>
          </p:nvGrpSpPr>
          <p:grpSpPr>
            <a:xfrm>
              <a:off x="1169622" y="4018202"/>
              <a:ext cx="2781000" cy="300082"/>
              <a:chOff x="1055440" y="4941168"/>
              <a:chExt cx="3708000" cy="400109"/>
            </a:xfrm>
          </p:grpSpPr>
          <p:cxnSp>
            <p:nvCxnSpPr>
              <p:cNvPr id="9" name="Connecteur droit avec flèche 8"/>
              <p:cNvCxnSpPr/>
              <p:nvPr/>
            </p:nvCxnSpPr>
            <p:spPr>
              <a:xfrm>
                <a:off x="1055440" y="5301208"/>
                <a:ext cx="3708000" cy="0"/>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1415480" y="4941168"/>
                <a:ext cx="3168352" cy="400109"/>
              </a:xfrm>
              <a:prstGeom prst="rect">
                <a:avLst/>
              </a:prstGeom>
              <a:noFill/>
            </p:spPr>
            <p:txBody>
              <a:bodyPr wrap="square" rtlCol="0">
                <a:spAutoFit/>
              </a:bodyPr>
              <a:lstStyle/>
              <a:p>
                <a:pPr algn="ctr"/>
                <a:r>
                  <a:rPr lang="fr-FR" sz="1350" b="1" dirty="0">
                    <a:solidFill>
                      <a:schemeClr val="accent6">
                        <a:lumMod val="75000"/>
                      </a:schemeClr>
                    </a:solidFill>
                    <a:latin typeface="Arial Narrow" panose="020B0606020202030204" pitchFamily="34" charset="0"/>
                  </a:rPr>
                  <a:t>Imiter des façons de faire</a:t>
                </a:r>
              </a:p>
            </p:txBody>
          </p:sp>
        </p:grpSp>
        <p:sp>
          <p:nvSpPr>
            <p:cNvPr id="4" name="ZoneTexte 3"/>
            <p:cNvSpPr txBox="1"/>
            <p:nvPr/>
          </p:nvSpPr>
          <p:spPr>
            <a:xfrm>
              <a:off x="-77273" y="2977783"/>
              <a:ext cx="1082387" cy="430887"/>
            </a:xfrm>
            <a:prstGeom prst="rect">
              <a:avLst/>
            </a:prstGeom>
            <a:noFill/>
          </p:spPr>
          <p:txBody>
            <a:bodyPr wrap="square" rtlCol="0">
              <a:spAutoFit/>
            </a:bodyPr>
            <a:lstStyle/>
            <a:p>
              <a:pPr algn="r"/>
              <a:r>
                <a:rPr lang="fr-FR" sz="1100" dirty="0">
                  <a:solidFill>
                    <a:schemeClr val="tx1">
                      <a:lumMod val="65000"/>
                      <a:lumOff val="35000"/>
                    </a:schemeClr>
                  </a:solidFill>
                </a:rPr>
                <a:t>Degré autonomie</a:t>
              </a:r>
            </a:p>
          </p:txBody>
        </p:sp>
        <p:sp>
          <p:nvSpPr>
            <p:cNvPr id="23" name="ZoneTexte 22"/>
            <p:cNvSpPr txBox="1"/>
            <p:nvPr/>
          </p:nvSpPr>
          <p:spPr>
            <a:xfrm>
              <a:off x="-77273" y="2475057"/>
              <a:ext cx="1082387" cy="430887"/>
            </a:xfrm>
            <a:prstGeom prst="rect">
              <a:avLst/>
            </a:prstGeom>
            <a:noFill/>
          </p:spPr>
          <p:txBody>
            <a:bodyPr wrap="square" rtlCol="0">
              <a:spAutoFit/>
            </a:bodyPr>
            <a:lstStyle/>
            <a:p>
              <a:pPr algn="r"/>
              <a:r>
                <a:rPr lang="fr-FR" sz="1100" dirty="0">
                  <a:solidFill>
                    <a:schemeClr val="tx1">
                      <a:lumMod val="65000"/>
                      <a:lumOff val="35000"/>
                    </a:schemeClr>
                  </a:solidFill>
                </a:rPr>
                <a:t>Degré d’analyse</a:t>
              </a:r>
            </a:p>
          </p:txBody>
        </p:sp>
        <p:sp>
          <p:nvSpPr>
            <p:cNvPr id="24" name="ZoneTexte 23"/>
            <p:cNvSpPr txBox="1"/>
            <p:nvPr/>
          </p:nvSpPr>
          <p:spPr>
            <a:xfrm>
              <a:off x="-77273" y="1983786"/>
              <a:ext cx="1082387" cy="430887"/>
            </a:xfrm>
            <a:prstGeom prst="rect">
              <a:avLst/>
            </a:prstGeom>
            <a:noFill/>
          </p:spPr>
          <p:txBody>
            <a:bodyPr wrap="square" rtlCol="0">
              <a:spAutoFit/>
            </a:bodyPr>
            <a:lstStyle/>
            <a:p>
              <a:pPr algn="r"/>
              <a:r>
                <a:rPr lang="fr-FR" sz="1100" dirty="0">
                  <a:solidFill>
                    <a:schemeClr val="tx1">
                      <a:lumMod val="65000"/>
                      <a:lumOff val="35000"/>
                    </a:schemeClr>
                  </a:solidFill>
                </a:rPr>
                <a:t>Niveau de connaissances</a:t>
              </a:r>
            </a:p>
          </p:txBody>
        </p:sp>
        <p:cxnSp>
          <p:nvCxnSpPr>
            <p:cNvPr id="30" name="Connecteur droit avec flèche 29"/>
            <p:cNvCxnSpPr/>
            <p:nvPr/>
          </p:nvCxnSpPr>
          <p:spPr>
            <a:xfrm>
              <a:off x="926622" y="2203076"/>
              <a:ext cx="243000" cy="0"/>
            </a:xfrm>
            <a:prstGeom prst="straightConnector1">
              <a:avLst/>
            </a:prstGeom>
            <a:ln w="38100" cap="flat" cmpd="sng" algn="ctr">
              <a:solidFill>
                <a:schemeClr val="bg1">
                  <a:lumMod val="6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Connecteur droit avec flèche 30"/>
            <p:cNvCxnSpPr/>
            <p:nvPr/>
          </p:nvCxnSpPr>
          <p:spPr>
            <a:xfrm>
              <a:off x="917909" y="2707106"/>
              <a:ext cx="243000" cy="0"/>
            </a:xfrm>
            <a:prstGeom prst="straightConnector1">
              <a:avLst/>
            </a:prstGeom>
            <a:ln w="38100" cap="flat" cmpd="sng" algn="ctr">
              <a:solidFill>
                <a:schemeClr val="bg1">
                  <a:lumMod val="6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Connecteur droit avec flèche 31"/>
            <p:cNvCxnSpPr/>
            <p:nvPr/>
          </p:nvCxnSpPr>
          <p:spPr>
            <a:xfrm>
              <a:off x="917909" y="3197072"/>
              <a:ext cx="243000" cy="0"/>
            </a:xfrm>
            <a:prstGeom prst="straightConnector1">
              <a:avLst/>
            </a:prstGeom>
            <a:ln w="38100" cap="flat" cmpd="sng" algn="ctr">
              <a:solidFill>
                <a:schemeClr val="bg1">
                  <a:lumMod val="6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7" name="Groupe 26"/>
          <p:cNvGrpSpPr/>
          <p:nvPr/>
        </p:nvGrpSpPr>
        <p:grpSpPr>
          <a:xfrm>
            <a:off x="7188730" y="104076"/>
            <a:ext cx="1838534" cy="307434"/>
            <a:chOff x="7188730" y="49671"/>
            <a:chExt cx="1838534" cy="307434"/>
          </a:xfrm>
        </p:grpSpPr>
        <p:sp>
          <p:nvSpPr>
            <p:cNvPr id="28" name="ZoneTexte 27"/>
            <p:cNvSpPr txBox="1"/>
            <p:nvPr/>
          </p:nvSpPr>
          <p:spPr>
            <a:xfrm>
              <a:off x="7188730" y="64889"/>
              <a:ext cx="1684817" cy="276999"/>
            </a:xfrm>
            <a:prstGeom prst="rect">
              <a:avLst/>
            </a:prstGeom>
            <a:noFill/>
          </p:spPr>
          <p:txBody>
            <a:bodyPr wrap="square" rtlCol="0">
              <a:spAutoFit/>
            </a:bodyPr>
            <a:lstStyle/>
            <a:p>
              <a:r>
                <a:rPr lang="fr-FR" sz="1200" b="1" dirty="0">
                  <a:solidFill>
                    <a:schemeClr val="tx1">
                      <a:lumMod val="65000"/>
                      <a:lumOff val="35000"/>
                    </a:schemeClr>
                  </a:solidFill>
                </a:rPr>
                <a:t>4- Évaluer pour certifier</a:t>
              </a:r>
            </a:p>
          </p:txBody>
        </p:sp>
        <p:pic>
          <p:nvPicPr>
            <p:cNvPr id="29" name="Image 2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719830" y="49671"/>
              <a:ext cx="307434" cy="307434"/>
            </a:xfrm>
            <a:prstGeom prst="rect">
              <a:avLst/>
            </a:prstGeom>
          </p:spPr>
        </p:pic>
      </p:grpSp>
    </p:spTree>
    <p:extLst>
      <p:ext uri="{BB962C8B-B14F-4D97-AF65-F5344CB8AC3E}">
        <p14:creationId xmlns:p14="http://schemas.microsoft.com/office/powerpoint/2010/main" val="238314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dossier de l’élève pour préparer la certification</a:t>
            </a:r>
            <a:endParaRPr lang="fr-FR" dirty="0"/>
          </a:p>
        </p:txBody>
      </p:sp>
      <p:grpSp>
        <p:nvGrpSpPr>
          <p:cNvPr id="16" name="Groupe 15"/>
          <p:cNvGrpSpPr/>
          <p:nvPr/>
        </p:nvGrpSpPr>
        <p:grpSpPr>
          <a:xfrm>
            <a:off x="113557" y="1311904"/>
            <a:ext cx="1764553" cy="2717997"/>
            <a:chOff x="108353" y="1235989"/>
            <a:chExt cx="1764553" cy="2717997"/>
          </a:xfrm>
        </p:grpSpPr>
        <p:grpSp>
          <p:nvGrpSpPr>
            <p:cNvPr id="13" name="Groupe 12"/>
            <p:cNvGrpSpPr/>
            <p:nvPr/>
          </p:nvGrpSpPr>
          <p:grpSpPr>
            <a:xfrm>
              <a:off x="393921" y="1235989"/>
              <a:ext cx="1193417" cy="1358105"/>
              <a:chOff x="409216" y="1235989"/>
              <a:chExt cx="1193417" cy="1358105"/>
            </a:xfrm>
          </p:grpSpPr>
          <p:pic>
            <p:nvPicPr>
              <p:cNvPr id="4" name="Imag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09216" y="1235989"/>
                <a:ext cx="1193417" cy="1193417"/>
              </a:xfrm>
              <a:prstGeom prst="rect">
                <a:avLst/>
              </a:prstGeom>
            </p:spPr>
          </p:pic>
          <p:sp>
            <p:nvSpPr>
              <p:cNvPr id="5" name="ZoneTexte 4"/>
              <p:cNvSpPr txBox="1"/>
              <p:nvPr/>
            </p:nvSpPr>
            <p:spPr>
              <a:xfrm>
                <a:off x="609822" y="2286317"/>
                <a:ext cx="792205" cy="307777"/>
              </a:xfrm>
              <a:prstGeom prst="rect">
                <a:avLst/>
              </a:prstGeom>
              <a:noFill/>
            </p:spPr>
            <p:txBody>
              <a:bodyPr wrap="none" rtlCol="0">
                <a:spAutoFit/>
              </a:bodyPr>
              <a:lstStyle/>
              <a:p>
                <a:r>
                  <a:rPr lang="fr-FR" sz="1400" b="1" dirty="0">
                    <a:solidFill>
                      <a:schemeClr val="accent1">
                        <a:lumMod val="75000"/>
                      </a:schemeClr>
                    </a:solidFill>
                  </a:rPr>
                  <a:t>P</a:t>
                </a:r>
                <a:r>
                  <a:rPr lang="fr-FR" sz="1400" b="1" dirty="0" smtClean="0">
                    <a:solidFill>
                      <a:schemeClr val="accent1">
                        <a:lumMod val="75000"/>
                      </a:schemeClr>
                    </a:solidFill>
                  </a:rPr>
                  <a:t>ortfolio</a:t>
                </a:r>
              </a:p>
            </p:txBody>
          </p:sp>
        </p:grpSp>
        <p:sp>
          <p:nvSpPr>
            <p:cNvPr id="8" name="ZoneTexte 7"/>
            <p:cNvSpPr txBox="1"/>
            <p:nvPr/>
          </p:nvSpPr>
          <p:spPr>
            <a:xfrm>
              <a:off x="108353" y="2499742"/>
              <a:ext cx="1764553" cy="1454244"/>
            </a:xfrm>
            <a:prstGeom prst="rect">
              <a:avLst/>
            </a:prstGeom>
            <a:noFill/>
          </p:spPr>
          <p:txBody>
            <a:bodyPr wrap="square" rtlCol="0">
              <a:spAutoFit/>
            </a:bodyPr>
            <a:lstStyle/>
            <a:p>
              <a:pPr algn="just">
                <a:buClr>
                  <a:schemeClr val="accent1"/>
                </a:buClr>
              </a:pPr>
              <a:r>
                <a:rPr lang="fr-FR" sz="1200" dirty="0">
                  <a:solidFill>
                    <a:schemeClr val="tx1">
                      <a:lumMod val="75000"/>
                      <a:lumOff val="25000"/>
                    </a:schemeClr>
                  </a:solidFill>
                </a:rPr>
                <a:t>Dossier personnel de l’élève élaboré pendant la formation l’engageant dans une démarche réflexive sur sa formation</a:t>
              </a:r>
            </a:p>
            <a:p>
              <a:endParaRPr lang="fr-FR" sz="1050" b="1" dirty="0">
                <a:solidFill>
                  <a:srgbClr val="00B050"/>
                </a:solidFill>
              </a:endParaRPr>
            </a:p>
            <a:p>
              <a:endParaRPr lang="fr-FR" dirty="0"/>
            </a:p>
          </p:txBody>
        </p:sp>
      </p:grpSp>
      <p:grpSp>
        <p:nvGrpSpPr>
          <p:cNvPr id="15" name="Groupe 14"/>
          <p:cNvGrpSpPr/>
          <p:nvPr/>
        </p:nvGrpSpPr>
        <p:grpSpPr>
          <a:xfrm>
            <a:off x="2446323" y="1335805"/>
            <a:ext cx="2052999" cy="2267266"/>
            <a:chOff x="2460733" y="1285621"/>
            <a:chExt cx="2052999" cy="2267266"/>
          </a:xfrm>
        </p:grpSpPr>
        <p:grpSp>
          <p:nvGrpSpPr>
            <p:cNvPr id="14" name="Groupe 13"/>
            <p:cNvGrpSpPr/>
            <p:nvPr/>
          </p:nvGrpSpPr>
          <p:grpSpPr>
            <a:xfrm>
              <a:off x="2595802" y="1285621"/>
              <a:ext cx="1782860" cy="1550806"/>
              <a:chOff x="2724977" y="1518985"/>
              <a:chExt cx="1782860" cy="1550806"/>
            </a:xfrm>
          </p:grpSpPr>
          <p:pic>
            <p:nvPicPr>
              <p:cNvPr id="6" name="Image 5"/>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34630" y="1518985"/>
                <a:ext cx="1163554" cy="1163554"/>
              </a:xfrm>
              <a:prstGeom prst="rect">
                <a:avLst/>
              </a:prstGeom>
            </p:spPr>
          </p:pic>
          <p:sp>
            <p:nvSpPr>
              <p:cNvPr id="7" name="ZoneTexte 6"/>
              <p:cNvSpPr txBox="1"/>
              <p:nvPr/>
            </p:nvSpPr>
            <p:spPr>
              <a:xfrm>
                <a:off x="2724977" y="2546571"/>
                <a:ext cx="1782860" cy="523220"/>
              </a:xfrm>
              <a:prstGeom prst="rect">
                <a:avLst/>
              </a:prstGeom>
              <a:noFill/>
            </p:spPr>
            <p:txBody>
              <a:bodyPr wrap="none" rtlCol="0">
                <a:spAutoFit/>
              </a:bodyPr>
              <a:lstStyle/>
              <a:p>
                <a:r>
                  <a:rPr lang="fr-FR" sz="1400" b="1" dirty="0">
                    <a:solidFill>
                      <a:schemeClr val="accent3">
                        <a:lumMod val="75000"/>
                      </a:schemeClr>
                    </a:solidFill>
                  </a:rPr>
                  <a:t>L</a:t>
                </a:r>
                <a:r>
                  <a:rPr lang="fr-FR" sz="1400" b="1" dirty="0" smtClean="0">
                    <a:solidFill>
                      <a:schemeClr val="accent3">
                        <a:lumMod val="75000"/>
                      </a:schemeClr>
                    </a:solidFill>
                  </a:rPr>
                  <a:t>ivret de compétences</a:t>
                </a:r>
              </a:p>
              <a:p>
                <a:endParaRPr lang="fr-FR" sz="1400" b="1" dirty="0">
                  <a:solidFill>
                    <a:schemeClr val="accent3">
                      <a:lumMod val="75000"/>
                    </a:schemeClr>
                  </a:solidFill>
                </a:endParaRPr>
              </a:p>
            </p:txBody>
          </p:sp>
        </p:grpSp>
        <p:sp>
          <p:nvSpPr>
            <p:cNvPr id="9" name="ZoneTexte 8"/>
            <p:cNvSpPr txBox="1"/>
            <p:nvPr/>
          </p:nvSpPr>
          <p:spPr>
            <a:xfrm>
              <a:off x="2460733" y="2537224"/>
              <a:ext cx="2052999" cy="1015663"/>
            </a:xfrm>
            <a:prstGeom prst="rect">
              <a:avLst/>
            </a:prstGeom>
            <a:noFill/>
          </p:spPr>
          <p:txBody>
            <a:bodyPr wrap="square" rtlCol="0">
              <a:spAutoFit/>
            </a:bodyPr>
            <a:lstStyle/>
            <a:p>
              <a:pPr indent="85725">
                <a:buClr>
                  <a:schemeClr val="accent3"/>
                </a:buClr>
                <a:buFont typeface="Wingdings" panose="05000000000000000000" pitchFamily="2" charset="2"/>
                <a:buChar char="§"/>
              </a:pPr>
              <a:r>
                <a:rPr lang="fr-FR" sz="1200" dirty="0" smtClean="0">
                  <a:solidFill>
                    <a:schemeClr val="tx1">
                      <a:lumMod val="75000"/>
                      <a:lumOff val="25000"/>
                    </a:schemeClr>
                  </a:solidFill>
                </a:rPr>
                <a:t>Tracer le chemin parcouru,</a:t>
              </a:r>
            </a:p>
            <a:p>
              <a:pPr indent="85725">
                <a:buClr>
                  <a:schemeClr val="accent3"/>
                </a:buClr>
                <a:buFont typeface="Wingdings" panose="05000000000000000000" pitchFamily="2" charset="2"/>
                <a:buChar char="§"/>
              </a:pPr>
              <a:r>
                <a:rPr lang="fr-FR" sz="1200" dirty="0" smtClean="0">
                  <a:solidFill>
                    <a:schemeClr val="tx1">
                      <a:lumMod val="75000"/>
                      <a:lumOff val="25000"/>
                    </a:schemeClr>
                  </a:solidFill>
                </a:rPr>
                <a:t>Visualiser le chemin restant à parcourir </a:t>
              </a:r>
            </a:p>
            <a:p>
              <a:pPr indent="85725">
                <a:buClr>
                  <a:schemeClr val="accent3"/>
                </a:buClr>
                <a:buFont typeface="Wingdings" panose="05000000000000000000" pitchFamily="2" charset="2"/>
                <a:buChar char="§"/>
              </a:pPr>
              <a:r>
                <a:rPr lang="fr-FR" sz="1200" dirty="0" smtClean="0">
                  <a:solidFill>
                    <a:schemeClr val="tx1">
                      <a:lumMod val="75000"/>
                      <a:lumOff val="25000"/>
                    </a:schemeClr>
                  </a:solidFill>
                </a:rPr>
                <a:t>Visualiser les points forts et les axes de progrès</a:t>
              </a:r>
              <a:endParaRPr lang="fr-FR" sz="1200" dirty="0"/>
            </a:p>
          </p:txBody>
        </p:sp>
      </p:grpSp>
      <p:grpSp>
        <p:nvGrpSpPr>
          <p:cNvPr id="18" name="Groupe 17"/>
          <p:cNvGrpSpPr/>
          <p:nvPr/>
        </p:nvGrpSpPr>
        <p:grpSpPr>
          <a:xfrm>
            <a:off x="4907194" y="1417368"/>
            <a:ext cx="2196627" cy="2223213"/>
            <a:chOff x="5148064" y="1686040"/>
            <a:chExt cx="2196627" cy="2223213"/>
          </a:xfrm>
        </p:grpSpPr>
        <p:grpSp>
          <p:nvGrpSpPr>
            <p:cNvPr id="17" name="Groupe 16"/>
            <p:cNvGrpSpPr/>
            <p:nvPr/>
          </p:nvGrpSpPr>
          <p:grpSpPr>
            <a:xfrm>
              <a:off x="5409381" y="1686040"/>
              <a:ext cx="1290738" cy="1265495"/>
              <a:chOff x="5148064" y="1686040"/>
              <a:chExt cx="1390347" cy="1265495"/>
            </a:xfrm>
          </p:grpSpPr>
          <p:pic>
            <p:nvPicPr>
              <p:cNvPr id="10" name="Image 9"/>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44988" y="1686040"/>
                <a:ext cx="996499" cy="996499"/>
              </a:xfrm>
              <a:prstGeom prst="rect">
                <a:avLst/>
              </a:prstGeom>
            </p:spPr>
          </p:pic>
          <p:sp>
            <p:nvSpPr>
              <p:cNvPr id="11" name="ZoneTexte 10"/>
              <p:cNvSpPr txBox="1"/>
              <p:nvPr/>
            </p:nvSpPr>
            <p:spPr>
              <a:xfrm>
                <a:off x="5148064" y="2643758"/>
                <a:ext cx="1390347" cy="307777"/>
              </a:xfrm>
              <a:prstGeom prst="rect">
                <a:avLst/>
              </a:prstGeom>
              <a:noFill/>
            </p:spPr>
            <p:txBody>
              <a:bodyPr wrap="none" rtlCol="0">
                <a:spAutoFit/>
              </a:bodyPr>
              <a:lstStyle/>
              <a:p>
                <a:r>
                  <a:rPr lang="fr-FR" sz="1400" b="1" dirty="0" smtClean="0">
                    <a:solidFill>
                      <a:schemeClr val="accent5">
                        <a:lumMod val="75000"/>
                      </a:schemeClr>
                    </a:solidFill>
                  </a:rPr>
                  <a:t>Bilans de PFMP</a:t>
                </a:r>
                <a:endParaRPr lang="fr-FR" sz="1400" b="1" dirty="0">
                  <a:solidFill>
                    <a:schemeClr val="accent5">
                      <a:lumMod val="75000"/>
                    </a:schemeClr>
                  </a:solidFill>
                </a:endParaRPr>
              </a:p>
            </p:txBody>
          </p:sp>
        </p:grpSp>
        <p:sp>
          <p:nvSpPr>
            <p:cNvPr id="12" name="ZoneTexte 11"/>
            <p:cNvSpPr txBox="1"/>
            <p:nvPr/>
          </p:nvSpPr>
          <p:spPr>
            <a:xfrm>
              <a:off x="5148064" y="2893590"/>
              <a:ext cx="2196627" cy="1015663"/>
            </a:xfrm>
            <a:prstGeom prst="rect">
              <a:avLst/>
            </a:prstGeom>
            <a:noFill/>
          </p:spPr>
          <p:txBody>
            <a:bodyPr wrap="square" rtlCol="0">
              <a:spAutoFit/>
            </a:bodyPr>
            <a:lstStyle/>
            <a:p>
              <a:pPr indent="85725">
                <a:buClr>
                  <a:schemeClr val="accent5"/>
                </a:buClr>
                <a:buFont typeface="Wingdings" panose="05000000000000000000" pitchFamily="2" charset="2"/>
                <a:buChar char="§"/>
              </a:pPr>
              <a:r>
                <a:rPr lang="fr-FR" sz="1200" dirty="0">
                  <a:solidFill>
                    <a:schemeClr val="tx1">
                      <a:lumMod val="75000"/>
                      <a:lumOff val="25000"/>
                    </a:schemeClr>
                  </a:solidFill>
                </a:rPr>
                <a:t>Tracer les activités réalisées</a:t>
              </a:r>
            </a:p>
            <a:p>
              <a:pPr indent="85725">
                <a:buClr>
                  <a:schemeClr val="accent5"/>
                </a:buClr>
                <a:buFont typeface="Wingdings" panose="05000000000000000000" pitchFamily="2" charset="2"/>
                <a:buChar char="§"/>
              </a:pPr>
              <a:r>
                <a:rPr lang="fr-FR" sz="1200" dirty="0">
                  <a:solidFill>
                    <a:schemeClr val="tx1">
                      <a:lumMod val="75000"/>
                      <a:lumOff val="25000"/>
                    </a:schemeClr>
                  </a:solidFill>
                </a:rPr>
                <a:t>Évaluer la complexité et les difficultés des activités réalisées</a:t>
              </a:r>
            </a:p>
            <a:p>
              <a:pPr indent="85725">
                <a:buClr>
                  <a:schemeClr val="accent5"/>
                </a:buClr>
                <a:buFont typeface="Wingdings" panose="05000000000000000000" pitchFamily="2" charset="2"/>
                <a:buChar char="§"/>
              </a:pPr>
              <a:r>
                <a:rPr lang="fr-FR" sz="1200" dirty="0">
                  <a:solidFill>
                    <a:schemeClr val="tx1">
                      <a:lumMod val="75000"/>
                      <a:lumOff val="25000"/>
                    </a:schemeClr>
                  </a:solidFill>
                </a:rPr>
                <a:t>Positionner sur les compétences professionnelles transversales</a:t>
              </a:r>
            </a:p>
          </p:txBody>
        </p:sp>
      </p:grpSp>
      <p:grpSp>
        <p:nvGrpSpPr>
          <p:cNvPr id="25" name="Groupe 24"/>
          <p:cNvGrpSpPr/>
          <p:nvPr/>
        </p:nvGrpSpPr>
        <p:grpSpPr>
          <a:xfrm>
            <a:off x="7057102" y="1381093"/>
            <a:ext cx="2086898" cy="2237818"/>
            <a:chOff x="7057102" y="1371939"/>
            <a:chExt cx="2086898" cy="2237818"/>
          </a:xfrm>
        </p:grpSpPr>
        <p:grpSp>
          <p:nvGrpSpPr>
            <p:cNvPr id="24" name="Groupe 23"/>
            <p:cNvGrpSpPr/>
            <p:nvPr/>
          </p:nvGrpSpPr>
          <p:grpSpPr>
            <a:xfrm>
              <a:off x="7057102" y="1371939"/>
              <a:ext cx="1619354" cy="1289810"/>
              <a:chOff x="7057102" y="1371939"/>
              <a:chExt cx="1619354" cy="1289810"/>
            </a:xfrm>
          </p:grpSpPr>
          <p:sp>
            <p:nvSpPr>
              <p:cNvPr id="21" name="ZoneTexte 20"/>
              <p:cNvSpPr txBox="1"/>
              <p:nvPr/>
            </p:nvSpPr>
            <p:spPr>
              <a:xfrm>
                <a:off x="7057102" y="2353972"/>
                <a:ext cx="1619354" cy="307777"/>
              </a:xfrm>
              <a:prstGeom prst="rect">
                <a:avLst/>
              </a:prstGeom>
              <a:noFill/>
            </p:spPr>
            <p:txBody>
              <a:bodyPr wrap="none" rtlCol="0">
                <a:spAutoFit/>
              </a:bodyPr>
              <a:lstStyle/>
              <a:p>
                <a:r>
                  <a:rPr lang="fr-FR" sz="1400" b="1" dirty="0" smtClean="0">
                    <a:solidFill>
                      <a:schemeClr val="accent6">
                        <a:lumMod val="75000"/>
                      </a:schemeClr>
                    </a:solidFill>
                  </a:rPr>
                  <a:t>Attestation de PFMP</a:t>
                </a:r>
                <a:endParaRPr lang="fr-FR" sz="1400" b="1" dirty="0">
                  <a:solidFill>
                    <a:schemeClr val="accent6">
                      <a:lumMod val="75000"/>
                    </a:schemeClr>
                  </a:solidFill>
                </a:endParaRPr>
              </a:p>
            </p:txBody>
          </p:sp>
          <p:pic>
            <p:nvPicPr>
              <p:cNvPr id="22" name="Image 21"/>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17582" y="1371939"/>
                <a:ext cx="1098394" cy="1098394"/>
              </a:xfrm>
              <a:prstGeom prst="rect">
                <a:avLst/>
              </a:prstGeom>
            </p:spPr>
          </p:pic>
        </p:grpSp>
        <p:sp>
          <p:nvSpPr>
            <p:cNvPr id="23" name="ZoneTexte 22"/>
            <p:cNvSpPr txBox="1"/>
            <p:nvPr/>
          </p:nvSpPr>
          <p:spPr>
            <a:xfrm>
              <a:off x="7239917" y="2594094"/>
              <a:ext cx="1904083" cy="1015663"/>
            </a:xfrm>
            <a:prstGeom prst="rect">
              <a:avLst/>
            </a:prstGeom>
            <a:noFill/>
          </p:spPr>
          <p:txBody>
            <a:bodyPr wrap="square" rtlCol="0">
              <a:spAutoFit/>
            </a:bodyPr>
            <a:lstStyle/>
            <a:p>
              <a:pPr indent="85725">
                <a:buClr>
                  <a:schemeClr val="accent6"/>
                </a:buClr>
                <a:buFont typeface="Wingdings" panose="05000000000000000000" pitchFamily="2" charset="2"/>
                <a:buChar char="§"/>
              </a:pPr>
              <a:r>
                <a:rPr lang="fr-FR" sz="1200" dirty="0" smtClean="0">
                  <a:solidFill>
                    <a:schemeClr val="tx1">
                      <a:lumMod val="75000"/>
                      <a:lumOff val="25000"/>
                    </a:schemeClr>
                  </a:solidFill>
                </a:rPr>
                <a:t>Nom de l’élève</a:t>
              </a:r>
            </a:p>
            <a:p>
              <a:pPr indent="85725">
                <a:buClr>
                  <a:schemeClr val="accent6"/>
                </a:buClr>
                <a:buFont typeface="Wingdings" panose="05000000000000000000" pitchFamily="2" charset="2"/>
                <a:buChar char="§"/>
              </a:pPr>
              <a:r>
                <a:rPr lang="fr-FR" sz="1200" dirty="0" smtClean="0">
                  <a:solidFill>
                    <a:schemeClr val="tx1">
                      <a:lumMod val="75000"/>
                      <a:lumOff val="25000"/>
                    </a:schemeClr>
                  </a:solidFill>
                </a:rPr>
                <a:t>Lieu de la PFMP</a:t>
              </a:r>
            </a:p>
            <a:p>
              <a:pPr indent="85725">
                <a:buClr>
                  <a:schemeClr val="accent6"/>
                </a:buClr>
                <a:buFont typeface="Wingdings" panose="05000000000000000000" pitchFamily="2" charset="2"/>
                <a:buChar char="§"/>
              </a:pPr>
              <a:r>
                <a:rPr lang="fr-FR" sz="1200" dirty="0" smtClean="0">
                  <a:solidFill>
                    <a:schemeClr val="tx1">
                      <a:lumMod val="75000"/>
                      <a:lumOff val="25000"/>
                    </a:schemeClr>
                  </a:solidFill>
                </a:rPr>
                <a:t>Durée de la PFMP</a:t>
              </a:r>
            </a:p>
            <a:p>
              <a:pPr indent="85725">
                <a:buClr>
                  <a:schemeClr val="accent6"/>
                </a:buClr>
                <a:buFont typeface="Wingdings" panose="05000000000000000000" pitchFamily="2" charset="2"/>
                <a:buChar char="§"/>
              </a:pPr>
              <a:r>
                <a:rPr lang="fr-FR" sz="1200" dirty="0" smtClean="0">
                  <a:solidFill>
                    <a:schemeClr val="tx1">
                      <a:lumMod val="75000"/>
                      <a:lumOff val="25000"/>
                    </a:schemeClr>
                  </a:solidFill>
                </a:rPr>
                <a:t>Nom du tuteur</a:t>
              </a:r>
            </a:p>
            <a:p>
              <a:pPr indent="85725">
                <a:buClr>
                  <a:schemeClr val="accent6"/>
                </a:buClr>
                <a:buFont typeface="Wingdings" panose="05000000000000000000" pitchFamily="2" charset="2"/>
                <a:buChar char="§"/>
              </a:pPr>
              <a:r>
                <a:rPr lang="fr-FR" sz="1200" dirty="0" smtClean="0">
                  <a:solidFill>
                    <a:schemeClr val="tx1">
                      <a:lumMod val="75000"/>
                      <a:lumOff val="25000"/>
                    </a:schemeClr>
                  </a:solidFill>
                </a:rPr>
                <a:t>Nom de l’enseignant référent</a:t>
              </a:r>
              <a:endParaRPr lang="fr-FR" sz="1200" dirty="0"/>
            </a:p>
          </p:txBody>
        </p:sp>
      </p:grpSp>
      <p:grpSp>
        <p:nvGrpSpPr>
          <p:cNvPr id="28" name="Groupe 27"/>
          <p:cNvGrpSpPr/>
          <p:nvPr/>
        </p:nvGrpSpPr>
        <p:grpSpPr>
          <a:xfrm>
            <a:off x="7188730" y="51470"/>
            <a:ext cx="1838534" cy="307434"/>
            <a:chOff x="7188730" y="49671"/>
            <a:chExt cx="1838534" cy="307434"/>
          </a:xfrm>
        </p:grpSpPr>
        <p:sp>
          <p:nvSpPr>
            <p:cNvPr id="29" name="ZoneTexte 28"/>
            <p:cNvSpPr txBox="1"/>
            <p:nvPr/>
          </p:nvSpPr>
          <p:spPr>
            <a:xfrm>
              <a:off x="7188730" y="64889"/>
              <a:ext cx="1684817" cy="276999"/>
            </a:xfrm>
            <a:prstGeom prst="rect">
              <a:avLst/>
            </a:prstGeom>
            <a:noFill/>
          </p:spPr>
          <p:txBody>
            <a:bodyPr wrap="square" rtlCol="0">
              <a:spAutoFit/>
            </a:bodyPr>
            <a:lstStyle/>
            <a:p>
              <a:r>
                <a:rPr lang="fr-FR" sz="1200" b="1" dirty="0">
                  <a:solidFill>
                    <a:schemeClr val="tx1">
                      <a:lumMod val="65000"/>
                      <a:lumOff val="35000"/>
                    </a:schemeClr>
                  </a:solidFill>
                </a:rPr>
                <a:t>4- Évaluer pour certifier</a:t>
              </a:r>
            </a:p>
          </p:txBody>
        </p:sp>
        <p:pic>
          <p:nvPicPr>
            <p:cNvPr id="30" name="Image 2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719830" y="49671"/>
              <a:ext cx="307434" cy="307434"/>
            </a:xfrm>
            <a:prstGeom prst="rect">
              <a:avLst/>
            </a:prstGeom>
          </p:spPr>
        </p:pic>
      </p:grpSp>
    </p:spTree>
    <p:extLst>
      <p:ext uri="{BB962C8B-B14F-4D97-AF65-F5344CB8AC3E}">
        <p14:creationId xmlns:p14="http://schemas.microsoft.com/office/powerpoint/2010/main" val="3609085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Évaluer pour certifier</a:t>
            </a:r>
          </a:p>
        </p:txBody>
      </p:sp>
      <p:sp>
        <p:nvSpPr>
          <p:cNvPr id="3" name="Espace réservé du contenu 2"/>
          <p:cNvSpPr>
            <a:spLocks noGrp="1"/>
          </p:cNvSpPr>
          <p:nvPr>
            <p:ph idx="1"/>
          </p:nvPr>
        </p:nvSpPr>
        <p:spPr>
          <a:xfrm>
            <a:off x="3531712" y="2115752"/>
            <a:ext cx="2354060" cy="825675"/>
          </a:xfrm>
        </p:spPr>
        <p:txBody>
          <a:bodyPr/>
          <a:lstStyle/>
          <a:p>
            <a:pPr algn="just"/>
            <a:r>
              <a:rPr lang="fr-FR" sz="1800"/>
              <a:t>Certifier c’est analyser en équipe l’information sur les apprentissages au regard des critères du référentiel d’évaluation.</a:t>
            </a:r>
          </a:p>
        </p:txBody>
      </p:sp>
      <p:sp>
        <p:nvSpPr>
          <p:cNvPr id="13" name="Espace réservé du contenu 2"/>
          <p:cNvSpPr txBox="1">
            <a:spLocks/>
          </p:cNvSpPr>
          <p:nvPr/>
        </p:nvSpPr>
        <p:spPr bwMode="gray">
          <a:xfrm>
            <a:off x="7563780" y="1824289"/>
            <a:ext cx="1648272" cy="120457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lumMod val="75000"/>
                    <a:lumOff val="25000"/>
                  </a:schemeClr>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lumMod val="75000"/>
                    <a:lumOff val="25000"/>
                  </a:schemeClr>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lumMod val="75000"/>
                    <a:lumOff val="25000"/>
                  </a:schemeClr>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lumMod val="75000"/>
                    <a:lumOff val="25000"/>
                  </a:schemeClr>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a:t>Certifier c’est évaluer le </a:t>
            </a:r>
            <a:r>
              <a:rPr lang="fr-FR" sz="1800" dirty="0" smtClean="0"/>
              <a:t>niveau</a:t>
            </a:r>
            <a:endParaRPr lang="fr-FR" sz="1800" dirty="0"/>
          </a:p>
        </p:txBody>
      </p:sp>
      <p:sp>
        <p:nvSpPr>
          <p:cNvPr id="16" name="Espace réservé du contenu 2"/>
          <p:cNvSpPr txBox="1">
            <a:spLocks/>
          </p:cNvSpPr>
          <p:nvPr/>
        </p:nvSpPr>
        <p:spPr bwMode="gray">
          <a:xfrm>
            <a:off x="435835" y="1774550"/>
            <a:ext cx="2471556" cy="82567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lumMod val="75000"/>
                    <a:lumOff val="25000"/>
                  </a:schemeClr>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lumMod val="75000"/>
                    <a:lumOff val="25000"/>
                  </a:schemeClr>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lumMod val="75000"/>
                    <a:lumOff val="25000"/>
                  </a:schemeClr>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lumMod val="75000"/>
                    <a:lumOff val="25000"/>
                  </a:schemeClr>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800" dirty="0"/>
              <a:t>Évaluer c’est recueillir de l’information pertinente sur les apprentissages quel qu'en soit le rythme.</a:t>
            </a:r>
          </a:p>
        </p:txBody>
      </p:sp>
      <p:grpSp>
        <p:nvGrpSpPr>
          <p:cNvPr id="4" name="Groupe 3">
            <a:extLst>
              <a:ext uri="{FF2B5EF4-FFF2-40B4-BE49-F238E27FC236}">
                <a16:creationId xmlns:a16="http://schemas.microsoft.com/office/drawing/2014/main" id="{3494E0BD-9025-4DF5-9403-BB5136552E3D}"/>
              </a:ext>
            </a:extLst>
          </p:cNvPr>
          <p:cNvGrpSpPr/>
          <p:nvPr/>
        </p:nvGrpSpPr>
        <p:grpSpPr>
          <a:xfrm>
            <a:off x="7404959" y="51470"/>
            <a:ext cx="1739041" cy="261610"/>
            <a:chOff x="6346340" y="874860"/>
            <a:chExt cx="1739041" cy="261610"/>
          </a:xfrm>
        </p:grpSpPr>
        <p:sp>
          <p:nvSpPr>
            <p:cNvPr id="23" name="Ellipse 22">
              <a:extLst>
                <a:ext uri="{FF2B5EF4-FFF2-40B4-BE49-F238E27FC236}">
                  <a16:creationId xmlns:a16="http://schemas.microsoft.com/office/drawing/2014/main" id="{97DA5E88-4AAE-4848-A17D-F75D2BD6B79E}"/>
                </a:ext>
              </a:extLst>
            </p:cNvPr>
            <p:cNvSpPr/>
            <p:nvPr/>
          </p:nvSpPr>
          <p:spPr>
            <a:xfrm>
              <a:off x="6346340" y="915665"/>
              <a:ext cx="180000" cy="180000"/>
            </a:xfrm>
            <a:prstGeom prst="ellipse">
              <a:avLst/>
            </a:prstGeom>
            <a:solidFill>
              <a:srgbClr val="15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latin typeface="Arial Black" panose="020B0A04020102020204" pitchFamily="34" charset="0"/>
                </a:rPr>
                <a:t>1</a:t>
              </a:r>
            </a:p>
          </p:txBody>
        </p:sp>
        <p:sp>
          <p:nvSpPr>
            <p:cNvPr id="24" name="ZoneTexte 23">
              <a:extLst>
                <a:ext uri="{FF2B5EF4-FFF2-40B4-BE49-F238E27FC236}">
                  <a16:creationId xmlns:a16="http://schemas.microsoft.com/office/drawing/2014/main" id="{DDE63E05-44D4-47B4-A4A6-0CD311E554F7}"/>
                </a:ext>
              </a:extLst>
            </p:cNvPr>
            <p:cNvSpPr txBox="1"/>
            <p:nvPr/>
          </p:nvSpPr>
          <p:spPr>
            <a:xfrm>
              <a:off x="6573213" y="874860"/>
              <a:ext cx="1512168" cy="261610"/>
            </a:xfrm>
            <a:prstGeom prst="rect">
              <a:avLst/>
            </a:prstGeom>
            <a:noFill/>
          </p:spPr>
          <p:txBody>
            <a:bodyPr wrap="square" lIns="0" rIns="0" rtlCol="0">
              <a:spAutoFit/>
            </a:bodyPr>
            <a:lstStyle/>
            <a:p>
              <a:r>
                <a:rPr lang="fr-FR" sz="1100" b="1">
                  <a:solidFill>
                    <a:srgbClr val="15ACCF"/>
                  </a:solidFill>
                </a:rPr>
                <a:t>Le cadre de la certification</a:t>
              </a:r>
            </a:p>
          </p:txBody>
        </p:sp>
      </p:grpSp>
      <p:sp>
        <p:nvSpPr>
          <p:cNvPr id="19" name="Espace réservé du contenu 2"/>
          <p:cNvSpPr txBox="1">
            <a:spLocks/>
          </p:cNvSpPr>
          <p:nvPr/>
        </p:nvSpPr>
        <p:spPr bwMode="gray">
          <a:xfrm>
            <a:off x="6486029" y="2985257"/>
            <a:ext cx="1912012" cy="120457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lumMod val="75000"/>
                    <a:lumOff val="25000"/>
                  </a:schemeClr>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lumMod val="75000"/>
                    <a:lumOff val="25000"/>
                  </a:schemeClr>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lumMod val="75000"/>
                    <a:lumOff val="25000"/>
                  </a:schemeClr>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lumMod val="75000"/>
                    <a:lumOff val="25000"/>
                  </a:schemeClr>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800" dirty="0" smtClean="0"/>
              <a:t>et </a:t>
            </a:r>
            <a:r>
              <a:rPr lang="fr-FR" sz="1800" dirty="0"/>
              <a:t>non pas évaluer les situations de formation du parcours réalisé</a:t>
            </a:r>
          </a:p>
        </p:txBody>
      </p:sp>
      <p:sp>
        <p:nvSpPr>
          <p:cNvPr id="20" name="Espace réservé du contenu 2"/>
          <p:cNvSpPr txBox="1">
            <a:spLocks/>
          </p:cNvSpPr>
          <p:nvPr/>
        </p:nvSpPr>
        <p:spPr bwMode="gray">
          <a:xfrm>
            <a:off x="7002408" y="2413783"/>
            <a:ext cx="1852833" cy="120457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lumMod val="75000"/>
                    <a:lumOff val="25000"/>
                  </a:schemeClr>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lumMod val="75000"/>
                    <a:lumOff val="25000"/>
                  </a:schemeClr>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lumMod val="75000"/>
                    <a:lumOff val="25000"/>
                  </a:schemeClr>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lumMod val="75000"/>
                    <a:lumOff val="25000"/>
                  </a:schemeClr>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800" dirty="0" smtClean="0"/>
              <a:t>de </a:t>
            </a:r>
            <a:r>
              <a:rPr lang="fr-FR" sz="1800" dirty="0"/>
              <a:t>maîtrise à l’issue de la </a:t>
            </a:r>
            <a:r>
              <a:rPr lang="fr-FR" sz="1800" dirty="0" smtClean="0"/>
              <a:t>formation</a:t>
            </a:r>
            <a:endParaRPr lang="fr-FR" sz="1800" dirty="0"/>
          </a:p>
        </p:txBody>
      </p:sp>
      <p:pic>
        <p:nvPicPr>
          <p:cNvPr id="21" name="Image 20"/>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44034" y="1140784"/>
            <a:ext cx="1949935" cy="1949935"/>
          </a:xfrm>
          <a:prstGeom prst="rect">
            <a:avLst/>
          </a:prstGeom>
        </p:spPr>
      </p:pic>
      <p:grpSp>
        <p:nvGrpSpPr>
          <p:cNvPr id="22" name="Groupe 21"/>
          <p:cNvGrpSpPr/>
          <p:nvPr/>
        </p:nvGrpSpPr>
        <p:grpSpPr>
          <a:xfrm>
            <a:off x="623097" y="2897345"/>
            <a:ext cx="1620180" cy="1722744"/>
            <a:chOff x="756045" y="2740237"/>
            <a:chExt cx="2016224" cy="2016224"/>
          </a:xfrm>
        </p:grpSpPr>
        <p:pic>
          <p:nvPicPr>
            <p:cNvPr id="25" name="Image 2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99429">
              <a:off x="756045" y="2740237"/>
              <a:ext cx="2016224" cy="2016224"/>
            </a:xfrm>
            <a:prstGeom prst="rect">
              <a:avLst/>
            </a:prstGeom>
          </p:spPr>
        </p:pic>
        <p:pic>
          <p:nvPicPr>
            <p:cNvPr id="26" name="Image 2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66545" y="4167071"/>
              <a:ext cx="502730" cy="478629"/>
            </a:xfrm>
            <a:prstGeom prst="rect">
              <a:avLst/>
            </a:prstGeom>
          </p:spPr>
        </p:pic>
        <p:pic>
          <p:nvPicPr>
            <p:cNvPr id="27" name="Image 26"/>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438060" y="3299823"/>
              <a:ext cx="431215" cy="425147"/>
            </a:xfrm>
            <a:prstGeom prst="rect">
              <a:avLst/>
            </a:prstGeom>
          </p:spPr>
        </p:pic>
      </p:grpSp>
      <p:pic>
        <p:nvPicPr>
          <p:cNvPr id="28" name="Image 27"/>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75971" y="1411607"/>
            <a:ext cx="909801" cy="909801"/>
          </a:xfrm>
          <a:prstGeom prst="rect">
            <a:avLst/>
          </a:prstGeom>
        </p:spPr>
      </p:pic>
      <p:pic>
        <p:nvPicPr>
          <p:cNvPr id="29" name="Image 28"/>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36970" y="3483581"/>
            <a:ext cx="1028880" cy="1028880"/>
          </a:xfrm>
          <a:prstGeom prst="rect">
            <a:avLst/>
          </a:prstGeom>
        </p:spPr>
      </p:pic>
    </p:spTree>
    <p:extLst>
      <p:ext uri="{BB962C8B-B14F-4D97-AF65-F5344CB8AC3E}">
        <p14:creationId xmlns:p14="http://schemas.microsoft.com/office/powerpoint/2010/main" val="3150653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2006" y="490478"/>
            <a:ext cx="8424000" cy="356213"/>
          </a:xfrm>
        </p:spPr>
        <p:txBody>
          <a:bodyPr/>
          <a:lstStyle/>
          <a:p>
            <a:r>
              <a:rPr lang="fr-FR" dirty="0" smtClean="0"/>
              <a:t>Le processus de certification</a:t>
            </a:r>
            <a:endParaRPr lang="fr-FR" dirty="0"/>
          </a:p>
        </p:txBody>
      </p:sp>
      <p:sp>
        <p:nvSpPr>
          <p:cNvPr id="10" name="ZoneTexte 9"/>
          <p:cNvSpPr txBox="1"/>
          <p:nvPr/>
        </p:nvSpPr>
        <p:spPr>
          <a:xfrm>
            <a:off x="2863320" y="1439027"/>
            <a:ext cx="1146652" cy="584775"/>
          </a:xfrm>
          <a:prstGeom prst="rect">
            <a:avLst/>
          </a:prstGeom>
          <a:noFill/>
        </p:spPr>
        <p:txBody>
          <a:bodyPr wrap="square" rtlCol="0">
            <a:spAutoFit/>
          </a:bodyPr>
          <a:lstStyle/>
          <a:p>
            <a:pPr algn="ctr"/>
            <a:r>
              <a:rPr lang="fr-FR" sz="1600" b="1" dirty="0" smtClean="0">
                <a:solidFill>
                  <a:schemeClr val="accent5">
                    <a:lumMod val="75000"/>
                  </a:schemeClr>
                </a:solidFill>
              </a:rPr>
              <a:t>Au </a:t>
            </a:r>
          </a:p>
          <a:p>
            <a:pPr algn="ctr"/>
            <a:r>
              <a:rPr lang="fr-FR" sz="1600" b="1" dirty="0" smtClean="0">
                <a:solidFill>
                  <a:schemeClr val="accent5">
                    <a:lumMod val="75000"/>
                  </a:schemeClr>
                </a:solidFill>
              </a:rPr>
              <a:t>national</a:t>
            </a:r>
            <a:endParaRPr lang="fr-FR" sz="1600" b="1" dirty="0">
              <a:solidFill>
                <a:schemeClr val="accent5">
                  <a:lumMod val="75000"/>
                </a:schemeClr>
              </a:solidFill>
            </a:endParaRPr>
          </a:p>
        </p:txBody>
      </p:sp>
      <p:sp>
        <p:nvSpPr>
          <p:cNvPr id="11" name="ZoneTexte 10"/>
          <p:cNvSpPr txBox="1"/>
          <p:nvPr/>
        </p:nvSpPr>
        <p:spPr>
          <a:xfrm>
            <a:off x="2714435" y="3768741"/>
            <a:ext cx="1486445" cy="584775"/>
          </a:xfrm>
          <a:prstGeom prst="rect">
            <a:avLst/>
          </a:prstGeom>
          <a:noFill/>
        </p:spPr>
        <p:txBody>
          <a:bodyPr wrap="square" rtlCol="0">
            <a:spAutoFit/>
          </a:bodyPr>
          <a:lstStyle/>
          <a:p>
            <a:pPr algn="ctr"/>
            <a:r>
              <a:rPr lang="fr-FR" sz="1600" b="1" dirty="0" smtClean="0">
                <a:solidFill>
                  <a:schemeClr val="accent6">
                    <a:lumMod val="75000"/>
                  </a:schemeClr>
                </a:solidFill>
              </a:rPr>
              <a:t>En établissement</a:t>
            </a:r>
            <a:endParaRPr lang="fr-FR" sz="1600" b="1" dirty="0">
              <a:solidFill>
                <a:schemeClr val="accent6">
                  <a:lumMod val="75000"/>
                </a:schemeClr>
              </a:solidFill>
            </a:endParaRPr>
          </a:p>
        </p:txBody>
      </p:sp>
      <p:sp>
        <p:nvSpPr>
          <p:cNvPr id="14" name="Flèche en arc 13"/>
          <p:cNvSpPr/>
          <p:nvPr/>
        </p:nvSpPr>
        <p:spPr>
          <a:xfrm>
            <a:off x="2479603" y="915566"/>
            <a:ext cx="1956111" cy="1956409"/>
          </a:xfrm>
          <a:prstGeom prst="circularArrow">
            <a:avLst>
              <a:gd name="adj1" fmla="val 10980"/>
              <a:gd name="adj2" fmla="val 1142322"/>
              <a:gd name="adj3" fmla="val 4500000"/>
              <a:gd name="adj4" fmla="val 10800000"/>
              <a:gd name="adj5" fmla="val 125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orme 14"/>
          <p:cNvSpPr/>
          <p:nvPr/>
        </p:nvSpPr>
        <p:spPr>
          <a:xfrm>
            <a:off x="1936300" y="2039668"/>
            <a:ext cx="1956111" cy="1956409"/>
          </a:xfrm>
          <a:prstGeom prst="leftCircularArrow">
            <a:avLst>
              <a:gd name="adj1" fmla="val 10980"/>
              <a:gd name="adj2" fmla="val 1142322"/>
              <a:gd name="adj3" fmla="val 6300000"/>
              <a:gd name="adj4" fmla="val 18900000"/>
              <a:gd name="adj5" fmla="val 12500"/>
            </a:avLst>
          </a:prstGeom>
          <a:solidFill>
            <a:schemeClr val="accent3"/>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Arc plein 15"/>
          <p:cNvSpPr/>
          <p:nvPr/>
        </p:nvSpPr>
        <p:spPr>
          <a:xfrm>
            <a:off x="2618827" y="3298289"/>
            <a:ext cx="1680603" cy="1681276"/>
          </a:xfrm>
          <a:prstGeom prst="blockArc">
            <a:avLst>
              <a:gd name="adj1" fmla="val 13500000"/>
              <a:gd name="adj2" fmla="val 10800000"/>
              <a:gd name="adj3" fmla="val 12740"/>
            </a:avLst>
          </a:prstGeom>
          <a:solidFill>
            <a:schemeClr val="accent6"/>
          </a:solid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ZoneTexte 2"/>
          <p:cNvSpPr txBox="1"/>
          <p:nvPr/>
        </p:nvSpPr>
        <p:spPr>
          <a:xfrm>
            <a:off x="145749" y="1036685"/>
            <a:ext cx="2557579" cy="923330"/>
          </a:xfrm>
          <a:prstGeom prst="rect">
            <a:avLst/>
          </a:prstGeom>
          <a:noFill/>
        </p:spPr>
        <p:txBody>
          <a:bodyPr wrap="square" rtlCol="0">
            <a:spAutoFit/>
          </a:bodyPr>
          <a:lstStyle/>
          <a:p>
            <a:r>
              <a:rPr lang="fr-FR" b="1" dirty="0" smtClean="0">
                <a:solidFill>
                  <a:schemeClr val="tx1">
                    <a:lumMod val="75000"/>
                    <a:lumOff val="25000"/>
                  </a:schemeClr>
                </a:solidFill>
              </a:rPr>
              <a:t>Un processus commun </a:t>
            </a:r>
            <a:br>
              <a:rPr lang="fr-FR" b="1" dirty="0" smtClean="0">
                <a:solidFill>
                  <a:schemeClr val="tx1">
                    <a:lumMod val="75000"/>
                    <a:lumOff val="25000"/>
                  </a:schemeClr>
                </a:solidFill>
              </a:rPr>
            </a:br>
            <a:r>
              <a:rPr lang="fr-FR" b="1" dirty="0" smtClean="0">
                <a:solidFill>
                  <a:schemeClr val="tx1">
                    <a:lumMod val="75000"/>
                    <a:lumOff val="25000"/>
                  </a:schemeClr>
                </a:solidFill>
              </a:rPr>
              <a:t>à TOUTES les filières et </a:t>
            </a:r>
            <a:br>
              <a:rPr lang="fr-FR" b="1" dirty="0" smtClean="0">
                <a:solidFill>
                  <a:schemeClr val="tx1">
                    <a:lumMod val="75000"/>
                    <a:lumOff val="25000"/>
                  </a:schemeClr>
                </a:solidFill>
              </a:rPr>
            </a:br>
            <a:r>
              <a:rPr lang="fr-FR" b="1" dirty="0" smtClean="0">
                <a:solidFill>
                  <a:schemeClr val="tx1">
                    <a:lumMod val="75000"/>
                    <a:lumOff val="25000"/>
                  </a:schemeClr>
                </a:solidFill>
              </a:rPr>
              <a:t>à TOUS les diplômes</a:t>
            </a:r>
            <a:endParaRPr lang="fr-FR" b="1" dirty="0">
              <a:solidFill>
                <a:schemeClr val="tx1">
                  <a:lumMod val="75000"/>
                  <a:lumOff val="25000"/>
                </a:schemeClr>
              </a:solidFill>
            </a:endParaRPr>
          </a:p>
        </p:txBody>
      </p:sp>
      <p:sp>
        <p:nvSpPr>
          <p:cNvPr id="17" name="ZoneTexte 16"/>
          <p:cNvSpPr txBox="1"/>
          <p:nvPr/>
        </p:nvSpPr>
        <p:spPr>
          <a:xfrm>
            <a:off x="2293245" y="2648462"/>
            <a:ext cx="1126628" cy="584775"/>
          </a:xfrm>
          <a:prstGeom prst="rect">
            <a:avLst/>
          </a:prstGeom>
          <a:noFill/>
        </p:spPr>
        <p:txBody>
          <a:bodyPr wrap="square" rtlCol="0">
            <a:spAutoFit/>
          </a:bodyPr>
          <a:lstStyle/>
          <a:p>
            <a:pPr algn="ctr"/>
            <a:r>
              <a:rPr lang="fr-FR" sz="1600" b="1" dirty="0" smtClean="0">
                <a:solidFill>
                  <a:schemeClr val="accent3">
                    <a:lumMod val="75000"/>
                  </a:schemeClr>
                </a:solidFill>
              </a:rPr>
              <a:t>En</a:t>
            </a:r>
            <a:r>
              <a:rPr lang="fr-FR" sz="1600" b="1" dirty="0">
                <a:solidFill>
                  <a:schemeClr val="accent3">
                    <a:lumMod val="75000"/>
                  </a:schemeClr>
                </a:solidFill>
              </a:rPr>
              <a:t/>
            </a:r>
            <a:br>
              <a:rPr lang="fr-FR" sz="1600" b="1" dirty="0">
                <a:solidFill>
                  <a:schemeClr val="accent3">
                    <a:lumMod val="75000"/>
                  </a:schemeClr>
                </a:solidFill>
              </a:rPr>
            </a:br>
            <a:r>
              <a:rPr lang="fr-FR" sz="1600" b="1" dirty="0" smtClean="0">
                <a:solidFill>
                  <a:schemeClr val="accent3">
                    <a:lumMod val="75000"/>
                  </a:schemeClr>
                </a:solidFill>
              </a:rPr>
              <a:t>académie</a:t>
            </a:r>
          </a:p>
        </p:txBody>
      </p:sp>
      <p:sp>
        <p:nvSpPr>
          <p:cNvPr id="8" name="Rectangle à coins arrondis 7"/>
          <p:cNvSpPr/>
          <p:nvPr/>
        </p:nvSpPr>
        <p:spPr>
          <a:xfrm>
            <a:off x="4382249" y="1324250"/>
            <a:ext cx="3808694" cy="92503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fr-FR" sz="1400" b="1" dirty="0" smtClean="0">
                <a:solidFill>
                  <a:schemeClr val="accent5">
                    <a:lumMod val="75000"/>
                  </a:schemeClr>
                </a:solidFill>
                <a:sym typeface="Wingdings 3" panose="05040102010807070707" pitchFamily="18" charset="2"/>
              </a:rPr>
              <a:t></a:t>
            </a:r>
            <a:r>
              <a:rPr lang="fr-FR" sz="1400" b="1" dirty="0" smtClean="0">
                <a:solidFill>
                  <a:schemeClr val="tx1">
                    <a:lumMod val="75000"/>
                    <a:lumOff val="25000"/>
                  </a:schemeClr>
                </a:solidFill>
                <a:sym typeface="Wingdings 3" panose="05040102010807070707" pitchFamily="18" charset="2"/>
              </a:rPr>
              <a:t> </a:t>
            </a:r>
            <a:r>
              <a:rPr lang="fr-FR" sz="1400" b="1" dirty="0" smtClean="0">
                <a:solidFill>
                  <a:schemeClr val="tx1">
                    <a:lumMod val="75000"/>
                    <a:lumOff val="25000"/>
                  </a:schemeClr>
                </a:solidFill>
              </a:rPr>
              <a:t>Des </a:t>
            </a:r>
            <a:r>
              <a:rPr lang="fr-FR" sz="1400" b="1" dirty="0">
                <a:solidFill>
                  <a:schemeClr val="tx1">
                    <a:lumMod val="75000"/>
                    <a:lumOff val="25000"/>
                  </a:schemeClr>
                </a:solidFill>
              </a:rPr>
              <a:t>modalités spécifiques </a:t>
            </a:r>
            <a:r>
              <a:rPr lang="fr-FR" sz="1400" b="1" dirty="0" smtClean="0">
                <a:solidFill>
                  <a:schemeClr val="tx1">
                    <a:lumMod val="75000"/>
                    <a:lumOff val="25000"/>
                  </a:schemeClr>
                </a:solidFill>
              </a:rPr>
              <a:t>décrites dans le référentiel d’évaluation et la circulaire </a:t>
            </a:r>
            <a:r>
              <a:rPr lang="fr-FR" sz="1400" b="1" dirty="0">
                <a:solidFill>
                  <a:schemeClr val="tx1">
                    <a:lumMod val="75000"/>
                    <a:lumOff val="25000"/>
                  </a:schemeClr>
                </a:solidFill>
              </a:rPr>
              <a:t>nationale </a:t>
            </a:r>
            <a:r>
              <a:rPr lang="fr-FR" sz="1400" b="1" dirty="0" smtClean="0">
                <a:solidFill>
                  <a:schemeClr val="tx1">
                    <a:lumMod val="75000"/>
                    <a:lumOff val="25000"/>
                  </a:schemeClr>
                </a:solidFill>
              </a:rPr>
              <a:t>d’organisation de chaque diplôme</a:t>
            </a:r>
            <a:endParaRPr lang="fr-FR" sz="1400" b="1" dirty="0">
              <a:solidFill>
                <a:schemeClr val="tx1">
                  <a:lumMod val="75000"/>
                  <a:lumOff val="25000"/>
                </a:schemeClr>
              </a:solidFill>
            </a:endParaRPr>
          </a:p>
        </p:txBody>
      </p:sp>
      <p:sp>
        <p:nvSpPr>
          <p:cNvPr id="18" name="Rectangle à coins arrondis 17"/>
          <p:cNvSpPr/>
          <p:nvPr/>
        </p:nvSpPr>
        <p:spPr>
          <a:xfrm>
            <a:off x="4435714" y="2488060"/>
            <a:ext cx="3898865" cy="92503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fr-FR" sz="1400" b="1" dirty="0" smtClean="0">
                <a:solidFill>
                  <a:schemeClr val="accent3"/>
                </a:solidFill>
                <a:sym typeface="Wingdings 3" panose="05040102010807070707" pitchFamily="18" charset="2"/>
              </a:rPr>
              <a:t></a:t>
            </a:r>
            <a:r>
              <a:rPr lang="fr-FR" sz="1400" b="1" dirty="0" smtClean="0">
                <a:solidFill>
                  <a:schemeClr val="tx1">
                    <a:lumMod val="75000"/>
                    <a:lumOff val="25000"/>
                  </a:schemeClr>
                </a:solidFill>
                <a:sym typeface="Wingdings 3" panose="05040102010807070707" pitchFamily="18" charset="2"/>
              </a:rPr>
              <a:t> </a:t>
            </a:r>
            <a:r>
              <a:rPr lang="fr-FR" sz="1400" b="1" dirty="0">
                <a:solidFill>
                  <a:schemeClr val="tx1">
                    <a:lumMod val="75000"/>
                    <a:lumOff val="25000"/>
                  </a:schemeClr>
                </a:solidFill>
              </a:rPr>
              <a:t>Une harmonisation académique avec les corps d’inspection garant de l’équité de traitement des candidats</a:t>
            </a:r>
          </a:p>
        </p:txBody>
      </p:sp>
      <p:sp>
        <p:nvSpPr>
          <p:cNvPr id="19" name="Rectangle à coins arrondis 18"/>
          <p:cNvSpPr/>
          <p:nvPr/>
        </p:nvSpPr>
        <p:spPr>
          <a:xfrm>
            <a:off x="4499992" y="3651870"/>
            <a:ext cx="3898865" cy="92503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fr-FR" sz="1400" b="1" dirty="0" smtClean="0">
                <a:solidFill>
                  <a:schemeClr val="accent6"/>
                </a:solidFill>
                <a:sym typeface="Wingdings 3" panose="05040102010807070707" pitchFamily="18" charset="2"/>
              </a:rPr>
              <a:t></a:t>
            </a:r>
            <a:r>
              <a:rPr lang="fr-FR" sz="1400" b="1" dirty="0" smtClean="0">
                <a:solidFill>
                  <a:schemeClr val="tx1">
                    <a:lumMod val="75000"/>
                    <a:lumOff val="25000"/>
                  </a:schemeClr>
                </a:solidFill>
                <a:sym typeface="Wingdings 3" panose="05040102010807070707" pitchFamily="18" charset="2"/>
              </a:rPr>
              <a:t> </a:t>
            </a:r>
            <a:r>
              <a:rPr lang="fr-FR" sz="1400" b="1" dirty="0">
                <a:solidFill>
                  <a:schemeClr val="tx1">
                    <a:lumMod val="75000"/>
                    <a:lumOff val="25000"/>
                  </a:schemeClr>
                </a:solidFill>
              </a:rPr>
              <a:t>Une harmonisation au sein de chaque établissement pour une évaluation globale et juste de </a:t>
            </a:r>
            <a:r>
              <a:rPr lang="fr-FR" sz="1400" b="1" dirty="0" smtClean="0">
                <a:solidFill>
                  <a:schemeClr val="tx1">
                    <a:lumMod val="75000"/>
                    <a:lumOff val="25000"/>
                  </a:schemeClr>
                </a:solidFill>
              </a:rPr>
              <a:t>l’élève (entretiens formatifs, dossier de l’élève, conseil </a:t>
            </a:r>
            <a:r>
              <a:rPr lang="fr-FR" sz="1400" b="1" dirty="0">
                <a:solidFill>
                  <a:schemeClr val="tx1">
                    <a:lumMod val="75000"/>
                    <a:lumOff val="25000"/>
                  </a:schemeClr>
                </a:solidFill>
              </a:rPr>
              <a:t>de </a:t>
            </a:r>
            <a:r>
              <a:rPr lang="fr-FR" sz="1400" b="1" dirty="0" smtClean="0">
                <a:solidFill>
                  <a:schemeClr val="tx1">
                    <a:lumMod val="75000"/>
                    <a:lumOff val="25000"/>
                  </a:schemeClr>
                </a:solidFill>
              </a:rPr>
              <a:t>classe, positionnement final)</a:t>
            </a:r>
            <a:endParaRPr lang="fr-FR" sz="1400" b="1" dirty="0">
              <a:solidFill>
                <a:schemeClr val="tx1">
                  <a:lumMod val="75000"/>
                  <a:lumOff val="25000"/>
                </a:schemeClr>
              </a:solidFill>
            </a:endParaRPr>
          </a:p>
        </p:txBody>
      </p:sp>
      <p:grpSp>
        <p:nvGrpSpPr>
          <p:cNvPr id="20" name="Groupe 19"/>
          <p:cNvGrpSpPr/>
          <p:nvPr/>
        </p:nvGrpSpPr>
        <p:grpSpPr>
          <a:xfrm>
            <a:off x="7188730" y="49671"/>
            <a:ext cx="1838534" cy="307434"/>
            <a:chOff x="7188730" y="49671"/>
            <a:chExt cx="1838534" cy="307434"/>
          </a:xfrm>
        </p:grpSpPr>
        <p:sp>
          <p:nvSpPr>
            <p:cNvPr id="21" name="ZoneTexte 20"/>
            <p:cNvSpPr txBox="1"/>
            <p:nvPr/>
          </p:nvSpPr>
          <p:spPr>
            <a:xfrm>
              <a:off x="7188730" y="64889"/>
              <a:ext cx="1684817" cy="276999"/>
            </a:xfrm>
            <a:prstGeom prst="rect">
              <a:avLst/>
            </a:prstGeom>
            <a:noFill/>
          </p:spPr>
          <p:txBody>
            <a:bodyPr wrap="square" rtlCol="0">
              <a:spAutoFit/>
            </a:bodyPr>
            <a:lstStyle/>
            <a:p>
              <a:r>
                <a:rPr lang="fr-FR" sz="1200" b="1" dirty="0">
                  <a:solidFill>
                    <a:schemeClr val="tx1">
                      <a:lumMod val="65000"/>
                      <a:lumOff val="35000"/>
                    </a:schemeClr>
                  </a:solidFill>
                </a:rPr>
                <a:t>4- Évaluer pour certifier</a:t>
              </a:r>
            </a:p>
          </p:txBody>
        </p:sp>
        <p:pic>
          <p:nvPicPr>
            <p:cNvPr id="22" name="Image 2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719830" y="49671"/>
              <a:ext cx="307434" cy="307434"/>
            </a:xfrm>
            <a:prstGeom prst="rect">
              <a:avLst/>
            </a:prstGeom>
          </p:spPr>
        </p:pic>
      </p:grpSp>
    </p:spTree>
    <p:extLst>
      <p:ext uri="{BB962C8B-B14F-4D97-AF65-F5344CB8AC3E}">
        <p14:creationId xmlns:p14="http://schemas.microsoft.com/office/powerpoint/2010/main" val="277034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631" y="482756"/>
            <a:ext cx="8640960" cy="356213"/>
          </a:xfrm>
        </p:spPr>
        <p:txBody>
          <a:bodyPr/>
          <a:lstStyle/>
          <a:p>
            <a:r>
              <a:rPr lang="fr-FR" dirty="0" smtClean="0"/>
              <a:t>Feuille de route pédagogique</a:t>
            </a:r>
            <a:endParaRPr lang="fr-FR" dirty="0"/>
          </a:p>
        </p:txBody>
      </p:sp>
      <p:sp>
        <p:nvSpPr>
          <p:cNvPr id="8" name="Rectangle à coins arrondis 7"/>
          <p:cNvSpPr/>
          <p:nvPr/>
        </p:nvSpPr>
        <p:spPr>
          <a:xfrm>
            <a:off x="1277596" y="912080"/>
            <a:ext cx="4261014" cy="12669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lumMod val="75000"/>
                    <a:lumOff val="25000"/>
                  </a:schemeClr>
                </a:solidFill>
              </a:rPr>
              <a:t>Mener une réflexion stratégique en établissement coordonnée par le DDF </a:t>
            </a:r>
            <a:br>
              <a:rPr lang="fr-FR" b="1" dirty="0" smtClean="0">
                <a:solidFill>
                  <a:schemeClr val="tx1">
                    <a:lumMod val="75000"/>
                    <a:lumOff val="25000"/>
                  </a:schemeClr>
                </a:solidFill>
              </a:rPr>
            </a:br>
            <a:r>
              <a:rPr lang="fr-FR" b="1" dirty="0" smtClean="0">
                <a:solidFill>
                  <a:schemeClr val="tx1">
                    <a:lumMod val="75000"/>
                    <a:lumOff val="25000"/>
                  </a:schemeClr>
                </a:solidFill>
              </a:rPr>
              <a:t>ou le coordonnateur disciplinaire</a:t>
            </a:r>
            <a:endParaRPr lang="fr-FR" b="1" dirty="0">
              <a:solidFill>
                <a:schemeClr val="tx1">
                  <a:lumMod val="75000"/>
                  <a:lumOff val="25000"/>
                </a:schemeClr>
              </a:solidFill>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48048" y="2628095"/>
            <a:ext cx="895183" cy="510899"/>
          </a:xfrm>
          <a:prstGeom prst="rect">
            <a:avLst/>
          </a:prstGeom>
        </p:spPr>
      </p:pic>
      <p:pic>
        <p:nvPicPr>
          <p:cNvPr id="13" name="Image 1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8537" y="1018650"/>
            <a:ext cx="1053817" cy="1053817"/>
          </a:xfrm>
          <a:prstGeom prst="rect">
            <a:avLst/>
          </a:prstGeom>
        </p:spPr>
      </p:pic>
      <p:grpSp>
        <p:nvGrpSpPr>
          <p:cNvPr id="19" name="Groupe 18"/>
          <p:cNvGrpSpPr/>
          <p:nvPr/>
        </p:nvGrpSpPr>
        <p:grpSpPr>
          <a:xfrm>
            <a:off x="683568" y="2427734"/>
            <a:ext cx="3276364" cy="2064096"/>
            <a:chOff x="935596" y="2321003"/>
            <a:chExt cx="3276364" cy="2064096"/>
          </a:xfrm>
        </p:grpSpPr>
        <p:sp>
          <p:nvSpPr>
            <p:cNvPr id="5" name="Rectangle à coins arrondis 4"/>
            <p:cNvSpPr/>
            <p:nvPr/>
          </p:nvSpPr>
          <p:spPr>
            <a:xfrm>
              <a:off x="935596" y="2784559"/>
              <a:ext cx="3276364" cy="160054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nchorCtr="0"/>
            <a:lstStyle/>
            <a:p>
              <a:endParaRPr lang="fr-FR" sz="1600" dirty="0" smtClean="0"/>
            </a:p>
            <a:p>
              <a:endParaRPr lang="fr-FR" sz="600" dirty="0" smtClean="0"/>
            </a:p>
            <a:p>
              <a:r>
                <a:rPr lang="fr-FR" sz="1600" b="1" dirty="0" smtClean="0">
                  <a:solidFill>
                    <a:schemeClr val="accent1"/>
                  </a:solidFill>
                  <a:sym typeface="Wingdings 3" panose="05040102010807070707" pitchFamily="18" charset="2"/>
                </a:rPr>
                <a:t> </a:t>
              </a:r>
              <a:r>
                <a:rPr lang="fr-FR" sz="1600" b="1" dirty="0" smtClean="0">
                  <a:solidFill>
                    <a:schemeClr val="accent1"/>
                  </a:solidFill>
                </a:rPr>
                <a:t>Réflexion sur le choix des outils : </a:t>
              </a:r>
            </a:p>
            <a:p>
              <a:pPr marL="285750" indent="-285750">
                <a:buFontTx/>
                <a:buChar char="-"/>
              </a:pPr>
              <a:r>
                <a:rPr lang="fr-FR" sz="1600" dirty="0" smtClean="0"/>
                <a:t>de répartition des enseignements</a:t>
              </a:r>
            </a:p>
            <a:p>
              <a:pPr marL="285750" indent="-285750">
                <a:buFontTx/>
                <a:buChar char="-"/>
              </a:pPr>
              <a:r>
                <a:rPr lang="fr-FR" sz="1600" dirty="0"/>
                <a:t>p</a:t>
              </a:r>
              <a:r>
                <a:rPr lang="fr-FR" sz="1600" dirty="0" smtClean="0"/>
                <a:t>ortfolio</a:t>
              </a:r>
            </a:p>
            <a:p>
              <a:pPr marL="285750" indent="-285750">
                <a:buFontTx/>
                <a:buChar char="-"/>
              </a:pPr>
              <a:r>
                <a:rPr lang="fr-FR" sz="1600" dirty="0" smtClean="0"/>
                <a:t>livret de compétences</a:t>
              </a:r>
            </a:p>
          </p:txBody>
        </p:sp>
        <p:pic>
          <p:nvPicPr>
            <p:cNvPr id="14" name="Image 1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41730" y="2321003"/>
              <a:ext cx="864096" cy="864096"/>
            </a:xfrm>
            <a:prstGeom prst="rect">
              <a:avLst/>
            </a:prstGeom>
          </p:spPr>
        </p:pic>
      </p:grpSp>
      <p:grpSp>
        <p:nvGrpSpPr>
          <p:cNvPr id="20" name="Groupe 19"/>
          <p:cNvGrpSpPr/>
          <p:nvPr/>
        </p:nvGrpSpPr>
        <p:grpSpPr>
          <a:xfrm>
            <a:off x="4936309" y="1100308"/>
            <a:ext cx="4028179" cy="3284791"/>
            <a:chOff x="4936309" y="1100308"/>
            <a:chExt cx="4028179" cy="3284791"/>
          </a:xfrm>
        </p:grpSpPr>
        <p:sp>
          <p:nvSpPr>
            <p:cNvPr id="6" name="Rectangle à coins arrondis 5"/>
            <p:cNvSpPr/>
            <p:nvPr/>
          </p:nvSpPr>
          <p:spPr>
            <a:xfrm>
              <a:off x="4936309" y="1401879"/>
              <a:ext cx="4028179" cy="2983220"/>
            </a:xfrm>
            <a:prstGeom prst="roundRect">
              <a:avLst/>
            </a:prstGeom>
            <a:no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endParaRPr lang="fr-FR" sz="1600" dirty="0" smtClean="0"/>
            </a:p>
            <a:p>
              <a:endParaRPr lang="fr-FR" sz="1600" dirty="0"/>
            </a:p>
            <a:p>
              <a:endParaRPr lang="fr-FR" sz="1600" dirty="0" smtClean="0">
                <a:solidFill>
                  <a:schemeClr val="accent6">
                    <a:lumMod val="75000"/>
                  </a:schemeClr>
                </a:solidFill>
              </a:endParaRPr>
            </a:p>
            <a:p>
              <a:r>
                <a:rPr lang="fr-FR" sz="1600" b="1" dirty="0">
                  <a:solidFill>
                    <a:schemeClr val="accent6">
                      <a:lumMod val="75000"/>
                    </a:schemeClr>
                  </a:solidFill>
                  <a:sym typeface="Wingdings 3" panose="05040102010807070707" pitchFamily="18" charset="2"/>
                </a:rPr>
                <a:t> </a:t>
              </a:r>
              <a:r>
                <a:rPr lang="fr-FR" sz="1600" b="1" dirty="0" smtClean="0">
                  <a:solidFill>
                    <a:schemeClr val="accent6">
                      <a:lumMod val="75000"/>
                    </a:schemeClr>
                  </a:solidFill>
                </a:rPr>
                <a:t>Réflexion le simulateur pédagogique </a:t>
              </a:r>
            </a:p>
            <a:p>
              <a:pPr marL="285750" indent="-285750">
                <a:buFontTx/>
                <a:buChar char="-"/>
              </a:pPr>
              <a:r>
                <a:rPr lang="fr-FR" sz="1600" dirty="0" smtClean="0"/>
                <a:t>(ré)organisation et équipement </a:t>
              </a:r>
              <a:br>
                <a:rPr lang="fr-FR" sz="1600" dirty="0" smtClean="0"/>
              </a:br>
              <a:r>
                <a:rPr lang="fr-FR" sz="1600" dirty="0" smtClean="0"/>
                <a:t>des espaces physiques</a:t>
              </a:r>
            </a:p>
            <a:p>
              <a:endParaRPr lang="fr-FR" sz="1600" dirty="0" smtClean="0"/>
            </a:p>
            <a:p>
              <a:pPr marL="285750" indent="-285750">
                <a:buFontTx/>
                <a:buChar char="-"/>
              </a:pPr>
              <a:r>
                <a:rPr lang="fr-FR" sz="1600" dirty="0" smtClean="0"/>
                <a:t>Choix d’un système </a:t>
              </a:r>
              <a:br>
                <a:rPr lang="fr-FR" sz="1600" dirty="0" smtClean="0"/>
              </a:br>
              <a:r>
                <a:rPr lang="fr-FR" sz="1600" dirty="0" smtClean="0"/>
                <a:t>d’information (PGI)</a:t>
              </a:r>
            </a:p>
            <a:p>
              <a:pPr marL="285750" indent="-285750">
                <a:buFontTx/>
                <a:buChar char="-"/>
              </a:pPr>
              <a:endParaRPr lang="fr-FR" sz="1600" dirty="0"/>
            </a:p>
          </p:txBody>
        </p:sp>
        <p:pic>
          <p:nvPicPr>
            <p:cNvPr id="15" name="Image 14"/>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40851" y="1100308"/>
              <a:ext cx="1019094" cy="1019094"/>
            </a:xfrm>
            <a:prstGeom prst="rect">
              <a:avLst/>
            </a:prstGeom>
          </p:spPr>
        </p:pic>
      </p:grpSp>
      <p:pic>
        <p:nvPicPr>
          <p:cNvPr id="16" name="Image 15"/>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236296" y="3176082"/>
            <a:ext cx="817493" cy="817493"/>
          </a:xfrm>
          <a:prstGeom prst="rect">
            <a:avLst/>
          </a:prstGeom>
        </p:spPr>
      </p:pic>
      <p:grpSp>
        <p:nvGrpSpPr>
          <p:cNvPr id="21" name="Groupe 20"/>
          <p:cNvGrpSpPr/>
          <p:nvPr/>
        </p:nvGrpSpPr>
        <p:grpSpPr>
          <a:xfrm>
            <a:off x="7188730" y="49671"/>
            <a:ext cx="1838534" cy="307434"/>
            <a:chOff x="7188730" y="49671"/>
            <a:chExt cx="1838534" cy="307434"/>
          </a:xfrm>
        </p:grpSpPr>
        <p:sp>
          <p:nvSpPr>
            <p:cNvPr id="22" name="ZoneTexte 21"/>
            <p:cNvSpPr txBox="1"/>
            <p:nvPr/>
          </p:nvSpPr>
          <p:spPr>
            <a:xfrm>
              <a:off x="7188730" y="64889"/>
              <a:ext cx="1684817" cy="276999"/>
            </a:xfrm>
            <a:prstGeom prst="rect">
              <a:avLst/>
            </a:prstGeom>
            <a:noFill/>
          </p:spPr>
          <p:txBody>
            <a:bodyPr wrap="square" rtlCol="0">
              <a:spAutoFit/>
            </a:bodyPr>
            <a:lstStyle/>
            <a:p>
              <a:r>
                <a:rPr lang="fr-FR" sz="1200" b="1" dirty="0">
                  <a:solidFill>
                    <a:schemeClr val="tx1">
                      <a:lumMod val="65000"/>
                      <a:lumOff val="35000"/>
                    </a:schemeClr>
                  </a:solidFill>
                </a:rPr>
                <a:t>4- Évaluer pour certifier</a:t>
              </a:r>
            </a:p>
          </p:txBody>
        </p:sp>
        <p:pic>
          <p:nvPicPr>
            <p:cNvPr id="23" name="Image 2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719830" y="49671"/>
              <a:ext cx="307434" cy="307434"/>
            </a:xfrm>
            <a:prstGeom prst="rect">
              <a:avLst/>
            </a:prstGeom>
          </p:spPr>
        </p:pic>
      </p:grpSp>
    </p:spTree>
    <p:extLst>
      <p:ext uri="{BB962C8B-B14F-4D97-AF65-F5344CB8AC3E}">
        <p14:creationId xmlns:p14="http://schemas.microsoft.com/office/powerpoint/2010/main" val="2115370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21938" y="1121844"/>
            <a:ext cx="8113463" cy="3394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solidFill>
                  <a:schemeClr val="tx1">
                    <a:lumMod val="75000"/>
                    <a:lumOff val="25000"/>
                  </a:schemeClr>
                </a:solidFill>
              </a:rPr>
              <a:t>Le processus de Lisbonne : focus, </a:t>
            </a:r>
            <a:r>
              <a:rPr lang="fr-FR" sz="1200" dirty="0">
                <a:solidFill>
                  <a:schemeClr val="tx1">
                    <a:lumMod val="75000"/>
                    <a:lumOff val="25000"/>
                  </a:schemeClr>
                </a:solidFill>
                <a:hlinkClick r:id="rId3"/>
              </a:rPr>
              <a:t>https://www.europarl.europa.eu/summits/lis1_fr.htm</a:t>
            </a:r>
            <a:endParaRPr lang="fr-FR" sz="1200" dirty="0">
              <a:solidFill>
                <a:schemeClr val="tx1">
                  <a:lumMod val="75000"/>
                  <a:lumOff val="25000"/>
                </a:schemeClr>
              </a:solidFill>
            </a:endParaRPr>
          </a:p>
          <a:p>
            <a:r>
              <a:rPr lang="fr-FR" sz="1200" b="1" dirty="0">
                <a:solidFill>
                  <a:schemeClr val="tx1">
                    <a:lumMod val="75000"/>
                    <a:lumOff val="25000"/>
                  </a:schemeClr>
                </a:solidFill>
              </a:rPr>
              <a:t>Recommandation du Parlement européen et du Conseil du 18 juin 2009 relative à l'établissement d'un cadre européen de référence pour l'assurance de la qualité dans l'enseignement et la formation professionnels</a:t>
            </a:r>
            <a:r>
              <a:rPr lang="fr-FR" sz="1200" dirty="0">
                <a:solidFill>
                  <a:schemeClr val="tx1">
                    <a:lumMod val="75000"/>
                    <a:lumOff val="25000"/>
                  </a:schemeClr>
                </a:solidFill>
              </a:rPr>
              <a:t>, </a:t>
            </a:r>
            <a:r>
              <a:rPr lang="fr-FR" sz="1200" dirty="0">
                <a:solidFill>
                  <a:schemeClr val="tx1">
                    <a:lumMod val="75000"/>
                    <a:lumOff val="25000"/>
                  </a:schemeClr>
                </a:solidFill>
                <a:hlinkClick r:id="rId4"/>
              </a:rPr>
              <a:t>Journal officiel de l’union européenne du 8/7/2009 C155/1</a:t>
            </a:r>
            <a:endParaRPr lang="fr-FR" sz="1200" dirty="0">
              <a:solidFill>
                <a:schemeClr val="tx1">
                  <a:lumMod val="75000"/>
                  <a:lumOff val="25000"/>
                </a:schemeClr>
              </a:solidFill>
            </a:endParaRPr>
          </a:p>
          <a:p>
            <a:r>
              <a:rPr lang="fr-FR" sz="1200" b="1" dirty="0">
                <a:solidFill>
                  <a:schemeClr val="tx1">
                    <a:lumMod val="75000"/>
                    <a:lumOff val="25000"/>
                  </a:schemeClr>
                </a:solidFill>
              </a:rPr>
              <a:t>Recommandation concernant le cadre européen des certifications de l’apprentissage tout au long de la vie</a:t>
            </a:r>
            <a:r>
              <a:rPr lang="fr-FR" sz="1200" dirty="0">
                <a:solidFill>
                  <a:schemeClr val="tx1">
                    <a:lumMod val="75000"/>
                    <a:lumOff val="25000"/>
                  </a:schemeClr>
                </a:solidFill>
              </a:rPr>
              <a:t>, </a:t>
            </a:r>
            <a:r>
              <a:rPr lang="fr-FR" sz="1200" dirty="0">
                <a:solidFill>
                  <a:schemeClr val="tx1">
                    <a:lumMod val="75000"/>
                    <a:lumOff val="25000"/>
                  </a:schemeClr>
                </a:solidFill>
                <a:hlinkClick r:id="rId5"/>
              </a:rPr>
              <a:t>Journal officiel de l’union européenne </a:t>
            </a:r>
            <a:r>
              <a:rPr lang="fr-FR" sz="1200" dirty="0">
                <a:solidFill>
                  <a:schemeClr val="tx1">
                    <a:lumMod val="75000"/>
                    <a:lumOff val="25000"/>
                  </a:schemeClr>
                </a:solidFill>
              </a:rPr>
              <a:t> pages 15 à 19</a:t>
            </a:r>
          </a:p>
          <a:p>
            <a:r>
              <a:rPr lang="fr-FR" sz="1200" b="1" dirty="0">
                <a:solidFill>
                  <a:schemeClr val="tx1">
                    <a:lumMod val="75000"/>
                    <a:lumOff val="25000"/>
                  </a:schemeClr>
                </a:solidFill>
              </a:rPr>
              <a:t>Les portfolios : vers une évaluation plus intégrée et plus cohérente avec la notion complexe de compétence</a:t>
            </a:r>
            <a:r>
              <a:rPr lang="fr-FR" sz="1200" dirty="0">
                <a:solidFill>
                  <a:schemeClr val="tx1">
                    <a:lumMod val="75000"/>
                    <a:lumOff val="25000"/>
                  </a:schemeClr>
                </a:solidFill>
              </a:rPr>
              <a:t>, Marianne </a:t>
            </a:r>
            <a:r>
              <a:rPr lang="fr-FR" sz="1200" dirty="0" err="1">
                <a:solidFill>
                  <a:schemeClr val="tx1">
                    <a:lumMod val="75000"/>
                    <a:lumOff val="25000"/>
                  </a:schemeClr>
                </a:solidFill>
              </a:rPr>
              <a:t>Poumay</a:t>
            </a:r>
            <a:r>
              <a:rPr lang="fr-FR" sz="1200" dirty="0">
                <a:solidFill>
                  <a:schemeClr val="tx1">
                    <a:lumMod val="75000"/>
                    <a:lumOff val="25000"/>
                  </a:schemeClr>
                </a:solidFill>
              </a:rPr>
              <a:t> et Christelle Maillart (2014) </a:t>
            </a:r>
            <a:r>
              <a:rPr lang="fr-FR" sz="1200" dirty="0">
                <a:solidFill>
                  <a:schemeClr val="tx1">
                    <a:lumMod val="75000"/>
                    <a:lumOff val="25000"/>
                  </a:schemeClr>
                </a:solidFill>
                <a:hlinkClick r:id="rId6"/>
              </a:rPr>
              <a:t>https://orbi.uliege.be/handle/2268/169667</a:t>
            </a:r>
            <a:r>
              <a:rPr lang="fr-FR" sz="1200" dirty="0">
                <a:solidFill>
                  <a:schemeClr val="tx1">
                    <a:lumMod val="75000"/>
                    <a:lumOff val="25000"/>
                  </a:schemeClr>
                </a:solidFill>
              </a:rPr>
              <a:t> </a:t>
            </a:r>
          </a:p>
          <a:p>
            <a:r>
              <a:rPr lang="fr-FR" sz="1200" b="1" dirty="0">
                <a:solidFill>
                  <a:schemeClr val="tx1">
                    <a:lumMod val="75000"/>
                    <a:lumOff val="25000"/>
                  </a:schemeClr>
                </a:solidFill>
              </a:rPr>
              <a:t>Conférence sur l'évaluation des acquis d'apprentissage </a:t>
            </a:r>
            <a:r>
              <a:rPr lang="fr-FR" sz="1200" dirty="0">
                <a:solidFill>
                  <a:schemeClr val="tx1">
                    <a:lumMod val="75000"/>
                    <a:lumOff val="25000"/>
                  </a:schemeClr>
                </a:solidFill>
              </a:rPr>
              <a:t>par le Pr. Marianne </a:t>
            </a:r>
            <a:r>
              <a:rPr lang="fr-FR" sz="1200" dirty="0" err="1">
                <a:solidFill>
                  <a:schemeClr val="tx1">
                    <a:lumMod val="75000"/>
                    <a:lumOff val="25000"/>
                  </a:schemeClr>
                </a:solidFill>
              </a:rPr>
              <a:t>Poumay</a:t>
            </a:r>
            <a:r>
              <a:rPr lang="fr-FR" sz="1200" dirty="0">
                <a:solidFill>
                  <a:schemeClr val="tx1">
                    <a:lumMod val="75000"/>
                    <a:lumOff val="25000"/>
                  </a:schemeClr>
                </a:solidFill>
              </a:rPr>
              <a:t> </a:t>
            </a:r>
            <a:r>
              <a:rPr lang="fr-FR" sz="1200" dirty="0">
                <a:solidFill>
                  <a:schemeClr val="tx1">
                    <a:lumMod val="75000"/>
                    <a:lumOff val="25000"/>
                  </a:schemeClr>
                </a:solidFill>
                <a:hlinkClick r:id="rId7"/>
              </a:rPr>
              <a:t>https://www.youtube.com/watch?v=26_acybKto8</a:t>
            </a:r>
            <a:endParaRPr lang="fr-FR" sz="1200" dirty="0">
              <a:solidFill>
                <a:schemeClr val="tx1">
                  <a:lumMod val="75000"/>
                  <a:lumOff val="25000"/>
                </a:schemeClr>
              </a:solidFill>
            </a:endParaRPr>
          </a:p>
          <a:p>
            <a:r>
              <a:rPr lang="fr-FR" sz="1200" b="1" dirty="0">
                <a:solidFill>
                  <a:schemeClr val="tx1">
                    <a:lumMod val="75000"/>
                    <a:lumOff val="25000"/>
                  </a:schemeClr>
                </a:solidFill>
              </a:rPr>
              <a:t>Différents types de Classes inversées pour varier les apprentissages, </a:t>
            </a:r>
            <a:r>
              <a:rPr lang="fr-FR" sz="1200" dirty="0">
                <a:solidFill>
                  <a:schemeClr val="tx1">
                    <a:lumMod val="75000"/>
                    <a:lumOff val="25000"/>
                  </a:schemeClr>
                </a:solidFill>
              </a:rPr>
              <a:t>Conférence de Marcel Lebrun</a:t>
            </a:r>
            <a:r>
              <a:rPr lang="fr-FR" sz="1200" dirty="0">
                <a:solidFill>
                  <a:schemeClr val="tx1">
                    <a:lumMod val="75000"/>
                    <a:lumOff val="25000"/>
                  </a:schemeClr>
                </a:solidFill>
                <a:hlinkClick r:id="rId8"/>
              </a:rPr>
              <a:t> https://www.youtube.com/watch?v=U8J24T-eY0U</a:t>
            </a:r>
            <a:r>
              <a:rPr lang="fr-FR" sz="1200" dirty="0">
                <a:solidFill>
                  <a:schemeClr val="tx1">
                    <a:lumMod val="75000"/>
                    <a:lumOff val="25000"/>
                  </a:schemeClr>
                </a:solidFill>
              </a:rPr>
              <a:t> </a:t>
            </a:r>
          </a:p>
          <a:p>
            <a:r>
              <a:rPr lang="fr-FR" sz="1200" b="1" dirty="0">
                <a:solidFill>
                  <a:schemeClr val="tx1">
                    <a:lumMod val="75000"/>
                    <a:lumOff val="25000"/>
                  </a:schemeClr>
                </a:solidFill>
              </a:rPr>
              <a:t>Évaluer des compétences</a:t>
            </a:r>
            <a:r>
              <a:rPr lang="fr-FR" sz="1200" dirty="0">
                <a:solidFill>
                  <a:schemeClr val="tx1">
                    <a:lumMod val="75000"/>
                    <a:lumOff val="25000"/>
                  </a:schemeClr>
                </a:solidFill>
              </a:rPr>
              <a:t>, Philippe Perrenoud, </a:t>
            </a:r>
            <a:r>
              <a:rPr lang="fr-FR" sz="1200" dirty="0">
                <a:solidFill>
                  <a:schemeClr val="tx1">
                    <a:lumMod val="75000"/>
                    <a:lumOff val="25000"/>
                  </a:schemeClr>
                </a:solidFill>
                <a:hlinkClick r:id="rId9"/>
              </a:rPr>
              <a:t>https://www.unige.ch/fapse/SSE/teachers/perrenoud/php_main/php_2004/2004_01.html</a:t>
            </a:r>
            <a:r>
              <a:rPr lang="fr-FR" sz="1200" dirty="0">
                <a:solidFill>
                  <a:schemeClr val="tx1">
                    <a:lumMod val="75000"/>
                    <a:lumOff val="25000"/>
                  </a:schemeClr>
                </a:solidFill>
              </a:rPr>
              <a:t> </a:t>
            </a:r>
          </a:p>
          <a:p>
            <a:pPr lvl="0"/>
            <a:r>
              <a:rPr lang="fr-FR" sz="1200" b="1" dirty="0">
                <a:solidFill>
                  <a:schemeClr val="tx1">
                    <a:lumMod val="75000"/>
                    <a:lumOff val="25000"/>
                  </a:schemeClr>
                </a:solidFill>
              </a:rPr>
              <a:t>L’entretien d’explicitation</a:t>
            </a:r>
            <a:r>
              <a:rPr lang="fr-FR" sz="1200" dirty="0">
                <a:solidFill>
                  <a:schemeClr val="tx1">
                    <a:lumMod val="75000"/>
                    <a:lumOff val="25000"/>
                  </a:schemeClr>
                </a:solidFill>
              </a:rPr>
              <a:t>, P. </a:t>
            </a:r>
            <a:r>
              <a:rPr lang="fr-FR" sz="1200" dirty="0" err="1">
                <a:solidFill>
                  <a:schemeClr val="tx1">
                    <a:lumMod val="75000"/>
                    <a:lumOff val="25000"/>
                  </a:schemeClr>
                </a:solidFill>
              </a:rPr>
              <a:t>Vermersch</a:t>
            </a:r>
            <a:r>
              <a:rPr lang="fr-FR" sz="1200" dirty="0">
                <a:solidFill>
                  <a:schemeClr val="tx1">
                    <a:lumMod val="75000"/>
                    <a:lumOff val="25000"/>
                  </a:schemeClr>
                </a:solidFill>
              </a:rPr>
              <a:t>, 2006, Éditions ESF</a:t>
            </a:r>
          </a:p>
          <a:p>
            <a:r>
              <a:rPr lang="fr-FR" sz="1200" b="1" dirty="0">
                <a:solidFill>
                  <a:schemeClr val="tx1">
                    <a:lumMod val="75000"/>
                    <a:lumOff val="25000"/>
                  </a:schemeClr>
                </a:solidFill>
              </a:rPr>
              <a:t>La métacognition, une clé pour des apprentissages scolaires réussis</a:t>
            </a:r>
            <a:r>
              <a:rPr lang="fr-FR" sz="1200" dirty="0">
                <a:solidFill>
                  <a:schemeClr val="tx1">
                    <a:lumMod val="75000"/>
                    <a:lumOff val="25000"/>
                  </a:schemeClr>
                </a:solidFill>
              </a:rPr>
              <a:t>, Michel </a:t>
            </a:r>
            <a:r>
              <a:rPr lang="fr-FR" sz="1200" dirty="0" err="1">
                <a:solidFill>
                  <a:schemeClr val="tx1">
                    <a:lumMod val="75000"/>
                    <a:lumOff val="25000"/>
                  </a:schemeClr>
                </a:solidFill>
              </a:rPr>
              <a:t>Grangeat</a:t>
            </a:r>
            <a:r>
              <a:rPr lang="fr-FR" sz="1200" dirty="0">
                <a:solidFill>
                  <a:schemeClr val="tx1">
                    <a:lumMod val="75000"/>
                    <a:lumOff val="25000"/>
                  </a:schemeClr>
                </a:solidFill>
              </a:rPr>
              <a:t> , 2014, </a:t>
            </a:r>
            <a:r>
              <a:rPr lang="fr-FR" sz="1200" dirty="0">
                <a:solidFill>
                  <a:schemeClr val="tx1">
                    <a:lumMod val="75000"/>
                    <a:lumOff val="25000"/>
                  </a:schemeClr>
                </a:solidFill>
                <a:hlinkClick r:id="rId10"/>
              </a:rPr>
              <a:t>lien vers l’article</a:t>
            </a:r>
            <a:endParaRPr lang="fr-FR" sz="1200" dirty="0">
              <a:solidFill>
                <a:schemeClr val="tx1">
                  <a:lumMod val="75000"/>
                  <a:lumOff val="25000"/>
                </a:schemeClr>
              </a:solidFill>
            </a:endParaRPr>
          </a:p>
        </p:txBody>
      </p:sp>
      <p:sp>
        <p:nvSpPr>
          <p:cNvPr id="4" name="Titre 3"/>
          <p:cNvSpPr>
            <a:spLocks noGrp="1"/>
          </p:cNvSpPr>
          <p:nvPr>
            <p:ph type="title"/>
          </p:nvPr>
        </p:nvSpPr>
        <p:spPr>
          <a:xfrm>
            <a:off x="341817" y="683367"/>
            <a:ext cx="8424000" cy="375606"/>
          </a:xfrm>
        </p:spPr>
        <p:txBody>
          <a:bodyPr/>
          <a:lstStyle/>
          <a:p>
            <a:r>
              <a:rPr lang="fr-FR" dirty="0"/>
              <a:t>Références</a:t>
            </a:r>
          </a:p>
        </p:txBody>
      </p:sp>
      <p:pic>
        <p:nvPicPr>
          <p:cNvPr id="7" name="Image 6"/>
          <p:cNvPicPr>
            <a:picLocks noChangeAspect="1"/>
          </p:cNvPicPr>
          <p:nvPr/>
        </p:nvPicPr>
        <p:blipFill rotWithShape="1">
          <a:blip r:embed="rId11"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8129883" y="150308"/>
            <a:ext cx="650794" cy="621870"/>
          </a:xfrm>
          <a:prstGeom prst="rect">
            <a:avLst/>
          </a:prstGeom>
        </p:spPr>
      </p:pic>
      <p:sp>
        <p:nvSpPr>
          <p:cNvPr id="6" name="ZoneTexte 5"/>
          <p:cNvSpPr txBox="1"/>
          <p:nvPr/>
        </p:nvSpPr>
        <p:spPr>
          <a:xfrm>
            <a:off x="5580112" y="347555"/>
            <a:ext cx="2736304" cy="369332"/>
          </a:xfrm>
          <a:prstGeom prst="rect">
            <a:avLst/>
          </a:prstGeom>
          <a:noFill/>
        </p:spPr>
        <p:txBody>
          <a:bodyPr wrap="square" rtlCol="0">
            <a:spAutoFit/>
          </a:bodyPr>
          <a:lstStyle/>
          <a:p>
            <a:r>
              <a:rPr lang="fr-FR" b="1" dirty="0">
                <a:solidFill>
                  <a:schemeClr val="accent4"/>
                </a:solidFill>
              </a:rPr>
              <a:t>Pour aller plus loin….</a:t>
            </a:r>
          </a:p>
        </p:txBody>
      </p:sp>
    </p:spTree>
    <p:extLst>
      <p:ext uri="{BB962C8B-B14F-4D97-AF65-F5344CB8AC3E}">
        <p14:creationId xmlns:p14="http://schemas.microsoft.com/office/powerpoint/2010/main" val="16013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8" name="Espace réservé du texte 7"/>
          <p:cNvSpPr>
            <a:spLocks noGrp="1"/>
          </p:cNvSpPr>
          <p:nvPr>
            <p:ph type="body" sz="quarter" idx="13"/>
          </p:nvPr>
        </p:nvSpPr>
        <p:spPr>
          <a:xfrm>
            <a:off x="395536" y="1851670"/>
            <a:ext cx="8424000" cy="2077200"/>
          </a:xfrm>
        </p:spPr>
        <p:txBody>
          <a:bodyPr/>
          <a:lstStyle/>
          <a:p>
            <a:r>
              <a:rPr lang="fr-FR" sz="2800" dirty="0"/>
              <a:t>1- collecter les traces de l’activité des élèves</a:t>
            </a:r>
          </a:p>
          <a:p>
            <a:pPr algn="r"/>
            <a:endParaRPr lang="fr-FR" dirty="0"/>
          </a:p>
        </p:txBody>
      </p:sp>
      <p:pic>
        <p:nvPicPr>
          <p:cNvPr id="9" name="Image 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53272" y="2593457"/>
            <a:ext cx="1676400" cy="1905000"/>
          </a:xfrm>
          <a:prstGeom prst="rect">
            <a:avLst/>
          </a:prstGeom>
        </p:spPr>
      </p:pic>
    </p:spTree>
    <p:extLst>
      <p:ext uri="{BB962C8B-B14F-4D97-AF65-F5344CB8AC3E}">
        <p14:creationId xmlns:p14="http://schemas.microsoft.com/office/powerpoint/2010/main" val="1110660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033" y="701155"/>
            <a:ext cx="8424000" cy="375606"/>
          </a:xfrm>
        </p:spPr>
        <p:txBody>
          <a:bodyPr>
            <a:normAutofit/>
          </a:bodyPr>
          <a:lstStyle/>
          <a:p>
            <a:r>
              <a:rPr lang="fr-FR" dirty="0"/>
              <a:t>Le système des informations satellites de l’action vécue</a:t>
            </a:r>
          </a:p>
        </p:txBody>
      </p:sp>
      <p:sp>
        <p:nvSpPr>
          <p:cNvPr id="8" name="Titre 5"/>
          <p:cNvSpPr txBox="1">
            <a:spLocks/>
          </p:cNvSpPr>
          <p:nvPr/>
        </p:nvSpPr>
        <p:spPr bwMode="auto">
          <a:xfrm>
            <a:off x="330564" y="1329770"/>
            <a:ext cx="3946655" cy="3058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rgbClr val="FF660A"/>
                </a:solidFill>
                <a:latin typeface="+mj-lt"/>
                <a:ea typeface="+mj-ea"/>
                <a:cs typeface="+mj-cs"/>
              </a:defRPr>
            </a:lvl1pPr>
            <a:lvl2pPr algn="ctr" rtl="0" eaLnBrk="0" fontAlgn="base" hangingPunct="0">
              <a:spcBef>
                <a:spcPct val="0"/>
              </a:spcBef>
              <a:spcAft>
                <a:spcPct val="0"/>
              </a:spcAft>
              <a:defRPr sz="4400" b="1">
                <a:solidFill>
                  <a:srgbClr val="FF660A"/>
                </a:solidFill>
                <a:latin typeface="Calibri" pitchFamily="34" charset="0"/>
              </a:defRPr>
            </a:lvl2pPr>
            <a:lvl3pPr algn="ctr" rtl="0" eaLnBrk="0" fontAlgn="base" hangingPunct="0">
              <a:spcBef>
                <a:spcPct val="0"/>
              </a:spcBef>
              <a:spcAft>
                <a:spcPct val="0"/>
              </a:spcAft>
              <a:defRPr sz="4400" b="1">
                <a:solidFill>
                  <a:srgbClr val="FF660A"/>
                </a:solidFill>
                <a:latin typeface="Calibri" pitchFamily="34" charset="0"/>
              </a:defRPr>
            </a:lvl3pPr>
            <a:lvl4pPr algn="ctr" rtl="0" eaLnBrk="0" fontAlgn="base" hangingPunct="0">
              <a:spcBef>
                <a:spcPct val="0"/>
              </a:spcBef>
              <a:spcAft>
                <a:spcPct val="0"/>
              </a:spcAft>
              <a:defRPr sz="4400" b="1">
                <a:solidFill>
                  <a:srgbClr val="FF660A"/>
                </a:solidFill>
                <a:latin typeface="Calibri" pitchFamily="34" charset="0"/>
              </a:defRPr>
            </a:lvl4pPr>
            <a:lvl5pPr algn="ctr" rtl="0" eaLnBrk="0" fontAlgn="base" hangingPunct="0">
              <a:spcBef>
                <a:spcPct val="0"/>
              </a:spcBef>
              <a:spcAft>
                <a:spcPct val="0"/>
              </a:spcAft>
              <a:defRPr sz="4400" b="1">
                <a:solidFill>
                  <a:srgbClr val="FF660A"/>
                </a:solidFill>
                <a:latin typeface="Calibri" pitchFamily="34" charset="0"/>
              </a:defRPr>
            </a:lvl5pPr>
            <a:lvl6pPr marL="457200" algn="ctr" rtl="0" fontAlgn="base">
              <a:spcBef>
                <a:spcPct val="0"/>
              </a:spcBef>
              <a:spcAft>
                <a:spcPct val="0"/>
              </a:spcAft>
              <a:defRPr sz="4400" b="1">
                <a:solidFill>
                  <a:srgbClr val="FF660A"/>
                </a:solidFill>
                <a:latin typeface="Calibri" pitchFamily="34" charset="0"/>
              </a:defRPr>
            </a:lvl6pPr>
            <a:lvl7pPr marL="914400" algn="ctr" rtl="0" fontAlgn="base">
              <a:spcBef>
                <a:spcPct val="0"/>
              </a:spcBef>
              <a:spcAft>
                <a:spcPct val="0"/>
              </a:spcAft>
              <a:defRPr sz="4400" b="1">
                <a:solidFill>
                  <a:srgbClr val="FF660A"/>
                </a:solidFill>
                <a:latin typeface="Calibri" pitchFamily="34" charset="0"/>
              </a:defRPr>
            </a:lvl7pPr>
            <a:lvl8pPr marL="1371600" algn="ctr" rtl="0" fontAlgn="base">
              <a:spcBef>
                <a:spcPct val="0"/>
              </a:spcBef>
              <a:spcAft>
                <a:spcPct val="0"/>
              </a:spcAft>
              <a:defRPr sz="4400" b="1">
                <a:solidFill>
                  <a:srgbClr val="FF660A"/>
                </a:solidFill>
                <a:latin typeface="Calibri" pitchFamily="34" charset="0"/>
              </a:defRPr>
            </a:lvl8pPr>
            <a:lvl9pPr marL="1828800" algn="ctr" rtl="0" fontAlgn="base">
              <a:spcBef>
                <a:spcPct val="0"/>
              </a:spcBef>
              <a:spcAft>
                <a:spcPct val="0"/>
              </a:spcAft>
              <a:defRPr sz="4400" b="1">
                <a:solidFill>
                  <a:srgbClr val="FF660A"/>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BE2B0A"/>
                </a:solidFill>
                <a:effectLst/>
                <a:uLnTx/>
                <a:uFillTx/>
                <a:latin typeface="Calibri"/>
                <a:ea typeface="+mj-ea"/>
                <a:cs typeface="+mj-cs"/>
              </a:rPr>
              <a:t>Guider vers la verbalisation</a:t>
            </a:r>
            <a:r>
              <a:rPr kumimoji="0" lang="fr-FR" sz="1000" b="0" i="1" u="none" strike="noStrike" kern="1200" cap="none" spc="0" normalizeH="0" baseline="0" noProof="0" dirty="0">
                <a:ln>
                  <a:noFill/>
                </a:ln>
                <a:solidFill>
                  <a:srgbClr val="BE2B0A"/>
                </a:solidFill>
                <a:effectLst/>
                <a:uLnTx/>
                <a:uFillTx/>
                <a:latin typeface="Calibri"/>
                <a:ea typeface="+mj-ea"/>
                <a:cs typeface="+mj-cs"/>
              </a:rPr>
              <a:t/>
            </a:r>
            <a:br>
              <a:rPr kumimoji="0" lang="fr-FR" sz="1000" b="0" i="1" u="none" strike="noStrike" kern="1200" cap="none" spc="0" normalizeH="0" baseline="0" noProof="0" dirty="0">
                <a:ln>
                  <a:noFill/>
                </a:ln>
                <a:solidFill>
                  <a:srgbClr val="BE2B0A"/>
                </a:solidFill>
                <a:effectLst/>
                <a:uLnTx/>
                <a:uFillTx/>
                <a:latin typeface="Calibri"/>
                <a:ea typeface="+mj-ea"/>
                <a:cs typeface="+mj-cs"/>
              </a:rPr>
            </a:br>
            <a:endParaRPr kumimoji="0" lang="fr-FR" sz="1000" b="0" i="1" u="none" strike="noStrike" kern="1200" cap="none" spc="0" normalizeH="0" baseline="0" noProof="0" dirty="0">
              <a:ln>
                <a:noFill/>
              </a:ln>
              <a:solidFill>
                <a:srgbClr val="BE2B0A"/>
              </a:solidFill>
              <a:effectLst/>
              <a:uLnTx/>
              <a:uFillTx/>
              <a:latin typeface="Calibri"/>
              <a:ea typeface="+mj-ea"/>
              <a:cs typeface="+mj-cs"/>
            </a:endParaRPr>
          </a:p>
        </p:txBody>
      </p:sp>
      <p:grpSp>
        <p:nvGrpSpPr>
          <p:cNvPr id="5" name="Groupe 4"/>
          <p:cNvGrpSpPr/>
          <p:nvPr/>
        </p:nvGrpSpPr>
        <p:grpSpPr>
          <a:xfrm>
            <a:off x="2303892" y="1656521"/>
            <a:ext cx="4536216" cy="2859445"/>
            <a:chOff x="2177989" y="1099496"/>
            <a:chExt cx="5184000" cy="3021265"/>
          </a:xfrm>
        </p:grpSpPr>
        <p:sp>
          <p:nvSpPr>
            <p:cNvPr id="9" name="Rectangle 8"/>
            <p:cNvSpPr/>
            <p:nvPr/>
          </p:nvSpPr>
          <p:spPr>
            <a:xfrm>
              <a:off x="5633989" y="2104761"/>
              <a:ext cx="1728000" cy="1008000"/>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a:solidFill>
                    <a:schemeClr val="tx1">
                      <a:lumMod val="75000"/>
                      <a:lumOff val="25000"/>
                    </a:schemeClr>
                  </a:solidFill>
                </a:rPr>
                <a:t>BUTS</a:t>
              </a:r>
            </a:p>
            <a:p>
              <a:pPr algn="ctr"/>
              <a:r>
                <a:rPr lang="fr-FR" sz="1200" dirty="0">
                  <a:solidFill>
                    <a:schemeClr val="tx1">
                      <a:lumMod val="75000"/>
                      <a:lumOff val="25000"/>
                    </a:schemeClr>
                  </a:solidFill>
                </a:rPr>
                <a:t>(ce qu’il/elle voulait faire)</a:t>
              </a:r>
            </a:p>
          </p:txBody>
        </p:sp>
        <p:sp>
          <p:nvSpPr>
            <p:cNvPr id="11" name="Rectangle 10"/>
            <p:cNvSpPr/>
            <p:nvPr/>
          </p:nvSpPr>
          <p:spPr>
            <a:xfrm>
              <a:off x="2177989" y="2105299"/>
              <a:ext cx="1728000" cy="1008000"/>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a:solidFill>
                    <a:schemeClr val="tx1">
                      <a:lumMod val="75000"/>
                      <a:lumOff val="25000"/>
                    </a:schemeClr>
                  </a:solidFill>
                </a:rPr>
                <a:t>SAVOIRS</a:t>
              </a:r>
            </a:p>
            <a:p>
              <a:pPr algn="ctr"/>
              <a:r>
                <a:rPr lang="fr-FR" sz="1200" dirty="0">
                  <a:solidFill>
                    <a:schemeClr val="tx1">
                      <a:lumMod val="75000"/>
                      <a:lumOff val="25000"/>
                    </a:schemeClr>
                  </a:solidFill>
                </a:rPr>
                <a:t>(ce qu’il/elle savait de ce qu’il fallait qu’elle fasse)</a:t>
              </a:r>
            </a:p>
          </p:txBody>
        </p:sp>
        <p:grpSp>
          <p:nvGrpSpPr>
            <p:cNvPr id="4" name="Groupe 3"/>
            <p:cNvGrpSpPr/>
            <p:nvPr/>
          </p:nvGrpSpPr>
          <p:grpSpPr>
            <a:xfrm>
              <a:off x="3905989" y="1099496"/>
              <a:ext cx="1728000" cy="3021265"/>
              <a:chOff x="6118203" y="913198"/>
              <a:chExt cx="1728000" cy="3021265"/>
            </a:xfrm>
          </p:grpSpPr>
          <p:sp>
            <p:nvSpPr>
              <p:cNvPr id="3" name="Rectangle 2"/>
              <p:cNvSpPr/>
              <p:nvPr/>
            </p:nvSpPr>
            <p:spPr>
              <a:xfrm>
                <a:off x="6118203" y="913198"/>
                <a:ext cx="1728000" cy="1008000"/>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a:solidFill>
                      <a:schemeClr val="tx1">
                        <a:lumMod val="75000"/>
                        <a:lumOff val="25000"/>
                      </a:schemeClr>
                    </a:solidFill>
                  </a:rPr>
                  <a:t>CONTEXTE</a:t>
                </a:r>
              </a:p>
              <a:p>
                <a:pPr algn="ctr"/>
                <a:r>
                  <a:rPr lang="fr-FR" sz="1200" dirty="0">
                    <a:solidFill>
                      <a:schemeClr val="tx1">
                        <a:lumMod val="75000"/>
                        <a:lumOff val="25000"/>
                      </a:schemeClr>
                    </a:solidFill>
                  </a:rPr>
                  <a:t>(quand et ou l’action s’est déroulée)</a:t>
                </a:r>
              </a:p>
            </p:txBody>
          </p:sp>
          <p:sp>
            <p:nvSpPr>
              <p:cNvPr id="12" name="Rectangle 11"/>
              <p:cNvSpPr/>
              <p:nvPr/>
            </p:nvSpPr>
            <p:spPr>
              <a:xfrm>
                <a:off x="6118203" y="1918463"/>
                <a:ext cx="1728000" cy="1008000"/>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a:solidFill>
                      <a:schemeClr val="tx1">
                        <a:lumMod val="75000"/>
                        <a:lumOff val="25000"/>
                      </a:schemeClr>
                    </a:solidFill>
                  </a:rPr>
                  <a:t>PROCÉDURAL</a:t>
                </a:r>
              </a:p>
              <a:p>
                <a:pPr algn="ctr"/>
                <a:r>
                  <a:rPr lang="fr-FR" sz="1200" dirty="0">
                    <a:solidFill>
                      <a:schemeClr val="tx1">
                        <a:lumMod val="75000"/>
                        <a:lumOff val="25000"/>
                      </a:schemeClr>
                    </a:solidFill>
                  </a:rPr>
                  <a:t>(comment il/elle a fait réellement)</a:t>
                </a:r>
              </a:p>
            </p:txBody>
          </p:sp>
          <p:sp>
            <p:nvSpPr>
              <p:cNvPr id="13" name="Rectangle 12"/>
              <p:cNvSpPr/>
              <p:nvPr/>
            </p:nvSpPr>
            <p:spPr>
              <a:xfrm>
                <a:off x="6118203" y="2926463"/>
                <a:ext cx="1728000" cy="1008000"/>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a:solidFill>
                      <a:schemeClr val="tx1">
                        <a:lumMod val="75000"/>
                        <a:lumOff val="25000"/>
                      </a:schemeClr>
                    </a:solidFill>
                  </a:rPr>
                  <a:t>JUGEMENTS</a:t>
                </a:r>
              </a:p>
              <a:p>
                <a:pPr algn="ctr"/>
                <a:r>
                  <a:rPr lang="fr-FR" sz="1200" dirty="0">
                    <a:solidFill>
                      <a:schemeClr val="tx1">
                        <a:lumMod val="75000"/>
                        <a:lumOff val="25000"/>
                      </a:schemeClr>
                    </a:solidFill>
                  </a:rPr>
                  <a:t>(ce qu’il/elle pense de ce qu’il/elle a fait)</a:t>
                </a:r>
              </a:p>
            </p:txBody>
          </p:sp>
        </p:grpSp>
      </p:grpSp>
      <p:sp>
        <p:nvSpPr>
          <p:cNvPr id="14" name="ZoneTexte 13"/>
          <p:cNvSpPr txBox="1"/>
          <p:nvPr/>
        </p:nvSpPr>
        <p:spPr>
          <a:xfrm>
            <a:off x="5508104" y="1289927"/>
            <a:ext cx="3600400" cy="1015663"/>
          </a:xfrm>
          <a:prstGeom prst="rect">
            <a:avLst/>
          </a:prstGeom>
          <a:noFill/>
        </p:spPr>
        <p:txBody>
          <a:bodyPr wrap="square" rtlCol="0">
            <a:spAutoFit/>
          </a:bodyPr>
          <a:lstStyle/>
          <a:p>
            <a:pPr algn="just"/>
            <a:r>
              <a:rPr lang="fr-FR" sz="1200" b="1" dirty="0">
                <a:solidFill>
                  <a:schemeClr val="tx1">
                    <a:lumMod val="75000"/>
                    <a:lumOff val="25000"/>
                  </a:schemeClr>
                </a:solidFill>
              </a:rPr>
              <a:t>Un questionnement d’explicitation guide l’apprenant pour faire émerger les ressources cognitives (connaissances et capacités) mobilisées pour faire face aux activités à traiter. </a:t>
            </a:r>
          </a:p>
        </p:txBody>
      </p:sp>
      <p:sp>
        <p:nvSpPr>
          <p:cNvPr id="17" name="Titre 5"/>
          <p:cNvSpPr txBox="1">
            <a:spLocks/>
          </p:cNvSpPr>
          <p:nvPr/>
        </p:nvSpPr>
        <p:spPr bwMode="auto">
          <a:xfrm>
            <a:off x="1723552" y="4511504"/>
            <a:ext cx="5798955" cy="67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rgbClr val="FF660A"/>
                </a:solidFill>
                <a:latin typeface="+mj-lt"/>
                <a:ea typeface="+mj-ea"/>
                <a:cs typeface="+mj-cs"/>
              </a:defRPr>
            </a:lvl1pPr>
            <a:lvl2pPr algn="ctr" rtl="0" eaLnBrk="0" fontAlgn="base" hangingPunct="0">
              <a:spcBef>
                <a:spcPct val="0"/>
              </a:spcBef>
              <a:spcAft>
                <a:spcPct val="0"/>
              </a:spcAft>
              <a:defRPr sz="4400" b="1">
                <a:solidFill>
                  <a:srgbClr val="FF660A"/>
                </a:solidFill>
                <a:latin typeface="Calibri" pitchFamily="34" charset="0"/>
              </a:defRPr>
            </a:lvl2pPr>
            <a:lvl3pPr algn="ctr" rtl="0" eaLnBrk="0" fontAlgn="base" hangingPunct="0">
              <a:spcBef>
                <a:spcPct val="0"/>
              </a:spcBef>
              <a:spcAft>
                <a:spcPct val="0"/>
              </a:spcAft>
              <a:defRPr sz="4400" b="1">
                <a:solidFill>
                  <a:srgbClr val="FF660A"/>
                </a:solidFill>
                <a:latin typeface="Calibri" pitchFamily="34" charset="0"/>
              </a:defRPr>
            </a:lvl3pPr>
            <a:lvl4pPr algn="ctr" rtl="0" eaLnBrk="0" fontAlgn="base" hangingPunct="0">
              <a:spcBef>
                <a:spcPct val="0"/>
              </a:spcBef>
              <a:spcAft>
                <a:spcPct val="0"/>
              </a:spcAft>
              <a:defRPr sz="4400" b="1">
                <a:solidFill>
                  <a:srgbClr val="FF660A"/>
                </a:solidFill>
                <a:latin typeface="Calibri" pitchFamily="34" charset="0"/>
              </a:defRPr>
            </a:lvl4pPr>
            <a:lvl5pPr algn="ctr" rtl="0" eaLnBrk="0" fontAlgn="base" hangingPunct="0">
              <a:spcBef>
                <a:spcPct val="0"/>
              </a:spcBef>
              <a:spcAft>
                <a:spcPct val="0"/>
              </a:spcAft>
              <a:defRPr sz="4400" b="1">
                <a:solidFill>
                  <a:srgbClr val="FF660A"/>
                </a:solidFill>
                <a:latin typeface="Calibri" pitchFamily="34" charset="0"/>
              </a:defRPr>
            </a:lvl5pPr>
            <a:lvl6pPr marL="457200" algn="ctr" rtl="0" fontAlgn="base">
              <a:spcBef>
                <a:spcPct val="0"/>
              </a:spcBef>
              <a:spcAft>
                <a:spcPct val="0"/>
              </a:spcAft>
              <a:defRPr sz="4400" b="1">
                <a:solidFill>
                  <a:srgbClr val="FF660A"/>
                </a:solidFill>
                <a:latin typeface="Calibri" pitchFamily="34" charset="0"/>
              </a:defRPr>
            </a:lvl6pPr>
            <a:lvl7pPr marL="914400" algn="ctr" rtl="0" fontAlgn="base">
              <a:spcBef>
                <a:spcPct val="0"/>
              </a:spcBef>
              <a:spcAft>
                <a:spcPct val="0"/>
              </a:spcAft>
              <a:defRPr sz="4400" b="1">
                <a:solidFill>
                  <a:srgbClr val="FF660A"/>
                </a:solidFill>
                <a:latin typeface="Calibri" pitchFamily="34" charset="0"/>
              </a:defRPr>
            </a:lvl7pPr>
            <a:lvl8pPr marL="1371600" algn="ctr" rtl="0" fontAlgn="base">
              <a:spcBef>
                <a:spcPct val="0"/>
              </a:spcBef>
              <a:spcAft>
                <a:spcPct val="0"/>
              </a:spcAft>
              <a:defRPr sz="4400" b="1">
                <a:solidFill>
                  <a:srgbClr val="FF660A"/>
                </a:solidFill>
                <a:latin typeface="Calibri" pitchFamily="34" charset="0"/>
              </a:defRPr>
            </a:lvl8pPr>
            <a:lvl9pPr marL="1828800" algn="ctr" rtl="0" fontAlgn="base">
              <a:spcBef>
                <a:spcPct val="0"/>
              </a:spcBef>
              <a:spcAft>
                <a:spcPct val="0"/>
              </a:spcAft>
              <a:defRPr sz="4400" b="1">
                <a:solidFill>
                  <a:srgbClr val="FF660A"/>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1" u="none" strike="noStrike" kern="1200" cap="none" spc="0" normalizeH="0" baseline="0" noProof="0" dirty="0">
                <a:ln>
                  <a:noFill/>
                </a:ln>
                <a:solidFill>
                  <a:sysClr val="windowText" lastClr="000000"/>
                </a:solidFill>
                <a:effectLst/>
                <a:uLnTx/>
                <a:uFillTx/>
                <a:latin typeface="Arial Narrow" panose="020B0606020202030204" pitchFamily="34" charset="0"/>
              </a:rPr>
              <a:t>d’après P. </a:t>
            </a:r>
            <a:r>
              <a:rPr kumimoji="0" lang="fr-FR" sz="1600" b="0" i="1" u="none" strike="noStrike" kern="1200" cap="none" spc="0" normalizeH="0" baseline="0" noProof="0" dirty="0" err="1">
                <a:ln>
                  <a:noFill/>
                </a:ln>
                <a:solidFill>
                  <a:sysClr val="windowText" lastClr="000000"/>
                </a:solidFill>
                <a:effectLst/>
                <a:uLnTx/>
                <a:uFillTx/>
                <a:latin typeface="Arial Narrow" panose="020B0606020202030204" pitchFamily="34" charset="0"/>
              </a:rPr>
              <a:t>Vermersch</a:t>
            </a:r>
            <a:r>
              <a:rPr kumimoji="0" lang="fr-FR" sz="1600" b="0" i="1" u="none" strike="noStrike" kern="1200" cap="none" spc="0" normalizeH="0" baseline="0" noProof="0" dirty="0">
                <a:ln>
                  <a:noFill/>
                </a:ln>
                <a:solidFill>
                  <a:sysClr val="windowText" lastClr="000000"/>
                </a:solidFill>
                <a:effectLst/>
                <a:uLnTx/>
                <a:uFillTx/>
                <a:latin typeface="Arial Narrow" panose="020B0606020202030204" pitchFamily="34" charset="0"/>
              </a:rPr>
              <a:t>, </a:t>
            </a:r>
            <a:r>
              <a:rPr kumimoji="0" lang="fr-FR" sz="1600" b="0" i="1" u="none" strike="noStrike" kern="1200" cap="none" spc="0" normalizeH="0" noProof="0" dirty="0">
                <a:ln>
                  <a:noFill/>
                </a:ln>
                <a:solidFill>
                  <a:sysClr val="windowText" lastClr="000000"/>
                </a:solidFill>
                <a:effectLst/>
                <a:uLnTx/>
                <a:uFillTx/>
                <a:latin typeface="Arial Narrow" panose="020B0606020202030204" pitchFamily="34" charset="0"/>
              </a:rPr>
              <a:t> dans </a:t>
            </a:r>
            <a:r>
              <a:rPr kumimoji="0" lang="fr-FR" sz="1600" b="0" i="1" u="none" strike="noStrike" kern="1200" cap="none" spc="0" normalizeH="0" baseline="0" noProof="0" dirty="0">
                <a:ln>
                  <a:noFill/>
                </a:ln>
                <a:solidFill>
                  <a:sysClr val="windowText" lastClr="000000"/>
                </a:solidFill>
                <a:effectLst/>
                <a:uLnTx/>
                <a:uFillTx/>
                <a:latin typeface="Arial Narrow" panose="020B0606020202030204" pitchFamily="34" charset="0"/>
              </a:rPr>
              <a:t>« l’entretien d’explicitation »</a:t>
            </a:r>
          </a:p>
        </p:txBody>
      </p:sp>
      <p:grpSp>
        <p:nvGrpSpPr>
          <p:cNvPr id="7" name="Groupe 6"/>
          <p:cNvGrpSpPr/>
          <p:nvPr/>
        </p:nvGrpSpPr>
        <p:grpSpPr>
          <a:xfrm>
            <a:off x="642908" y="1555222"/>
            <a:ext cx="1878700" cy="903993"/>
            <a:chOff x="642908" y="1555222"/>
            <a:chExt cx="1878700" cy="903993"/>
          </a:xfrm>
        </p:grpSpPr>
        <p:pic>
          <p:nvPicPr>
            <p:cNvPr id="19" name="Image 18"/>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42908" y="1715045"/>
              <a:ext cx="584346" cy="584346"/>
            </a:xfrm>
            <a:prstGeom prst="rect">
              <a:avLst/>
            </a:prstGeom>
          </p:spPr>
        </p:pic>
        <p:pic>
          <p:nvPicPr>
            <p:cNvPr id="21" name="Imag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617615" y="1555222"/>
              <a:ext cx="903993" cy="903993"/>
            </a:xfrm>
            <a:prstGeom prst="rect">
              <a:avLst/>
            </a:prstGeom>
          </p:spPr>
        </p:pic>
        <p:sp>
          <p:nvSpPr>
            <p:cNvPr id="23" name="ZoneTexte 22"/>
            <p:cNvSpPr txBox="1"/>
            <p:nvPr/>
          </p:nvSpPr>
          <p:spPr>
            <a:xfrm>
              <a:off x="791694" y="1714831"/>
              <a:ext cx="1281131" cy="584775"/>
            </a:xfrm>
            <a:prstGeom prst="rect">
              <a:avLst/>
            </a:prstGeom>
            <a:noFill/>
          </p:spPr>
          <p:txBody>
            <a:bodyPr wrap="square" rtlCol="0">
              <a:spAutoFit/>
            </a:bodyPr>
            <a:lstStyle/>
            <a:p>
              <a:pPr algn="ctr"/>
              <a:r>
                <a:rPr lang="fr-FR" sz="3200" dirty="0">
                  <a:solidFill>
                    <a:schemeClr val="tx1">
                      <a:lumMod val="75000"/>
                      <a:lumOff val="25000"/>
                    </a:schemeClr>
                  </a:solidFill>
                </a:rPr>
                <a:t>et</a:t>
              </a:r>
            </a:p>
          </p:txBody>
        </p:sp>
      </p:grpSp>
      <p:sp>
        <p:nvSpPr>
          <p:cNvPr id="6" name="Rectangle à coins arrondis 5"/>
          <p:cNvSpPr/>
          <p:nvPr/>
        </p:nvSpPr>
        <p:spPr>
          <a:xfrm>
            <a:off x="467544" y="3651870"/>
            <a:ext cx="1368152" cy="859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Ajouter lien vidéo</a:t>
            </a:r>
            <a:endParaRPr lang="fr-FR" dirty="0"/>
          </a:p>
        </p:txBody>
      </p:sp>
      <p:pic>
        <p:nvPicPr>
          <p:cNvPr id="18" name="Image 17"/>
          <p:cNvPicPr>
            <a:picLocks noChangeAspect="1"/>
          </p:cNvPicPr>
          <p:nvPr/>
        </p:nvPicPr>
        <p:blipFill rotWithShape="1">
          <a:blip r:embed="rId5"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8604448" y="56828"/>
            <a:ext cx="472982" cy="451961"/>
          </a:xfrm>
          <a:prstGeom prst="rect">
            <a:avLst/>
          </a:prstGeom>
        </p:spPr>
      </p:pic>
      <p:sp>
        <p:nvSpPr>
          <p:cNvPr id="20" name="ZoneTexte 19"/>
          <p:cNvSpPr txBox="1"/>
          <p:nvPr/>
        </p:nvSpPr>
        <p:spPr>
          <a:xfrm>
            <a:off x="6948264" y="109894"/>
            <a:ext cx="2736304" cy="307777"/>
          </a:xfrm>
          <a:prstGeom prst="rect">
            <a:avLst/>
          </a:prstGeom>
          <a:noFill/>
        </p:spPr>
        <p:txBody>
          <a:bodyPr wrap="square" rtlCol="0">
            <a:spAutoFit/>
          </a:bodyPr>
          <a:lstStyle/>
          <a:p>
            <a:r>
              <a:rPr lang="fr-FR" sz="1400" b="1" dirty="0">
                <a:solidFill>
                  <a:schemeClr val="accent4"/>
                </a:solidFill>
              </a:rPr>
              <a:t>Pour aller plus loin….</a:t>
            </a:r>
          </a:p>
        </p:txBody>
      </p:sp>
    </p:spTree>
    <p:extLst>
      <p:ext uri="{BB962C8B-B14F-4D97-AF65-F5344CB8AC3E}">
        <p14:creationId xmlns:p14="http://schemas.microsoft.com/office/powerpoint/2010/main" val="335430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idx="4294967295"/>
          </p:nvPr>
        </p:nvSpPr>
        <p:spPr>
          <a:xfrm>
            <a:off x="251520" y="659483"/>
            <a:ext cx="7160442" cy="806116"/>
          </a:xfrm>
        </p:spPr>
        <p:txBody>
          <a:bodyPr>
            <a:normAutofit/>
          </a:bodyPr>
          <a:lstStyle/>
          <a:p>
            <a:pPr>
              <a:lnSpc>
                <a:spcPts val="2300"/>
              </a:lnSpc>
            </a:pPr>
            <a:r>
              <a:rPr lang="fr-FR" dirty="0"/>
              <a:t>Professionnalité vs Professionnalisation</a:t>
            </a:r>
          </a:p>
        </p:txBody>
      </p:sp>
      <p:pic>
        <p:nvPicPr>
          <p:cNvPr id="6" name="Image 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36464" y="1693640"/>
            <a:ext cx="2296586" cy="1485125"/>
          </a:xfrm>
          <a:prstGeom prst="rect">
            <a:avLst/>
          </a:prstGeom>
        </p:spPr>
      </p:pic>
      <p:sp>
        <p:nvSpPr>
          <p:cNvPr id="7" name="ZoneTexte 6"/>
          <p:cNvSpPr txBox="1"/>
          <p:nvPr/>
        </p:nvSpPr>
        <p:spPr>
          <a:xfrm>
            <a:off x="683568" y="3217021"/>
            <a:ext cx="3453534" cy="1084912"/>
          </a:xfrm>
          <a:prstGeom prst="rect">
            <a:avLst/>
          </a:prstGeom>
          <a:noFill/>
        </p:spPr>
        <p:txBody>
          <a:bodyPr wrap="square" rtlCol="0">
            <a:spAutoFit/>
          </a:bodyPr>
          <a:lstStyle/>
          <a:p>
            <a:pPr algn="ctr"/>
            <a:r>
              <a:rPr lang="fr-FR" sz="2400" b="1" dirty="0">
                <a:solidFill>
                  <a:schemeClr val="accent1">
                    <a:lumMod val="75000"/>
                  </a:schemeClr>
                </a:solidFill>
                <a:latin typeface="Arial Narrow" panose="020B0606020202030204" pitchFamily="34" charset="0"/>
              </a:rPr>
              <a:t>La professionnalité :</a:t>
            </a:r>
          </a:p>
          <a:p>
            <a:pPr algn="ctr"/>
            <a:r>
              <a:rPr lang="fr-FR" sz="1350" b="1" dirty="0">
                <a:solidFill>
                  <a:schemeClr val="accent1">
                    <a:lumMod val="75000"/>
                  </a:schemeClr>
                </a:solidFill>
                <a:latin typeface="Arial Narrow" panose="020B0606020202030204" pitchFamily="34" charset="0"/>
              </a:rPr>
              <a:t>ensemble des gestes professionnels d’un métier</a:t>
            </a:r>
          </a:p>
          <a:p>
            <a:pPr algn="ctr"/>
            <a:endParaRPr lang="fr-FR" sz="1350" b="1" dirty="0">
              <a:solidFill>
                <a:schemeClr val="accent1">
                  <a:lumMod val="75000"/>
                </a:schemeClr>
              </a:solidFill>
              <a:latin typeface="Arial Narrow" panose="020B0606020202030204" pitchFamily="34" charset="0"/>
            </a:endParaRPr>
          </a:p>
          <a:p>
            <a:pPr algn="ctr"/>
            <a:r>
              <a:rPr lang="fr-FR" sz="1350" b="1" dirty="0">
                <a:solidFill>
                  <a:schemeClr val="accent1">
                    <a:lumMod val="75000"/>
                  </a:schemeClr>
                </a:solidFill>
                <a:latin typeface="Arial Narrow" panose="020B0606020202030204" pitchFamily="34" charset="0"/>
              </a:rPr>
              <a:t>décrite par un référentiel d’activités</a:t>
            </a:r>
          </a:p>
        </p:txBody>
      </p:sp>
      <p:pic>
        <p:nvPicPr>
          <p:cNvPr id="9" name="Imag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8310" l="1979" r="99063">
                        <a14:foregroundMark x1="41875" y1="10423" x2="41875" y2="10423"/>
                        <a14:foregroundMark x1="89792" y1="61408" x2="89792" y2="61408"/>
                        <a14:backgroundMark x1="21771" y1="65070" x2="21771" y2="65070"/>
                        <a14:backgroundMark x1="76563" y1="48732" x2="76563" y2="48732"/>
                        <a14:backgroundMark x1="67917" y1="52676" x2="67917" y2="52676"/>
                      </a14:backgroundRemoval>
                    </a14:imgEffect>
                  </a14:imgLayer>
                </a14:imgProps>
              </a:ext>
              <a:ext uri="{28A0092B-C50C-407E-A947-70E740481C1C}">
                <a14:useLocalDpi xmlns:a14="http://schemas.microsoft.com/office/drawing/2010/main"/>
              </a:ext>
            </a:extLst>
          </a:blip>
          <a:srcRect/>
          <a:stretch/>
        </p:blipFill>
        <p:spPr>
          <a:xfrm>
            <a:off x="4472339" y="1869672"/>
            <a:ext cx="3546371" cy="1309093"/>
          </a:xfrm>
          <a:prstGeom prst="rect">
            <a:avLst/>
          </a:prstGeom>
        </p:spPr>
      </p:pic>
      <p:sp>
        <p:nvSpPr>
          <p:cNvPr id="10" name="ZoneTexte 9"/>
          <p:cNvSpPr txBox="1"/>
          <p:nvPr/>
        </p:nvSpPr>
        <p:spPr>
          <a:xfrm>
            <a:off x="4711566" y="3229118"/>
            <a:ext cx="3294366" cy="1084912"/>
          </a:xfrm>
          <a:prstGeom prst="rect">
            <a:avLst/>
          </a:prstGeom>
          <a:noFill/>
        </p:spPr>
        <p:txBody>
          <a:bodyPr wrap="square" rtlCol="0">
            <a:spAutoFit/>
          </a:bodyPr>
          <a:lstStyle/>
          <a:p>
            <a:pPr algn="ctr"/>
            <a:r>
              <a:rPr lang="fr-FR" sz="2400" b="1" dirty="0">
                <a:solidFill>
                  <a:schemeClr val="accent1">
                    <a:lumMod val="75000"/>
                  </a:schemeClr>
                </a:solidFill>
                <a:latin typeface="Arial Narrow" panose="020B0606020202030204" pitchFamily="34" charset="0"/>
              </a:rPr>
              <a:t>La professionnalisation : </a:t>
            </a:r>
          </a:p>
          <a:p>
            <a:pPr algn="ctr"/>
            <a:r>
              <a:rPr lang="fr-FR" sz="1350" b="1" dirty="0">
                <a:solidFill>
                  <a:schemeClr val="accent1">
                    <a:lumMod val="75000"/>
                  </a:schemeClr>
                </a:solidFill>
                <a:latin typeface="Arial Narrow" panose="020B0606020202030204" pitchFamily="34" charset="0"/>
              </a:rPr>
              <a:t>un processus DANS et HORS la classe</a:t>
            </a:r>
          </a:p>
          <a:p>
            <a:pPr algn="ctr"/>
            <a:endParaRPr lang="fr-FR" sz="1350" b="1" dirty="0">
              <a:solidFill>
                <a:schemeClr val="accent1">
                  <a:lumMod val="75000"/>
                </a:schemeClr>
              </a:solidFill>
              <a:latin typeface="Arial Narrow" panose="020B0606020202030204" pitchFamily="34" charset="0"/>
            </a:endParaRPr>
          </a:p>
          <a:p>
            <a:pPr algn="ctr"/>
            <a:r>
              <a:rPr lang="fr-FR" sz="1350" b="1" dirty="0">
                <a:solidFill>
                  <a:schemeClr val="accent1">
                    <a:lumMod val="75000"/>
                  </a:schemeClr>
                </a:solidFill>
                <a:latin typeface="Arial Narrow" panose="020B0606020202030204" pitchFamily="34" charset="0"/>
              </a:rPr>
              <a:t>construite par une progression spiralaire </a:t>
            </a:r>
          </a:p>
        </p:txBody>
      </p:sp>
      <p:grpSp>
        <p:nvGrpSpPr>
          <p:cNvPr id="4" name="Groupe 3"/>
          <p:cNvGrpSpPr/>
          <p:nvPr/>
        </p:nvGrpSpPr>
        <p:grpSpPr>
          <a:xfrm>
            <a:off x="7308304" y="28800"/>
            <a:ext cx="1729252" cy="410341"/>
            <a:chOff x="7308304" y="28800"/>
            <a:chExt cx="1729252" cy="410341"/>
          </a:xfrm>
        </p:grpSpPr>
        <p:pic>
          <p:nvPicPr>
            <p:cNvPr id="8" name="Image 7"/>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76456" y="28800"/>
              <a:ext cx="361100" cy="410341"/>
            </a:xfrm>
            <a:prstGeom prst="rect">
              <a:avLst/>
            </a:prstGeom>
          </p:spPr>
        </p:pic>
        <p:sp>
          <p:nvSpPr>
            <p:cNvPr id="3" name="ZoneTexte 2"/>
            <p:cNvSpPr txBox="1"/>
            <p:nvPr/>
          </p:nvSpPr>
          <p:spPr>
            <a:xfrm>
              <a:off x="7308304" y="95471"/>
              <a:ext cx="1584176" cy="276999"/>
            </a:xfrm>
            <a:prstGeom prst="rect">
              <a:avLst/>
            </a:prstGeom>
            <a:noFill/>
          </p:spPr>
          <p:txBody>
            <a:bodyPr wrap="square" rtlCol="0">
              <a:spAutoFit/>
            </a:bodyPr>
            <a:lstStyle/>
            <a:p>
              <a:r>
                <a:rPr lang="fr-FR" sz="1200" b="1" dirty="0">
                  <a:solidFill>
                    <a:schemeClr val="tx1">
                      <a:lumMod val="65000"/>
                      <a:lumOff val="35000"/>
                    </a:schemeClr>
                  </a:solidFill>
                </a:rPr>
                <a:t>1- Collecter les traces</a:t>
              </a:r>
            </a:p>
          </p:txBody>
        </p:sp>
      </p:grpSp>
    </p:spTree>
    <p:extLst>
      <p:ext uri="{BB962C8B-B14F-4D97-AF65-F5344CB8AC3E}">
        <p14:creationId xmlns:p14="http://schemas.microsoft.com/office/powerpoint/2010/main" val="4055803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03014" y="701143"/>
            <a:ext cx="7581353" cy="323165"/>
          </a:xfrm>
        </p:spPr>
        <p:txBody>
          <a:bodyPr>
            <a:normAutofit fontScale="90000"/>
          </a:bodyPr>
          <a:lstStyle/>
          <a:p>
            <a:r>
              <a:rPr lang="fr-FR" dirty="0"/>
              <a:t>Organiser les apprentissages dans une progression spiralaire</a:t>
            </a:r>
          </a:p>
        </p:txBody>
      </p:sp>
      <p:sp>
        <p:nvSpPr>
          <p:cNvPr id="16" name="Espace réservé du contenu 2"/>
          <p:cNvSpPr txBox="1">
            <a:spLocks/>
          </p:cNvSpPr>
          <p:nvPr/>
        </p:nvSpPr>
        <p:spPr bwMode="auto">
          <a:xfrm>
            <a:off x="143690" y="1605537"/>
            <a:ext cx="2520000" cy="3174572"/>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noAutofit/>
          </a:bodyPr>
          <a:lstStyle>
            <a:lvl1pPr algn="l" defTabSz="457187" rtl="0" fontAlgn="base">
              <a:spcBef>
                <a:spcPct val="0"/>
              </a:spcBef>
              <a:spcAft>
                <a:spcPct val="0"/>
              </a:spcAft>
              <a:defRPr sz="1200" kern="1200">
                <a:solidFill>
                  <a:schemeClr val="tx1">
                    <a:lumMod val="75000"/>
                    <a:lumOff val="25000"/>
                  </a:schemeClr>
                </a:solidFill>
                <a:latin typeface="Arial Narrow"/>
                <a:ea typeface="+mn-ea"/>
                <a:cs typeface="+mn-cs"/>
              </a:defRPr>
            </a:lvl1pPr>
            <a:lvl2pPr indent="-179383" algn="l" defTabSz="457187" rtl="0" fontAlgn="base">
              <a:spcBef>
                <a:spcPct val="0"/>
              </a:spcBef>
              <a:spcAft>
                <a:spcPct val="0"/>
              </a:spcAft>
              <a:buClr>
                <a:srgbClr val="283583"/>
              </a:buClr>
              <a:buSzPct val="100000"/>
              <a:buBlip>
                <a:blip r:embed="rId2"/>
              </a:buBlip>
              <a:defRPr sz="1200" kern="1200">
                <a:solidFill>
                  <a:schemeClr val="tx1">
                    <a:lumMod val="75000"/>
                    <a:lumOff val="25000"/>
                  </a:schemeClr>
                </a:solidFill>
                <a:latin typeface="Arial Narrow"/>
                <a:ea typeface="+mn-ea"/>
                <a:cs typeface="+mn-cs"/>
              </a:defRPr>
            </a:lvl2pPr>
            <a:lvl3pPr marL="539734" indent="-179383" algn="l" defTabSz="457187" rtl="0" fontAlgn="base">
              <a:spcBef>
                <a:spcPct val="0"/>
              </a:spcBef>
              <a:spcAft>
                <a:spcPct val="0"/>
              </a:spcAft>
              <a:buClr>
                <a:srgbClr val="4E75B0"/>
              </a:buClr>
              <a:buSzPct val="100000"/>
              <a:buBlip>
                <a:blip r:embed="rId3"/>
              </a:buBlip>
              <a:defRPr sz="1200" kern="1200">
                <a:solidFill>
                  <a:schemeClr val="tx1">
                    <a:lumMod val="75000"/>
                    <a:lumOff val="25000"/>
                  </a:schemeClr>
                </a:solidFill>
                <a:latin typeface="Arial Narrow"/>
                <a:ea typeface="+mn-ea"/>
                <a:cs typeface="+mn-cs"/>
              </a:defRPr>
            </a:lvl3pPr>
            <a:lvl4pPr marL="1079467" indent="-228593" algn="l" defTabSz="457187" rtl="0" fontAlgn="base">
              <a:spcBef>
                <a:spcPct val="0"/>
              </a:spcBef>
              <a:spcAft>
                <a:spcPct val="0"/>
              </a:spcAft>
              <a:buClr>
                <a:srgbClr val="879AC6"/>
              </a:buClr>
              <a:buSzPct val="200000"/>
              <a:buFont typeface="Arial" panose="020B0604020202020204" pitchFamily="34" charset="0"/>
              <a:buChar char="•"/>
              <a:defRPr sz="1200" kern="1200">
                <a:solidFill>
                  <a:schemeClr val="tx1">
                    <a:lumMod val="75000"/>
                    <a:lumOff val="25000"/>
                  </a:schemeClr>
                </a:solidFill>
                <a:latin typeface="Arial Narrow"/>
                <a:ea typeface="+mn-ea"/>
                <a:cs typeface="+mn-cs"/>
              </a:defRPr>
            </a:lvl4pPr>
            <a:lvl5pPr marL="2057337" indent="-228593" algn="l" defTabSz="457187" rtl="0" fontAlgn="base">
              <a:spcBef>
                <a:spcPct val="0"/>
              </a:spcBef>
              <a:spcAft>
                <a:spcPct val="0"/>
              </a:spcAft>
              <a:buFont typeface="Lucida Grande"/>
              <a:buChar char="-"/>
              <a:defRPr sz="1400" kern="1200">
                <a:solidFill>
                  <a:schemeClr val="tx1">
                    <a:lumMod val="75000"/>
                    <a:lumOff val="25000"/>
                  </a:schemeClr>
                </a:solidFill>
                <a:latin typeface="Arial Narrow"/>
                <a:ea typeface="+mn-ea"/>
                <a:cs typeface="+mn-cs"/>
              </a:defRPr>
            </a:lvl5pPr>
            <a:lvl6pPr marL="2285930" indent="0" algn="l" defTabSz="457187" rtl="0" eaLnBrk="1" latinLnBrk="0" hangingPunct="1">
              <a:spcBef>
                <a:spcPct val="20000"/>
              </a:spcBef>
              <a:buFont typeface="Arial"/>
              <a:buNone/>
              <a:defRPr sz="2000" kern="1200">
                <a:solidFill>
                  <a:schemeClr val="tx1"/>
                </a:solidFill>
                <a:latin typeface="+mn-lt"/>
                <a:ea typeface="+mn-ea"/>
                <a:cs typeface="+mn-cs"/>
              </a:defRPr>
            </a:lvl6pPr>
            <a:lvl7pPr marL="2971709" indent="-228593" algn="l" defTabSz="457187" rtl="0" eaLnBrk="1" latinLnBrk="0" hangingPunct="1">
              <a:spcBef>
                <a:spcPct val="20000"/>
              </a:spcBef>
              <a:buFont typeface="Arial"/>
              <a:buChar char="•"/>
              <a:defRPr sz="2000" kern="1200">
                <a:solidFill>
                  <a:schemeClr val="tx1"/>
                </a:solidFill>
                <a:latin typeface="+mn-lt"/>
                <a:ea typeface="+mn-ea"/>
                <a:cs typeface="+mn-cs"/>
              </a:defRPr>
            </a:lvl7pPr>
            <a:lvl8pPr marL="3200302" indent="0" algn="l" defTabSz="457187" rtl="0" eaLnBrk="1" latinLnBrk="0" hangingPunct="1">
              <a:spcBef>
                <a:spcPct val="20000"/>
              </a:spcBef>
              <a:buFont typeface="Arial"/>
              <a:buNone/>
              <a:defRPr sz="2000" kern="1200">
                <a:solidFill>
                  <a:schemeClr val="tx1"/>
                </a:solidFill>
                <a:latin typeface="+mn-lt"/>
                <a:ea typeface="+mn-ea"/>
                <a:cs typeface="+mn-cs"/>
              </a:defRPr>
            </a:lvl8pPr>
            <a:lvl9pPr marL="3886080" indent="-228593" algn="l" defTabSz="457187" rtl="0" eaLnBrk="1" latinLnBrk="0" hangingPunct="1">
              <a:spcBef>
                <a:spcPct val="20000"/>
              </a:spcBef>
              <a:buFont typeface="Arial"/>
              <a:buChar char="•"/>
              <a:defRPr sz="2000" kern="1200">
                <a:solidFill>
                  <a:schemeClr val="tx1"/>
                </a:solidFill>
                <a:latin typeface="+mn-lt"/>
                <a:ea typeface="+mn-ea"/>
                <a:cs typeface="+mn-cs"/>
              </a:defRPr>
            </a:lvl9pPr>
          </a:lstStyle>
          <a:p>
            <a:pPr algn="just">
              <a:buClr>
                <a:schemeClr val="accent1"/>
              </a:buClr>
            </a:pPr>
            <a:r>
              <a:rPr lang="fr-FR" sz="1400" b="1" i="1" dirty="0">
                <a:solidFill>
                  <a:schemeClr val="accent1"/>
                </a:solidFill>
                <a:latin typeface="+mn-lt"/>
              </a:rPr>
              <a:t>MODALITÉS</a:t>
            </a:r>
          </a:p>
          <a:p>
            <a:pPr marL="168275" indent="-168275" algn="just">
              <a:buClr>
                <a:schemeClr val="accent1"/>
              </a:buClr>
              <a:buFont typeface="Wingdings" panose="05000000000000000000" pitchFamily="2" charset="2"/>
              <a:buChar char="§"/>
            </a:pPr>
            <a:r>
              <a:rPr lang="fr-FR" sz="1400" i="1" spc="-40" dirty="0">
                <a:solidFill>
                  <a:schemeClr val="tx1">
                    <a:lumMod val="65000"/>
                    <a:lumOff val="35000"/>
                  </a:schemeClr>
                </a:solidFill>
                <a:latin typeface="+mn-lt"/>
              </a:rPr>
              <a:t>Revenir plusieurs fois sur la même compétence au cours de la formation</a:t>
            </a:r>
          </a:p>
          <a:p>
            <a:pPr marL="168275" indent="-168275" algn="just">
              <a:buClr>
                <a:schemeClr val="accent1"/>
              </a:buClr>
              <a:buFont typeface="Wingdings" panose="05000000000000000000" pitchFamily="2" charset="2"/>
              <a:buChar char="§"/>
            </a:pPr>
            <a:r>
              <a:rPr lang="fr-FR" sz="1400" i="1" spc="-40" dirty="0">
                <a:solidFill>
                  <a:schemeClr val="tx1">
                    <a:lumMod val="65000"/>
                    <a:lumOff val="35000"/>
                  </a:schemeClr>
                </a:solidFill>
                <a:latin typeface="+mn-lt"/>
              </a:rPr>
              <a:t>Avoir le temps de la maturation, de l’assimilation et de l’appropriation</a:t>
            </a:r>
          </a:p>
          <a:p>
            <a:pPr marL="168275" indent="-168275" algn="just">
              <a:buClr>
                <a:schemeClr val="accent1"/>
              </a:buClr>
              <a:buFont typeface="Wingdings" panose="05000000000000000000" pitchFamily="2" charset="2"/>
              <a:buChar char="§"/>
            </a:pPr>
            <a:r>
              <a:rPr lang="fr-FR" sz="1400" i="1" spc="-40" dirty="0">
                <a:solidFill>
                  <a:schemeClr val="tx1">
                    <a:lumMod val="65000"/>
                    <a:lumOff val="35000"/>
                  </a:schemeClr>
                </a:solidFill>
                <a:latin typeface="+mn-lt"/>
              </a:rPr>
              <a:t>Proposer des occasions multiples de comprendre une notion, d’acquérir une compétence</a:t>
            </a:r>
          </a:p>
          <a:p>
            <a:pPr algn="just"/>
            <a:endParaRPr lang="fr-FR" sz="1400" i="1" dirty="0">
              <a:solidFill>
                <a:schemeClr val="tx1">
                  <a:lumMod val="65000"/>
                  <a:lumOff val="35000"/>
                </a:schemeClr>
              </a:solidFill>
              <a:latin typeface="+mn-lt"/>
            </a:endParaRPr>
          </a:p>
        </p:txBody>
      </p:sp>
      <p:grpSp>
        <p:nvGrpSpPr>
          <p:cNvPr id="7" name="Groupe 6"/>
          <p:cNvGrpSpPr/>
          <p:nvPr/>
        </p:nvGrpSpPr>
        <p:grpSpPr>
          <a:xfrm>
            <a:off x="2734305" y="1599857"/>
            <a:ext cx="3675390" cy="2988117"/>
            <a:chOff x="2847389" y="1202425"/>
            <a:chExt cx="3675390" cy="2988117"/>
          </a:xfrm>
        </p:grpSpPr>
        <p:pic>
          <p:nvPicPr>
            <p:cNvPr id="40" name="Image 39"/>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526881" y="1578123"/>
              <a:ext cx="2047109" cy="2163441"/>
            </a:xfrm>
            <a:prstGeom prst="rect">
              <a:avLst/>
            </a:prstGeom>
          </p:spPr>
        </p:pic>
        <p:sp>
          <p:nvSpPr>
            <p:cNvPr id="18" name="ZoneTexte 17"/>
            <p:cNvSpPr txBox="1"/>
            <p:nvPr/>
          </p:nvSpPr>
          <p:spPr>
            <a:xfrm>
              <a:off x="5728169" y="3315709"/>
              <a:ext cx="766323" cy="430887"/>
            </a:xfrm>
            <a:prstGeom prst="rect">
              <a:avLst/>
            </a:prstGeom>
            <a:noFill/>
          </p:spPr>
          <p:txBody>
            <a:bodyPr wrap="square" rtlCol="0">
              <a:spAutoFit/>
            </a:bodyPr>
            <a:lstStyle/>
            <a:p>
              <a:r>
                <a:rPr lang="fr-FR" sz="1100" b="1" dirty="0">
                  <a:solidFill>
                    <a:schemeClr val="accent3">
                      <a:lumMod val="75000"/>
                    </a:schemeClr>
                  </a:solidFill>
                </a:rPr>
                <a:t>Seconde </a:t>
              </a:r>
            </a:p>
            <a:p>
              <a:r>
                <a:rPr lang="fr-FR" sz="1100" b="1" dirty="0">
                  <a:solidFill>
                    <a:schemeClr val="accent3">
                      <a:lumMod val="75000"/>
                    </a:schemeClr>
                  </a:solidFill>
                </a:rPr>
                <a:t>Bac Pro</a:t>
              </a:r>
            </a:p>
          </p:txBody>
        </p:sp>
        <p:sp>
          <p:nvSpPr>
            <p:cNvPr id="20" name="ZoneTexte 19"/>
            <p:cNvSpPr txBox="1"/>
            <p:nvPr/>
          </p:nvSpPr>
          <p:spPr>
            <a:xfrm>
              <a:off x="5792966" y="1835381"/>
              <a:ext cx="669092" cy="338554"/>
            </a:xfrm>
            <a:prstGeom prst="rect">
              <a:avLst/>
            </a:prstGeom>
            <a:noFill/>
          </p:spPr>
          <p:txBody>
            <a:bodyPr wrap="square" lIns="0" tIns="0" rIns="0" bIns="0" rtlCol="0">
              <a:spAutoFit/>
            </a:bodyPr>
            <a:lstStyle/>
            <a:p>
              <a:r>
                <a:rPr lang="fr-FR" sz="1100" b="1" dirty="0">
                  <a:solidFill>
                    <a:schemeClr val="accent5"/>
                  </a:solidFill>
                </a:rPr>
                <a:t>Terminale</a:t>
              </a:r>
            </a:p>
            <a:p>
              <a:r>
                <a:rPr lang="fr-FR" sz="1100" b="1" dirty="0">
                  <a:solidFill>
                    <a:schemeClr val="accent5"/>
                  </a:solidFill>
                </a:rPr>
                <a:t>Bac Pro </a:t>
              </a:r>
            </a:p>
          </p:txBody>
        </p:sp>
        <p:sp>
          <p:nvSpPr>
            <p:cNvPr id="13" name="ZoneTexte 12"/>
            <p:cNvSpPr txBox="1"/>
            <p:nvPr/>
          </p:nvSpPr>
          <p:spPr>
            <a:xfrm>
              <a:off x="3862694" y="3642550"/>
              <a:ext cx="1661964" cy="276999"/>
            </a:xfrm>
            <a:prstGeom prst="rect">
              <a:avLst/>
            </a:prstGeom>
            <a:noFill/>
          </p:spPr>
          <p:txBody>
            <a:bodyPr wrap="square" rtlCol="0">
              <a:spAutoFit/>
            </a:bodyPr>
            <a:lstStyle/>
            <a:p>
              <a:pPr algn="ctr"/>
              <a:r>
                <a:rPr lang="fr-FR" sz="1200" b="1" dirty="0">
                  <a:solidFill>
                    <a:schemeClr val="accent1"/>
                  </a:solidFill>
                  <a:latin typeface="Arial Narrow" panose="020B0606020202030204" pitchFamily="34" charset="0"/>
                </a:rPr>
                <a:t>Socle commun 3 C</a:t>
              </a:r>
            </a:p>
          </p:txBody>
        </p:sp>
        <p:sp>
          <p:nvSpPr>
            <p:cNvPr id="28" name="ZoneTexte 27"/>
            <p:cNvSpPr txBox="1"/>
            <p:nvPr/>
          </p:nvSpPr>
          <p:spPr>
            <a:xfrm>
              <a:off x="3394230" y="1202426"/>
              <a:ext cx="2333939" cy="461665"/>
            </a:xfrm>
            <a:prstGeom prst="rect">
              <a:avLst/>
            </a:prstGeom>
            <a:noFill/>
          </p:spPr>
          <p:txBody>
            <a:bodyPr wrap="square" rtlCol="0">
              <a:spAutoFit/>
            </a:bodyPr>
            <a:lstStyle/>
            <a:p>
              <a:pPr algn="ctr"/>
              <a:r>
                <a:rPr lang="fr-FR" sz="1200" b="1" dirty="0">
                  <a:solidFill>
                    <a:schemeClr val="accent1"/>
                  </a:solidFill>
                </a:rPr>
                <a:t>Différenciation pédagogique</a:t>
              </a:r>
            </a:p>
            <a:p>
              <a:pPr algn="ctr"/>
              <a:r>
                <a:rPr lang="fr-FR" sz="1200" b="1" dirty="0">
                  <a:solidFill>
                    <a:schemeClr val="accent1"/>
                  </a:solidFill>
                </a:rPr>
                <a:t>Scénarios pédagogiques</a:t>
              </a:r>
            </a:p>
          </p:txBody>
        </p:sp>
        <p:sp>
          <p:nvSpPr>
            <p:cNvPr id="30" name="ZoneTexte 29"/>
            <p:cNvSpPr txBox="1"/>
            <p:nvPr/>
          </p:nvSpPr>
          <p:spPr>
            <a:xfrm>
              <a:off x="2847390" y="2134245"/>
              <a:ext cx="2138503" cy="959237"/>
            </a:xfrm>
            <a:prstGeom prst="rect">
              <a:avLst/>
            </a:prstGeom>
            <a:noFill/>
          </p:spPr>
          <p:txBody>
            <a:bodyPr wrap="square" rtlCol="0">
              <a:spAutoFit/>
            </a:bodyPr>
            <a:lstStyle/>
            <a:p>
              <a:pPr marL="214313" indent="-214313">
                <a:spcBef>
                  <a:spcPts val="450"/>
                </a:spcBef>
                <a:buFont typeface="Wingdings" panose="05000000000000000000" pitchFamily="2" charset="2"/>
                <a:buChar char="§"/>
              </a:pPr>
              <a:r>
                <a:rPr lang="fr-FR" sz="1200" b="1" dirty="0">
                  <a:solidFill>
                    <a:schemeClr val="accent1"/>
                  </a:solidFill>
                </a:rPr>
                <a:t>Activités simulées </a:t>
              </a:r>
              <a:br>
                <a:rPr lang="fr-FR" sz="1200" b="1" dirty="0">
                  <a:solidFill>
                    <a:schemeClr val="accent1"/>
                  </a:solidFill>
                </a:rPr>
              </a:br>
              <a:r>
                <a:rPr lang="fr-FR" sz="1200" b="1" dirty="0">
                  <a:solidFill>
                    <a:schemeClr val="accent1"/>
                  </a:solidFill>
                </a:rPr>
                <a:t>ou réelles</a:t>
              </a:r>
            </a:p>
            <a:p>
              <a:pPr marL="214313" indent="-214313">
                <a:spcBef>
                  <a:spcPts val="450"/>
                </a:spcBef>
                <a:buFont typeface="Wingdings" panose="05000000000000000000" pitchFamily="2" charset="2"/>
                <a:buChar char="§"/>
              </a:pPr>
              <a:r>
                <a:rPr lang="fr-FR" sz="1200" b="1" dirty="0">
                  <a:solidFill>
                    <a:schemeClr val="accent1"/>
                  </a:solidFill>
                </a:rPr>
                <a:t>Compétences </a:t>
              </a:r>
            </a:p>
            <a:p>
              <a:pPr marL="214313" indent="-214313">
                <a:spcBef>
                  <a:spcPts val="450"/>
                </a:spcBef>
                <a:buFont typeface="Wingdings" panose="05000000000000000000" pitchFamily="2" charset="2"/>
                <a:buChar char="§"/>
              </a:pPr>
              <a:r>
                <a:rPr lang="fr-FR" sz="1200" b="1" dirty="0">
                  <a:solidFill>
                    <a:schemeClr val="accent1"/>
                  </a:solidFill>
                </a:rPr>
                <a:t>Savoirs associés</a:t>
              </a:r>
            </a:p>
          </p:txBody>
        </p:sp>
        <p:cxnSp>
          <p:nvCxnSpPr>
            <p:cNvPr id="32" name="Connecteur droit avec flèche 31"/>
            <p:cNvCxnSpPr/>
            <p:nvPr/>
          </p:nvCxnSpPr>
          <p:spPr>
            <a:xfrm flipH="1" flipV="1">
              <a:off x="5723750" y="3120906"/>
              <a:ext cx="10600" cy="720000"/>
            </a:xfrm>
            <a:prstGeom prst="straightConnector1">
              <a:avLst/>
            </a:prstGeom>
            <a:ln w="38100">
              <a:solidFill>
                <a:schemeClr val="accent3">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flipV="1">
              <a:off x="5729050" y="1577046"/>
              <a:ext cx="0" cy="720000"/>
            </a:xfrm>
            <a:prstGeom prst="straightConnector1">
              <a:avLst/>
            </a:prstGeom>
            <a:ln w="38100"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Rectangle à coins arrondis 34"/>
            <p:cNvSpPr/>
            <p:nvPr/>
          </p:nvSpPr>
          <p:spPr>
            <a:xfrm>
              <a:off x="2847389" y="1202425"/>
              <a:ext cx="3647103" cy="2988117"/>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350"/>
            </a:p>
          </p:txBody>
        </p:sp>
        <p:sp>
          <p:nvSpPr>
            <p:cNvPr id="17" name="ZoneTexte 16"/>
            <p:cNvSpPr txBox="1"/>
            <p:nvPr/>
          </p:nvSpPr>
          <p:spPr>
            <a:xfrm>
              <a:off x="5719331" y="2541191"/>
              <a:ext cx="803448" cy="430887"/>
            </a:xfrm>
            <a:prstGeom prst="rect">
              <a:avLst/>
            </a:prstGeom>
            <a:noFill/>
          </p:spPr>
          <p:txBody>
            <a:bodyPr wrap="square" rtlCol="0">
              <a:spAutoFit/>
            </a:bodyPr>
            <a:lstStyle/>
            <a:p>
              <a:r>
                <a:rPr lang="fr-FR" sz="1100" b="1" dirty="0">
                  <a:solidFill>
                    <a:schemeClr val="accent4"/>
                  </a:solidFill>
                </a:rPr>
                <a:t>Première </a:t>
              </a:r>
            </a:p>
            <a:p>
              <a:r>
                <a:rPr lang="fr-FR" sz="1100" b="1" dirty="0">
                  <a:solidFill>
                    <a:schemeClr val="accent4"/>
                  </a:solidFill>
                </a:rPr>
                <a:t>Bac Pro</a:t>
              </a:r>
            </a:p>
          </p:txBody>
        </p:sp>
        <p:cxnSp>
          <p:nvCxnSpPr>
            <p:cNvPr id="21" name="Connecteur droit avec flèche 20"/>
            <p:cNvCxnSpPr/>
            <p:nvPr/>
          </p:nvCxnSpPr>
          <p:spPr>
            <a:xfrm flipH="1" flipV="1">
              <a:off x="5723750" y="2357405"/>
              <a:ext cx="10600" cy="720000"/>
            </a:xfrm>
            <a:prstGeom prst="straightConnector1">
              <a:avLst/>
            </a:prstGeom>
            <a:ln w="38100">
              <a:solidFill>
                <a:schemeClr val="accent4"/>
              </a:solidFill>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22" name="Espace réservé du contenu 2"/>
          <p:cNvSpPr txBox="1">
            <a:spLocks/>
          </p:cNvSpPr>
          <p:nvPr/>
        </p:nvSpPr>
        <p:spPr bwMode="auto">
          <a:xfrm>
            <a:off x="6445324" y="1605537"/>
            <a:ext cx="2520286" cy="341448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noAutofit/>
          </a:bodyPr>
          <a:lstStyle>
            <a:lvl1pPr algn="l" defTabSz="457187" rtl="0" fontAlgn="base">
              <a:spcBef>
                <a:spcPct val="0"/>
              </a:spcBef>
              <a:spcAft>
                <a:spcPct val="0"/>
              </a:spcAft>
              <a:defRPr sz="1200" kern="1200">
                <a:solidFill>
                  <a:schemeClr val="tx1">
                    <a:lumMod val="75000"/>
                    <a:lumOff val="25000"/>
                  </a:schemeClr>
                </a:solidFill>
                <a:latin typeface="Arial Narrow"/>
                <a:ea typeface="+mn-ea"/>
                <a:cs typeface="+mn-cs"/>
              </a:defRPr>
            </a:lvl1pPr>
            <a:lvl2pPr indent="-179383" algn="l" defTabSz="457187" rtl="0" fontAlgn="base">
              <a:spcBef>
                <a:spcPct val="0"/>
              </a:spcBef>
              <a:spcAft>
                <a:spcPct val="0"/>
              </a:spcAft>
              <a:buClr>
                <a:srgbClr val="283583"/>
              </a:buClr>
              <a:buSzPct val="100000"/>
              <a:buBlip>
                <a:blip r:embed="rId2"/>
              </a:buBlip>
              <a:defRPr sz="1200" kern="1200">
                <a:solidFill>
                  <a:schemeClr val="tx1">
                    <a:lumMod val="75000"/>
                    <a:lumOff val="25000"/>
                  </a:schemeClr>
                </a:solidFill>
                <a:latin typeface="Arial Narrow"/>
                <a:ea typeface="+mn-ea"/>
                <a:cs typeface="+mn-cs"/>
              </a:defRPr>
            </a:lvl2pPr>
            <a:lvl3pPr marL="539734" indent="-179383" algn="l" defTabSz="457187" rtl="0" fontAlgn="base">
              <a:spcBef>
                <a:spcPct val="0"/>
              </a:spcBef>
              <a:spcAft>
                <a:spcPct val="0"/>
              </a:spcAft>
              <a:buClr>
                <a:srgbClr val="4E75B0"/>
              </a:buClr>
              <a:buSzPct val="100000"/>
              <a:buBlip>
                <a:blip r:embed="rId3"/>
              </a:buBlip>
              <a:defRPr sz="1200" kern="1200">
                <a:solidFill>
                  <a:schemeClr val="tx1">
                    <a:lumMod val="75000"/>
                    <a:lumOff val="25000"/>
                  </a:schemeClr>
                </a:solidFill>
                <a:latin typeface="Arial Narrow"/>
                <a:ea typeface="+mn-ea"/>
                <a:cs typeface="+mn-cs"/>
              </a:defRPr>
            </a:lvl3pPr>
            <a:lvl4pPr marL="1079467" indent="-228593" algn="l" defTabSz="457187" rtl="0" fontAlgn="base">
              <a:spcBef>
                <a:spcPct val="0"/>
              </a:spcBef>
              <a:spcAft>
                <a:spcPct val="0"/>
              </a:spcAft>
              <a:buClr>
                <a:srgbClr val="879AC6"/>
              </a:buClr>
              <a:buSzPct val="200000"/>
              <a:buFont typeface="Arial" panose="020B0604020202020204" pitchFamily="34" charset="0"/>
              <a:buChar char="•"/>
              <a:defRPr sz="1200" kern="1200">
                <a:solidFill>
                  <a:schemeClr val="tx1">
                    <a:lumMod val="75000"/>
                    <a:lumOff val="25000"/>
                  </a:schemeClr>
                </a:solidFill>
                <a:latin typeface="Arial Narrow"/>
                <a:ea typeface="+mn-ea"/>
                <a:cs typeface="+mn-cs"/>
              </a:defRPr>
            </a:lvl4pPr>
            <a:lvl5pPr marL="2057337" indent="-228593" algn="l" defTabSz="457187" rtl="0" fontAlgn="base">
              <a:spcBef>
                <a:spcPct val="0"/>
              </a:spcBef>
              <a:spcAft>
                <a:spcPct val="0"/>
              </a:spcAft>
              <a:buFont typeface="Lucida Grande"/>
              <a:buChar char="-"/>
              <a:defRPr sz="1400" kern="1200">
                <a:solidFill>
                  <a:schemeClr val="tx1">
                    <a:lumMod val="75000"/>
                    <a:lumOff val="25000"/>
                  </a:schemeClr>
                </a:solidFill>
                <a:latin typeface="Arial Narrow"/>
                <a:ea typeface="+mn-ea"/>
                <a:cs typeface="+mn-cs"/>
              </a:defRPr>
            </a:lvl5pPr>
            <a:lvl6pPr marL="2285930" indent="0" algn="l" defTabSz="457187" rtl="0" eaLnBrk="1" latinLnBrk="0" hangingPunct="1">
              <a:spcBef>
                <a:spcPct val="20000"/>
              </a:spcBef>
              <a:buFont typeface="Arial"/>
              <a:buNone/>
              <a:defRPr sz="2000" kern="1200">
                <a:solidFill>
                  <a:schemeClr val="tx1"/>
                </a:solidFill>
                <a:latin typeface="+mn-lt"/>
                <a:ea typeface="+mn-ea"/>
                <a:cs typeface="+mn-cs"/>
              </a:defRPr>
            </a:lvl6pPr>
            <a:lvl7pPr marL="2971709" indent="-228593" algn="l" defTabSz="457187" rtl="0" eaLnBrk="1" latinLnBrk="0" hangingPunct="1">
              <a:spcBef>
                <a:spcPct val="20000"/>
              </a:spcBef>
              <a:buFont typeface="Arial"/>
              <a:buChar char="•"/>
              <a:defRPr sz="2000" kern="1200">
                <a:solidFill>
                  <a:schemeClr val="tx1"/>
                </a:solidFill>
                <a:latin typeface="+mn-lt"/>
                <a:ea typeface="+mn-ea"/>
                <a:cs typeface="+mn-cs"/>
              </a:defRPr>
            </a:lvl7pPr>
            <a:lvl8pPr marL="3200302" indent="0" algn="l" defTabSz="457187" rtl="0" eaLnBrk="1" latinLnBrk="0" hangingPunct="1">
              <a:spcBef>
                <a:spcPct val="20000"/>
              </a:spcBef>
              <a:buFont typeface="Arial"/>
              <a:buNone/>
              <a:defRPr sz="2000" kern="1200">
                <a:solidFill>
                  <a:schemeClr val="tx1"/>
                </a:solidFill>
                <a:latin typeface="+mn-lt"/>
                <a:ea typeface="+mn-ea"/>
                <a:cs typeface="+mn-cs"/>
              </a:defRPr>
            </a:lvl8pPr>
            <a:lvl9pPr marL="3886080" indent="-228593" algn="l" defTabSz="457187"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600" b="1" i="1" dirty="0">
                <a:solidFill>
                  <a:schemeClr val="accent1"/>
                </a:solidFill>
                <a:latin typeface="+mn-lt"/>
              </a:rPr>
              <a:t>PRINCIPES</a:t>
            </a:r>
          </a:p>
          <a:p>
            <a:pPr marL="109538" indent="-109538" algn="just">
              <a:buClr>
                <a:srgbClr val="3D7CC9"/>
              </a:buClr>
              <a:buFont typeface="Wingdings" panose="05000000000000000000" pitchFamily="2" charset="2"/>
              <a:buChar char="§"/>
            </a:pPr>
            <a:r>
              <a:rPr lang="fr-FR" sz="1400" i="1" spc="-40" dirty="0">
                <a:solidFill>
                  <a:schemeClr val="tx1">
                    <a:lumMod val="65000"/>
                    <a:lumOff val="35000"/>
                  </a:schemeClr>
                </a:solidFill>
                <a:latin typeface="+mn-lt"/>
              </a:rPr>
              <a:t>Avoir une approche transversale et un traitement global du référentiel</a:t>
            </a:r>
          </a:p>
          <a:p>
            <a:pPr marL="109538" indent="-109538" algn="just">
              <a:buClr>
                <a:srgbClr val="3D7CC9"/>
              </a:buClr>
              <a:buFont typeface="Wingdings" panose="05000000000000000000" pitchFamily="2" charset="2"/>
              <a:buChar char="§"/>
            </a:pPr>
            <a:r>
              <a:rPr lang="fr-FR" sz="1400" i="1" spc="-40" dirty="0">
                <a:solidFill>
                  <a:schemeClr val="tx1">
                    <a:lumMod val="65000"/>
                    <a:lumOff val="35000"/>
                  </a:schemeClr>
                </a:solidFill>
                <a:latin typeface="+mn-lt"/>
              </a:rPr>
              <a:t>Débuter dès le début de la formation dans la continuité du socle commun</a:t>
            </a:r>
          </a:p>
          <a:p>
            <a:pPr marL="109538" indent="-109538" algn="just">
              <a:buClr>
                <a:srgbClr val="3D7CC9"/>
              </a:buClr>
              <a:buFont typeface="Wingdings" panose="05000000000000000000" pitchFamily="2" charset="2"/>
              <a:buChar char="§"/>
            </a:pPr>
            <a:r>
              <a:rPr lang="fr-FR" sz="1400" i="1" spc="-40" dirty="0">
                <a:solidFill>
                  <a:schemeClr val="tx1">
                    <a:lumMod val="65000"/>
                    <a:lumOff val="35000"/>
                  </a:schemeClr>
                </a:solidFill>
                <a:latin typeface="+mn-lt"/>
              </a:rPr>
              <a:t>Travailler des compétences de différents blocs dans une logique de l’activité de l’assistance à la gestion des organisation</a:t>
            </a:r>
          </a:p>
          <a:p>
            <a:pPr marL="109538" indent="-109538" algn="just">
              <a:buClr>
                <a:srgbClr val="3D7CC9"/>
              </a:buClr>
              <a:buFont typeface="Wingdings" panose="05000000000000000000" pitchFamily="2" charset="2"/>
              <a:buChar char="§"/>
            </a:pPr>
            <a:r>
              <a:rPr lang="fr-FR" sz="1400" i="1" spc="-40" dirty="0">
                <a:solidFill>
                  <a:schemeClr val="tx1">
                    <a:lumMod val="65000"/>
                    <a:lumOff val="35000"/>
                  </a:schemeClr>
                </a:solidFill>
                <a:latin typeface="+mn-lt"/>
              </a:rPr>
              <a:t>Mettre en cohérence les différents savoirs associés des blocs avec le programme d’économie droit. </a:t>
            </a:r>
          </a:p>
        </p:txBody>
      </p:sp>
      <p:grpSp>
        <p:nvGrpSpPr>
          <p:cNvPr id="19" name="Groupe 18"/>
          <p:cNvGrpSpPr/>
          <p:nvPr/>
        </p:nvGrpSpPr>
        <p:grpSpPr>
          <a:xfrm>
            <a:off x="7308304" y="28800"/>
            <a:ext cx="1729252" cy="410341"/>
            <a:chOff x="7308304" y="28800"/>
            <a:chExt cx="1729252" cy="410341"/>
          </a:xfrm>
        </p:grpSpPr>
        <p:pic>
          <p:nvPicPr>
            <p:cNvPr id="23" name="Image 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76456" y="28800"/>
              <a:ext cx="361100" cy="410341"/>
            </a:xfrm>
            <a:prstGeom prst="rect">
              <a:avLst/>
            </a:prstGeom>
          </p:spPr>
        </p:pic>
        <p:sp>
          <p:nvSpPr>
            <p:cNvPr id="24" name="ZoneTexte 23"/>
            <p:cNvSpPr txBox="1"/>
            <p:nvPr/>
          </p:nvSpPr>
          <p:spPr>
            <a:xfrm>
              <a:off x="7308304" y="95471"/>
              <a:ext cx="1584176" cy="276999"/>
            </a:xfrm>
            <a:prstGeom prst="rect">
              <a:avLst/>
            </a:prstGeom>
            <a:noFill/>
          </p:spPr>
          <p:txBody>
            <a:bodyPr wrap="square" rtlCol="0">
              <a:spAutoFit/>
            </a:bodyPr>
            <a:lstStyle/>
            <a:p>
              <a:r>
                <a:rPr lang="fr-FR" sz="1200" b="1" dirty="0">
                  <a:solidFill>
                    <a:schemeClr val="tx1">
                      <a:lumMod val="65000"/>
                      <a:lumOff val="35000"/>
                    </a:schemeClr>
                  </a:solidFill>
                </a:rPr>
                <a:t>1- Collecter les traces</a:t>
              </a:r>
            </a:p>
          </p:txBody>
        </p:sp>
      </p:grpSp>
    </p:spTree>
    <p:extLst>
      <p:ext uri="{BB962C8B-B14F-4D97-AF65-F5344CB8AC3E}">
        <p14:creationId xmlns:p14="http://schemas.microsoft.com/office/powerpoint/2010/main" val="2528935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15627"/>
            <a:ext cx="8089992" cy="733053"/>
          </a:xfrm>
        </p:spPr>
        <p:txBody>
          <a:bodyPr>
            <a:normAutofit/>
          </a:bodyPr>
          <a:lstStyle/>
          <a:p>
            <a:r>
              <a:rPr lang="fr-FR" dirty="0"/>
              <a:t>Mettre en place les outils de la progression spiralaire</a:t>
            </a:r>
          </a:p>
        </p:txBody>
      </p:sp>
      <p:grpSp>
        <p:nvGrpSpPr>
          <p:cNvPr id="187" name="Groupe 186"/>
          <p:cNvGrpSpPr/>
          <p:nvPr/>
        </p:nvGrpSpPr>
        <p:grpSpPr>
          <a:xfrm>
            <a:off x="4693308" y="915031"/>
            <a:ext cx="3240000" cy="2844863"/>
            <a:chOff x="4858672" y="1977048"/>
            <a:chExt cx="4968552" cy="3961088"/>
          </a:xfrm>
        </p:grpSpPr>
        <p:sp>
          <p:nvSpPr>
            <p:cNvPr id="182" name="Rectangle 181"/>
            <p:cNvSpPr/>
            <p:nvPr/>
          </p:nvSpPr>
          <p:spPr>
            <a:xfrm>
              <a:off x="4858672" y="1977048"/>
              <a:ext cx="4968552" cy="3961088"/>
            </a:xfrm>
            <a:prstGeom prst="rect">
              <a:avLst/>
            </a:prstGeom>
            <a:solidFill>
              <a:srgbClr val="AAD3F4"/>
            </a:solidFill>
            <a:ln>
              <a:solidFill>
                <a:srgbClr val="AAD3F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sp>
          <p:nvSpPr>
            <p:cNvPr id="44" name="Rectangle 43"/>
            <p:cNvSpPr/>
            <p:nvPr/>
          </p:nvSpPr>
          <p:spPr>
            <a:xfrm>
              <a:off x="5175411" y="2636021"/>
              <a:ext cx="4319999" cy="249533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sp>
          <p:nvSpPr>
            <p:cNvPr id="45" name="Rectangle 44"/>
            <p:cNvSpPr/>
            <p:nvPr/>
          </p:nvSpPr>
          <p:spPr>
            <a:xfrm>
              <a:off x="6390092" y="2766275"/>
              <a:ext cx="1921862" cy="299886"/>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350" dirty="0">
                  <a:solidFill>
                    <a:srgbClr val="1565A7"/>
                  </a:solidFill>
                  <a:latin typeface="Arial Narrow" panose="020B0606020202030204" pitchFamily="34" charset="0"/>
                </a:rPr>
                <a:t>Story-board et rôles</a:t>
              </a:r>
            </a:p>
          </p:txBody>
        </p:sp>
        <p:grpSp>
          <p:nvGrpSpPr>
            <p:cNvPr id="46" name="Groupe 45"/>
            <p:cNvGrpSpPr/>
            <p:nvPr/>
          </p:nvGrpSpPr>
          <p:grpSpPr>
            <a:xfrm>
              <a:off x="5923850" y="3370164"/>
              <a:ext cx="2901004" cy="1492973"/>
              <a:chOff x="778192" y="2140813"/>
              <a:chExt cx="1294897" cy="666406"/>
            </a:xfrm>
          </p:grpSpPr>
          <p:grpSp>
            <p:nvGrpSpPr>
              <p:cNvPr id="51" name="Groupe 50"/>
              <p:cNvGrpSpPr/>
              <p:nvPr/>
            </p:nvGrpSpPr>
            <p:grpSpPr>
              <a:xfrm>
                <a:off x="778192" y="2511711"/>
                <a:ext cx="1294897" cy="295508"/>
                <a:chOff x="778192" y="2511711"/>
                <a:chExt cx="1294897" cy="295508"/>
              </a:xfrm>
            </p:grpSpPr>
            <p:cxnSp>
              <p:nvCxnSpPr>
                <p:cNvPr id="55" name="Connecteur droit 54"/>
                <p:cNvCxnSpPr/>
                <p:nvPr/>
              </p:nvCxnSpPr>
              <p:spPr>
                <a:xfrm>
                  <a:off x="839682" y="2515268"/>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56" name="Groupe 55"/>
                <p:cNvGrpSpPr/>
                <p:nvPr/>
              </p:nvGrpSpPr>
              <p:grpSpPr>
                <a:xfrm>
                  <a:off x="778192" y="2511711"/>
                  <a:ext cx="138626" cy="295508"/>
                  <a:chOff x="778192" y="2511711"/>
                  <a:chExt cx="138626" cy="295508"/>
                </a:xfrm>
              </p:grpSpPr>
              <p:pic>
                <p:nvPicPr>
                  <p:cNvPr id="72" name="Image 7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8192" y="2591219"/>
                    <a:ext cx="138626" cy="216000"/>
                  </a:xfrm>
                  <a:prstGeom prst="rect">
                    <a:avLst/>
                  </a:prstGeom>
                </p:spPr>
              </p:pic>
              <p:cxnSp>
                <p:nvCxnSpPr>
                  <p:cNvPr id="73" name="Connecteur droit 72"/>
                  <p:cNvCxnSpPr/>
                  <p:nvPr/>
                </p:nvCxnSpPr>
                <p:spPr>
                  <a:xfrm>
                    <a:off x="839682"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57" name="Groupe 56"/>
                <p:cNvGrpSpPr/>
                <p:nvPr/>
              </p:nvGrpSpPr>
              <p:grpSpPr>
                <a:xfrm>
                  <a:off x="1001786" y="2515269"/>
                  <a:ext cx="146118" cy="291950"/>
                  <a:chOff x="1001786" y="2515269"/>
                  <a:chExt cx="146118" cy="291950"/>
                </a:xfrm>
              </p:grpSpPr>
              <p:pic>
                <p:nvPicPr>
                  <p:cNvPr id="70" name="Image 6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01786" y="2591219"/>
                    <a:ext cx="146118" cy="216000"/>
                  </a:xfrm>
                  <a:prstGeom prst="rect">
                    <a:avLst/>
                  </a:prstGeom>
                </p:spPr>
              </p:pic>
              <p:cxnSp>
                <p:nvCxnSpPr>
                  <p:cNvPr id="71" name="Connecteur droit 70"/>
                  <p:cNvCxnSpPr/>
                  <p:nvPr/>
                </p:nvCxnSpPr>
                <p:spPr>
                  <a:xfrm>
                    <a:off x="1074845" y="2515269"/>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58" name="Groupe 57"/>
                <p:cNvGrpSpPr/>
                <p:nvPr/>
              </p:nvGrpSpPr>
              <p:grpSpPr>
                <a:xfrm>
                  <a:off x="1232872" y="2511711"/>
                  <a:ext cx="139764" cy="295508"/>
                  <a:chOff x="1232872" y="2511711"/>
                  <a:chExt cx="139764" cy="295508"/>
                </a:xfrm>
              </p:grpSpPr>
              <p:pic>
                <p:nvPicPr>
                  <p:cNvPr id="68" name="Image 6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32872" y="2591219"/>
                    <a:ext cx="139764" cy="216000"/>
                  </a:xfrm>
                  <a:prstGeom prst="rect">
                    <a:avLst/>
                  </a:prstGeom>
                </p:spPr>
              </p:pic>
              <p:cxnSp>
                <p:nvCxnSpPr>
                  <p:cNvPr id="69" name="Connecteur droit 68"/>
                  <p:cNvCxnSpPr/>
                  <p:nvPr/>
                </p:nvCxnSpPr>
                <p:spPr>
                  <a:xfrm>
                    <a:off x="1302754"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59" name="Groupe 58"/>
                <p:cNvGrpSpPr/>
                <p:nvPr/>
              </p:nvGrpSpPr>
              <p:grpSpPr>
                <a:xfrm>
                  <a:off x="1457604" y="2511711"/>
                  <a:ext cx="128432" cy="295508"/>
                  <a:chOff x="1457604" y="2511711"/>
                  <a:chExt cx="128432" cy="295508"/>
                </a:xfrm>
              </p:grpSpPr>
              <p:pic>
                <p:nvPicPr>
                  <p:cNvPr id="66" name="Image 6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457604" y="2591219"/>
                    <a:ext cx="128432" cy="216000"/>
                  </a:xfrm>
                  <a:prstGeom prst="rect">
                    <a:avLst/>
                  </a:prstGeom>
                </p:spPr>
              </p:pic>
              <p:cxnSp>
                <p:nvCxnSpPr>
                  <p:cNvPr id="67" name="Connecteur droit 66"/>
                  <p:cNvCxnSpPr/>
                  <p:nvPr/>
                </p:nvCxnSpPr>
                <p:spPr>
                  <a:xfrm>
                    <a:off x="1521820"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60" name="Groupe 59"/>
                <p:cNvGrpSpPr/>
                <p:nvPr/>
              </p:nvGrpSpPr>
              <p:grpSpPr>
                <a:xfrm>
                  <a:off x="1671004" y="2511711"/>
                  <a:ext cx="150451" cy="295508"/>
                  <a:chOff x="1671004" y="2511711"/>
                  <a:chExt cx="150451" cy="295508"/>
                </a:xfrm>
              </p:grpSpPr>
              <p:pic>
                <p:nvPicPr>
                  <p:cNvPr id="64" name="Image 6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71004" y="2591219"/>
                    <a:ext cx="150451" cy="216000"/>
                  </a:xfrm>
                  <a:prstGeom prst="rect">
                    <a:avLst/>
                  </a:prstGeom>
                </p:spPr>
              </p:pic>
              <p:cxnSp>
                <p:nvCxnSpPr>
                  <p:cNvPr id="65" name="Connecteur droit 64"/>
                  <p:cNvCxnSpPr/>
                  <p:nvPr/>
                </p:nvCxnSpPr>
                <p:spPr>
                  <a:xfrm>
                    <a:off x="1746229"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61" name="Groupe 60"/>
                <p:cNvGrpSpPr/>
                <p:nvPr/>
              </p:nvGrpSpPr>
              <p:grpSpPr>
                <a:xfrm>
                  <a:off x="1906422" y="2515269"/>
                  <a:ext cx="166667" cy="291950"/>
                  <a:chOff x="1906422" y="2515269"/>
                  <a:chExt cx="166667" cy="291950"/>
                </a:xfrm>
              </p:grpSpPr>
              <p:pic>
                <p:nvPicPr>
                  <p:cNvPr id="62" name="Image 6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906422" y="2591219"/>
                    <a:ext cx="166667" cy="216000"/>
                  </a:xfrm>
                  <a:prstGeom prst="rect">
                    <a:avLst/>
                  </a:prstGeom>
                </p:spPr>
              </p:pic>
              <p:cxnSp>
                <p:nvCxnSpPr>
                  <p:cNvPr id="63" name="Connecteur droit 62"/>
                  <p:cNvCxnSpPr/>
                  <p:nvPr/>
                </p:nvCxnSpPr>
                <p:spPr>
                  <a:xfrm>
                    <a:off x="1989755" y="2515269"/>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52" name="Groupe 51"/>
              <p:cNvGrpSpPr/>
              <p:nvPr/>
            </p:nvGrpSpPr>
            <p:grpSpPr>
              <a:xfrm>
                <a:off x="1344725" y="2140813"/>
                <a:ext cx="161830" cy="370974"/>
                <a:chOff x="1305350" y="2102173"/>
                <a:chExt cx="161830" cy="370974"/>
              </a:xfrm>
            </p:grpSpPr>
            <p:pic>
              <p:nvPicPr>
                <p:cNvPr id="53" name="Image 5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305350" y="2102173"/>
                  <a:ext cx="161830" cy="262974"/>
                </a:xfrm>
                <a:prstGeom prst="rect">
                  <a:avLst/>
                </a:prstGeom>
              </p:spPr>
            </p:pic>
            <p:cxnSp>
              <p:nvCxnSpPr>
                <p:cNvPr id="54" name="Connecteur droit 53"/>
                <p:cNvCxnSpPr/>
                <p:nvPr/>
              </p:nvCxnSpPr>
              <p:spPr>
                <a:xfrm>
                  <a:off x="1386265" y="2365147"/>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p:nvSpPr>
          <p:spPr>
            <a:xfrm>
              <a:off x="5174161" y="2205330"/>
              <a:ext cx="4322497" cy="325943"/>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500" b="1" dirty="0">
                  <a:solidFill>
                    <a:srgbClr val="1565A7"/>
                  </a:solidFill>
                  <a:latin typeface="Arial Narrow" panose="020B0606020202030204" pitchFamily="34" charset="0"/>
                </a:rPr>
                <a:t>Scénarisation pédagogique</a:t>
              </a:r>
            </a:p>
          </p:txBody>
        </p:sp>
        <p:grpSp>
          <p:nvGrpSpPr>
            <p:cNvPr id="48" name="Groupe 47"/>
            <p:cNvGrpSpPr/>
            <p:nvPr/>
          </p:nvGrpSpPr>
          <p:grpSpPr>
            <a:xfrm>
              <a:off x="6609672" y="5153735"/>
              <a:ext cx="1429886" cy="584642"/>
              <a:chOff x="1119614" y="2863497"/>
              <a:chExt cx="638246" cy="396004"/>
            </a:xfrm>
          </p:grpSpPr>
          <p:cxnSp>
            <p:nvCxnSpPr>
              <p:cNvPr id="49" name="Connecteur droit 48"/>
              <p:cNvCxnSpPr/>
              <p:nvPr/>
            </p:nvCxnSpPr>
            <p:spPr>
              <a:xfrm flipH="1">
                <a:off x="1119614" y="2863502"/>
                <a:ext cx="179212" cy="395999"/>
              </a:xfrm>
              <a:prstGeom prst="line">
                <a:avLst/>
              </a:prstGeom>
              <a:ln w="57150">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50" name="Connecteur droit 49"/>
              <p:cNvCxnSpPr/>
              <p:nvPr/>
            </p:nvCxnSpPr>
            <p:spPr>
              <a:xfrm>
                <a:off x="1577860" y="2863497"/>
                <a:ext cx="180000" cy="395999"/>
              </a:xfrm>
              <a:prstGeom prst="line">
                <a:avLst/>
              </a:prstGeom>
              <a:ln w="57150">
                <a:solidFill>
                  <a:schemeClr val="tx2"/>
                </a:solidFill>
                <a:tailEnd type="oval"/>
              </a:ln>
            </p:spPr>
            <p:style>
              <a:lnRef idx="2">
                <a:schemeClr val="accent1"/>
              </a:lnRef>
              <a:fillRef idx="0">
                <a:schemeClr val="accent1"/>
              </a:fillRef>
              <a:effectRef idx="1">
                <a:schemeClr val="accent1"/>
              </a:effectRef>
              <a:fontRef idx="minor">
                <a:schemeClr val="tx1"/>
              </a:fontRef>
            </p:style>
          </p:cxnSp>
        </p:grpSp>
        <p:pic>
          <p:nvPicPr>
            <p:cNvPr id="41" name="Image 40"/>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06427" y="3248031"/>
              <a:ext cx="726573" cy="726574"/>
            </a:xfrm>
            <a:prstGeom prst="rect">
              <a:avLst/>
            </a:prstGeom>
          </p:spPr>
        </p:pic>
        <p:pic>
          <p:nvPicPr>
            <p:cNvPr id="42" name="Image 41"/>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99663" y="3219989"/>
              <a:ext cx="558941" cy="558941"/>
            </a:xfrm>
            <a:prstGeom prst="rect">
              <a:avLst/>
            </a:prstGeom>
          </p:spPr>
        </p:pic>
        <p:cxnSp>
          <p:nvCxnSpPr>
            <p:cNvPr id="74" name="Connecteur droit 73"/>
            <p:cNvCxnSpPr/>
            <p:nvPr/>
          </p:nvCxnSpPr>
          <p:spPr>
            <a:xfrm>
              <a:off x="5111393" y="5153736"/>
              <a:ext cx="4464000" cy="0"/>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grpSp>
      <p:grpSp>
        <p:nvGrpSpPr>
          <p:cNvPr id="4" name="Groupe 3"/>
          <p:cNvGrpSpPr/>
          <p:nvPr/>
        </p:nvGrpSpPr>
        <p:grpSpPr>
          <a:xfrm>
            <a:off x="724658" y="1461457"/>
            <a:ext cx="3726414" cy="3309638"/>
            <a:chOff x="4852129" y="962190"/>
            <a:chExt cx="3726414" cy="3791834"/>
          </a:xfrm>
        </p:grpSpPr>
        <p:grpSp>
          <p:nvGrpSpPr>
            <p:cNvPr id="3" name="Groupe 2"/>
            <p:cNvGrpSpPr/>
            <p:nvPr/>
          </p:nvGrpSpPr>
          <p:grpSpPr>
            <a:xfrm>
              <a:off x="4852129" y="962190"/>
              <a:ext cx="3726414" cy="3791834"/>
              <a:chOff x="4852129" y="962190"/>
              <a:chExt cx="3726414" cy="3791834"/>
            </a:xfrm>
          </p:grpSpPr>
          <p:sp>
            <p:nvSpPr>
              <p:cNvPr id="189" name="Rectangle 188"/>
              <p:cNvSpPr/>
              <p:nvPr/>
            </p:nvSpPr>
            <p:spPr>
              <a:xfrm>
                <a:off x="4852129" y="962190"/>
                <a:ext cx="3726414" cy="3791834"/>
              </a:xfrm>
              <a:prstGeom prst="rect">
                <a:avLst/>
              </a:prstGeom>
              <a:solidFill>
                <a:srgbClr val="AAD3F4"/>
              </a:solidFill>
              <a:ln>
                <a:solidFill>
                  <a:srgbClr val="AAD3F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pic>
            <p:nvPicPr>
              <p:cNvPr id="194" name="Image 19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359433" y="1381704"/>
                <a:ext cx="791946" cy="791946"/>
              </a:xfrm>
              <a:prstGeom prst="rect">
                <a:avLst/>
              </a:prstGeom>
            </p:spPr>
          </p:pic>
        </p:grpSp>
        <p:sp>
          <p:nvSpPr>
            <p:cNvPr id="193" name="Rectangle 192"/>
            <p:cNvSpPr/>
            <p:nvPr/>
          </p:nvSpPr>
          <p:spPr>
            <a:xfrm>
              <a:off x="4996375" y="1095366"/>
              <a:ext cx="3518063" cy="28307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500" b="1" dirty="0">
                  <a:solidFill>
                    <a:srgbClr val="1565A7"/>
                  </a:solidFill>
                  <a:latin typeface="Arial Narrow" panose="020B0606020202030204" pitchFamily="34" charset="0"/>
                </a:rPr>
                <a:t>Outil de pilotage des compétences traversées</a:t>
              </a:r>
            </a:p>
          </p:txBody>
        </p:sp>
      </p:grpSp>
      <p:graphicFrame>
        <p:nvGraphicFramePr>
          <p:cNvPr id="75" name="Tableau 74"/>
          <p:cNvGraphicFramePr>
            <a:graphicFrameLocks noGrp="1"/>
          </p:cNvGraphicFramePr>
          <p:nvPr/>
        </p:nvGraphicFramePr>
        <p:xfrm>
          <a:off x="822967" y="2590544"/>
          <a:ext cx="3564000" cy="2061210"/>
        </p:xfrm>
        <a:graphic>
          <a:graphicData uri="http://schemas.openxmlformats.org/drawingml/2006/table">
            <a:tbl>
              <a:tblPr firstRow="1" bandRow="1">
                <a:tableStyleId>{5C22544A-7EE6-4342-B048-85BDC9FD1C3A}</a:tableStyleId>
              </a:tblPr>
              <a:tblGrid>
                <a:gridCol w="712800">
                  <a:extLst>
                    <a:ext uri="{9D8B030D-6E8A-4147-A177-3AD203B41FA5}">
                      <a16:colId xmlns:a16="http://schemas.microsoft.com/office/drawing/2014/main" val="2357160058"/>
                    </a:ext>
                  </a:extLst>
                </a:gridCol>
                <a:gridCol w="712800">
                  <a:extLst>
                    <a:ext uri="{9D8B030D-6E8A-4147-A177-3AD203B41FA5}">
                      <a16:colId xmlns:a16="http://schemas.microsoft.com/office/drawing/2014/main" val="1555318487"/>
                    </a:ext>
                  </a:extLst>
                </a:gridCol>
                <a:gridCol w="712800">
                  <a:extLst>
                    <a:ext uri="{9D8B030D-6E8A-4147-A177-3AD203B41FA5}">
                      <a16:colId xmlns:a16="http://schemas.microsoft.com/office/drawing/2014/main" val="3923087807"/>
                    </a:ext>
                  </a:extLst>
                </a:gridCol>
                <a:gridCol w="712800">
                  <a:extLst>
                    <a:ext uri="{9D8B030D-6E8A-4147-A177-3AD203B41FA5}">
                      <a16:colId xmlns:a16="http://schemas.microsoft.com/office/drawing/2014/main" val="3095892030"/>
                    </a:ext>
                  </a:extLst>
                </a:gridCol>
                <a:gridCol w="712800">
                  <a:extLst>
                    <a:ext uri="{9D8B030D-6E8A-4147-A177-3AD203B41FA5}">
                      <a16:colId xmlns:a16="http://schemas.microsoft.com/office/drawing/2014/main" val="3474388802"/>
                    </a:ext>
                  </a:extLst>
                </a:gridCol>
              </a:tblGrid>
              <a:tr h="342900">
                <a:tc>
                  <a:txBody>
                    <a:bodyPr/>
                    <a:lstStyle/>
                    <a:p>
                      <a:endParaRPr lang="fr-FR" sz="900" dirty="0"/>
                    </a:p>
                  </a:txBody>
                  <a:tcPr marL="68580" marR="68580" marT="34290" marB="34290"/>
                </a:tc>
                <a:tc>
                  <a:txBody>
                    <a:bodyPr/>
                    <a:lstStyle/>
                    <a:p>
                      <a:r>
                        <a:rPr lang="fr-FR" sz="900" dirty="0"/>
                        <a:t>Palier 1 Novice</a:t>
                      </a:r>
                    </a:p>
                  </a:txBody>
                  <a:tcPr marL="68580" marR="68580" marT="34290" marB="34290"/>
                </a:tc>
                <a:tc>
                  <a:txBody>
                    <a:bodyPr/>
                    <a:lstStyle/>
                    <a:p>
                      <a:r>
                        <a:rPr lang="fr-FR" sz="900" dirty="0"/>
                        <a:t>Palier 2 débrouillé</a:t>
                      </a:r>
                    </a:p>
                  </a:txBody>
                  <a:tcPr marL="68580" marR="68580" marT="34290" marB="34290"/>
                </a:tc>
                <a:tc>
                  <a:txBody>
                    <a:bodyPr/>
                    <a:lstStyle/>
                    <a:p>
                      <a:r>
                        <a:rPr lang="fr-FR" sz="900" dirty="0"/>
                        <a:t>Palier 3</a:t>
                      </a:r>
                    </a:p>
                    <a:p>
                      <a:r>
                        <a:rPr lang="fr-FR" sz="900" dirty="0"/>
                        <a:t>Maîtrise</a:t>
                      </a:r>
                    </a:p>
                  </a:txBody>
                  <a:tcPr marL="68580" marR="68580" marT="34290" marB="34290"/>
                </a:tc>
                <a:tc>
                  <a:txBody>
                    <a:bodyPr/>
                    <a:lstStyle/>
                    <a:p>
                      <a:r>
                        <a:rPr lang="fr-FR" sz="900" dirty="0"/>
                        <a:t>Palier 4</a:t>
                      </a:r>
                    </a:p>
                    <a:p>
                      <a:r>
                        <a:rPr lang="fr-FR" sz="900" dirty="0"/>
                        <a:t>Expert</a:t>
                      </a:r>
                    </a:p>
                  </a:txBody>
                  <a:tcPr marL="68580" marR="68580" marT="34290" marB="34290"/>
                </a:tc>
                <a:extLst>
                  <a:ext uri="{0D108BD9-81ED-4DB2-BD59-A6C34878D82A}">
                    <a16:rowId xmlns:a16="http://schemas.microsoft.com/office/drawing/2014/main" val="3144535140"/>
                  </a:ext>
                </a:extLst>
              </a:tr>
              <a:tr h="342900">
                <a:tc>
                  <a:txBody>
                    <a:bodyPr/>
                    <a:lstStyle/>
                    <a:p>
                      <a:pPr algn="ctr"/>
                      <a:r>
                        <a:rPr lang="fr-FR" sz="850" b="1" dirty="0"/>
                        <a:t>Compétence</a:t>
                      </a:r>
                      <a:r>
                        <a:rPr lang="fr-FR" sz="850" b="1" baseline="0" dirty="0"/>
                        <a:t> 1</a:t>
                      </a:r>
                      <a:endParaRPr lang="fr-FR" sz="850" b="1" dirty="0"/>
                    </a:p>
                  </a:txBody>
                  <a:tcPr marL="68580" marR="68580" marT="34290" marB="34290"/>
                </a:tc>
                <a:tc>
                  <a:txBody>
                    <a:bodyPr/>
                    <a:lstStyle/>
                    <a:p>
                      <a:r>
                        <a:rPr lang="fr-FR" sz="900" dirty="0"/>
                        <a:t>Atteint</a:t>
                      </a:r>
                      <a:r>
                        <a:rPr lang="fr-FR" sz="900" baseline="0" dirty="0"/>
                        <a:t> le 11/12/N</a:t>
                      </a:r>
                      <a:endParaRPr lang="fr-FR" sz="900" dirty="0"/>
                    </a:p>
                  </a:txBody>
                  <a:tcPr marL="68580" marR="68580" marT="34290" marB="34290"/>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fr-FR" sz="900" dirty="0"/>
                        <a:t>Atteint</a:t>
                      </a:r>
                      <a:r>
                        <a:rPr lang="fr-FR" sz="900" baseline="0" dirty="0"/>
                        <a:t> le 18/09/N</a:t>
                      </a:r>
                      <a:r>
                        <a:rPr lang="fr-FR" sz="900" baseline="30000" dirty="0"/>
                        <a:t>+1</a:t>
                      </a:r>
                      <a:endParaRPr lang="fr-FR" sz="900" dirty="0"/>
                    </a:p>
                  </a:txBody>
                  <a:tcPr marL="68580" marR="68580" marT="34290" marB="34290"/>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fr-FR" sz="900" dirty="0"/>
                        <a:t>Atteint</a:t>
                      </a:r>
                      <a:r>
                        <a:rPr lang="fr-FR" sz="900" baseline="0" dirty="0"/>
                        <a:t> le 22/05/N</a:t>
                      </a:r>
                      <a:r>
                        <a:rPr lang="fr-FR" sz="900" baseline="30000" dirty="0"/>
                        <a:t>+2</a:t>
                      </a:r>
                      <a:endParaRPr lang="fr-FR" sz="9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dirty="0"/>
                        <a:t>Atteint</a:t>
                      </a:r>
                      <a:r>
                        <a:rPr lang="fr-FR" sz="900" baseline="0" dirty="0"/>
                        <a:t> le 07/04/N</a:t>
                      </a:r>
                      <a:r>
                        <a:rPr lang="fr-FR" sz="900" baseline="30000" dirty="0"/>
                        <a:t>+3</a:t>
                      </a:r>
                      <a:endParaRPr lang="fr-FR" sz="900" dirty="0"/>
                    </a:p>
                  </a:txBody>
                  <a:tcPr marL="68580" marR="68580" marT="34290" marB="34290"/>
                </a:tc>
                <a:extLst>
                  <a:ext uri="{0D108BD9-81ED-4DB2-BD59-A6C34878D82A}">
                    <a16:rowId xmlns:a16="http://schemas.microsoft.com/office/drawing/2014/main" val="4085351826"/>
                  </a:ext>
                </a:extLst>
              </a:tr>
              <a:tr h="480060">
                <a:tc>
                  <a:txBody>
                    <a:bodyPr/>
                    <a:lstStyle/>
                    <a:p>
                      <a:pPr marL="0" marR="0" indent="0" algn="ctr" defTabSz="457187" rtl="0" eaLnBrk="1" fontAlgn="auto" latinLnBrk="0" hangingPunct="1">
                        <a:lnSpc>
                          <a:spcPct val="100000"/>
                        </a:lnSpc>
                        <a:spcBef>
                          <a:spcPts val="0"/>
                        </a:spcBef>
                        <a:spcAft>
                          <a:spcPts val="0"/>
                        </a:spcAft>
                        <a:buClrTx/>
                        <a:buSzTx/>
                        <a:buFontTx/>
                        <a:buNone/>
                        <a:tabLst/>
                        <a:defRPr/>
                      </a:pPr>
                      <a:r>
                        <a:rPr lang="fr-FR" sz="850" b="1" dirty="0"/>
                        <a:t>Compétence</a:t>
                      </a:r>
                      <a:r>
                        <a:rPr lang="fr-FR" sz="850" b="1" baseline="0" dirty="0"/>
                        <a:t> 2</a:t>
                      </a:r>
                      <a:endParaRPr lang="fr-FR" sz="850" b="1" dirty="0"/>
                    </a:p>
                  </a:txBody>
                  <a:tcPr marL="68580" marR="68580" marT="34290" marB="34290"/>
                </a:tc>
                <a:tc>
                  <a:txBody>
                    <a:bodyPr/>
                    <a:lstStyle/>
                    <a:p>
                      <a:endParaRPr lang="fr-FR" sz="900" dirty="0"/>
                    </a:p>
                  </a:txBody>
                  <a:tcPr marL="68580" marR="68580" marT="34290" marB="34290"/>
                </a:tc>
                <a:tc>
                  <a:txBody>
                    <a:bodyPr/>
                    <a:lstStyle/>
                    <a:p>
                      <a:r>
                        <a:rPr lang="fr-FR" sz="900" dirty="0"/>
                        <a:t>Atteint</a:t>
                      </a:r>
                      <a:r>
                        <a:rPr lang="fr-FR" sz="900" baseline="0" dirty="0"/>
                        <a:t> le </a:t>
                      </a:r>
                    </a:p>
                    <a:p>
                      <a:r>
                        <a:rPr lang="fr-FR" sz="900" baseline="0" dirty="0"/>
                        <a:t>18/11/N</a:t>
                      </a:r>
                    </a:p>
                    <a:p>
                      <a:r>
                        <a:rPr lang="fr-FR" sz="900" baseline="0" dirty="0"/>
                        <a:t>02/02/N</a:t>
                      </a:r>
                      <a:r>
                        <a:rPr lang="fr-FR" sz="900" baseline="30000" dirty="0"/>
                        <a:t>+1</a:t>
                      </a:r>
                      <a:endParaRPr lang="fr-FR" sz="900" dirty="0"/>
                    </a:p>
                  </a:txBody>
                  <a:tcPr marL="68580" marR="68580" marT="34290" marB="34290"/>
                </a:tc>
                <a:tc>
                  <a:txBody>
                    <a:bodyPr/>
                    <a:lstStyle/>
                    <a:p>
                      <a:r>
                        <a:rPr lang="fr-FR" sz="900" dirty="0"/>
                        <a:t>Atteint</a:t>
                      </a:r>
                      <a:r>
                        <a:rPr lang="fr-FR" sz="900" baseline="0" dirty="0"/>
                        <a:t> le</a:t>
                      </a:r>
                    </a:p>
                    <a:p>
                      <a:r>
                        <a:rPr lang="fr-FR" sz="900" baseline="0" dirty="0"/>
                        <a:t> 04/04/N</a:t>
                      </a:r>
                      <a:r>
                        <a:rPr lang="fr-FR" sz="900" baseline="30000" dirty="0"/>
                        <a:t>+3</a:t>
                      </a:r>
                      <a:endParaRPr lang="fr-FR" sz="900" dirty="0"/>
                    </a:p>
                  </a:txBody>
                  <a:tcPr marL="68580" marR="68580" marT="34290" marB="34290"/>
                </a:tc>
                <a:tc>
                  <a:txBody>
                    <a:bodyPr/>
                    <a:lstStyle/>
                    <a:p>
                      <a:endParaRPr lang="fr-FR" sz="900" dirty="0"/>
                    </a:p>
                  </a:txBody>
                  <a:tcPr marL="68580" marR="68580" marT="34290" marB="34290"/>
                </a:tc>
                <a:extLst>
                  <a:ext uri="{0D108BD9-81ED-4DB2-BD59-A6C34878D82A}">
                    <a16:rowId xmlns:a16="http://schemas.microsoft.com/office/drawing/2014/main" val="2604352129"/>
                  </a:ext>
                </a:extLst>
              </a:tr>
              <a:tr h="617220">
                <a:tc>
                  <a:txBody>
                    <a:bodyPr/>
                    <a:lstStyle/>
                    <a:p>
                      <a:pPr marL="0" marR="0" indent="0" algn="ctr" defTabSz="457187" rtl="0" eaLnBrk="1" fontAlgn="auto" latinLnBrk="0" hangingPunct="1">
                        <a:lnSpc>
                          <a:spcPct val="100000"/>
                        </a:lnSpc>
                        <a:spcBef>
                          <a:spcPts val="0"/>
                        </a:spcBef>
                        <a:spcAft>
                          <a:spcPts val="0"/>
                        </a:spcAft>
                        <a:buClrTx/>
                        <a:buSzTx/>
                        <a:buFontTx/>
                        <a:buNone/>
                        <a:tabLst/>
                        <a:defRPr/>
                      </a:pPr>
                      <a:r>
                        <a:rPr lang="fr-FR" sz="850" b="1" dirty="0"/>
                        <a:t>Compétence</a:t>
                      </a:r>
                    </a:p>
                    <a:p>
                      <a:pPr marL="0" marR="0" indent="0" algn="ctr" defTabSz="457187" rtl="0" eaLnBrk="1" fontAlgn="auto" latinLnBrk="0" hangingPunct="1">
                        <a:lnSpc>
                          <a:spcPct val="100000"/>
                        </a:lnSpc>
                        <a:spcBef>
                          <a:spcPts val="0"/>
                        </a:spcBef>
                        <a:spcAft>
                          <a:spcPts val="0"/>
                        </a:spcAft>
                        <a:buClrTx/>
                        <a:buSzTx/>
                        <a:buFontTx/>
                        <a:buNone/>
                        <a:tabLst/>
                        <a:defRPr/>
                      </a:pPr>
                      <a:r>
                        <a:rPr lang="fr-FR" sz="850" b="1" dirty="0"/>
                        <a:t>3</a:t>
                      </a:r>
                    </a:p>
                  </a:txBody>
                  <a:tcPr marL="68580" marR="68580" marT="34290" marB="34290"/>
                </a:tc>
                <a:tc>
                  <a:txBody>
                    <a:bodyPr/>
                    <a:lstStyle/>
                    <a:p>
                      <a:r>
                        <a:rPr lang="fr-FR" sz="900" dirty="0"/>
                        <a:t>Atteint</a:t>
                      </a:r>
                      <a:r>
                        <a:rPr lang="fr-FR" sz="900" baseline="0" dirty="0"/>
                        <a:t> le </a:t>
                      </a:r>
                    </a:p>
                    <a:p>
                      <a:r>
                        <a:rPr lang="fr-FR" sz="900" baseline="0" dirty="0"/>
                        <a:t>09/10/N</a:t>
                      </a:r>
                    </a:p>
                    <a:p>
                      <a:r>
                        <a:rPr lang="fr-FR" sz="900" baseline="0" dirty="0"/>
                        <a:t>14/05/N</a:t>
                      </a:r>
                      <a:r>
                        <a:rPr lang="fr-FR" sz="900" baseline="30000" dirty="0"/>
                        <a:t>+1</a:t>
                      </a:r>
                      <a:endParaRPr lang="fr-FR" sz="900" baseline="0" dirty="0"/>
                    </a:p>
                    <a:p>
                      <a:r>
                        <a:rPr lang="fr-FR" sz="900" baseline="0" dirty="0"/>
                        <a:t>10/10/N</a:t>
                      </a:r>
                      <a:r>
                        <a:rPr lang="fr-FR" sz="900" baseline="30000" dirty="0"/>
                        <a:t>+2</a:t>
                      </a:r>
                      <a:endParaRPr lang="fr-FR" sz="900" dirty="0"/>
                    </a:p>
                  </a:txBody>
                  <a:tcPr marL="68580" marR="68580" marT="34290" marB="34290"/>
                </a:tc>
                <a:tc>
                  <a:txBody>
                    <a:bodyPr/>
                    <a:lstStyle/>
                    <a:p>
                      <a:r>
                        <a:rPr lang="fr-FR" sz="900" dirty="0"/>
                        <a:t>Atteint</a:t>
                      </a:r>
                      <a:r>
                        <a:rPr lang="fr-FR" sz="900" baseline="0" dirty="0"/>
                        <a:t> le </a:t>
                      </a:r>
                    </a:p>
                    <a:p>
                      <a:r>
                        <a:rPr lang="fr-FR" sz="900" baseline="0" dirty="0"/>
                        <a:t>20/05/N</a:t>
                      </a:r>
                      <a:r>
                        <a:rPr lang="fr-FR" sz="900" baseline="30000" dirty="0"/>
                        <a:t>+3</a:t>
                      </a:r>
                    </a:p>
                  </a:txBody>
                  <a:tcPr marL="68580" marR="68580" marT="34290" marB="34290"/>
                </a:tc>
                <a:tc>
                  <a:txBody>
                    <a:bodyPr/>
                    <a:lstStyle/>
                    <a:p>
                      <a:endParaRPr lang="fr-FR" sz="900" dirty="0"/>
                    </a:p>
                  </a:txBody>
                  <a:tcPr marL="68580" marR="68580" marT="34290" marB="34290"/>
                </a:tc>
                <a:tc>
                  <a:txBody>
                    <a:bodyPr/>
                    <a:lstStyle/>
                    <a:p>
                      <a:endParaRPr lang="fr-FR" sz="900" dirty="0"/>
                    </a:p>
                  </a:txBody>
                  <a:tcPr marL="68580" marR="68580" marT="34290" marB="34290"/>
                </a:tc>
                <a:extLst>
                  <a:ext uri="{0D108BD9-81ED-4DB2-BD59-A6C34878D82A}">
                    <a16:rowId xmlns:a16="http://schemas.microsoft.com/office/drawing/2014/main" val="19635995"/>
                  </a:ext>
                </a:extLst>
              </a:tr>
              <a:tr h="278130">
                <a:tc>
                  <a:txBody>
                    <a:bodyPr/>
                    <a:lstStyle/>
                    <a:p>
                      <a:pPr marL="0" marR="0" indent="0" algn="ctr" defTabSz="457187" rtl="0" eaLnBrk="1" fontAlgn="auto" latinLnBrk="0" hangingPunct="1">
                        <a:lnSpc>
                          <a:spcPct val="100000"/>
                        </a:lnSpc>
                        <a:spcBef>
                          <a:spcPts val="0"/>
                        </a:spcBef>
                        <a:spcAft>
                          <a:spcPts val="0"/>
                        </a:spcAft>
                        <a:buClrTx/>
                        <a:buSzTx/>
                        <a:buFontTx/>
                        <a:buNone/>
                        <a:tabLst/>
                        <a:defRPr/>
                      </a:pPr>
                      <a:r>
                        <a:rPr lang="fr-FR" sz="900" b="1" dirty="0"/>
                        <a:t>…</a:t>
                      </a:r>
                    </a:p>
                  </a:txBody>
                  <a:tcPr marL="68580" marR="68580" marT="34290" marB="34290"/>
                </a:tc>
                <a:tc>
                  <a:txBody>
                    <a:bodyPr/>
                    <a:lstStyle/>
                    <a:p>
                      <a:r>
                        <a:rPr lang="fr-FR" sz="900" dirty="0"/>
                        <a:t>…</a:t>
                      </a:r>
                    </a:p>
                  </a:txBody>
                  <a:tcPr marL="68580" marR="68580" marT="34290" marB="34290"/>
                </a:tc>
                <a:tc>
                  <a:txBody>
                    <a:bodyPr/>
                    <a:lstStyle/>
                    <a:p>
                      <a:r>
                        <a:rPr lang="fr-FR" sz="900" dirty="0"/>
                        <a:t>…</a:t>
                      </a:r>
                    </a:p>
                  </a:txBody>
                  <a:tcPr marL="68580" marR="68580" marT="34290" marB="34290"/>
                </a:tc>
                <a:tc>
                  <a:txBody>
                    <a:bodyPr/>
                    <a:lstStyle/>
                    <a:p>
                      <a:r>
                        <a:rPr lang="fr-FR" sz="900" dirty="0"/>
                        <a:t>…</a:t>
                      </a:r>
                    </a:p>
                  </a:txBody>
                  <a:tcPr marL="68580" marR="68580" marT="34290" marB="34290"/>
                </a:tc>
                <a:tc>
                  <a:txBody>
                    <a:bodyPr/>
                    <a:lstStyle/>
                    <a:p>
                      <a:r>
                        <a:rPr lang="fr-FR" sz="900" dirty="0"/>
                        <a:t>…</a:t>
                      </a:r>
                    </a:p>
                  </a:txBody>
                  <a:tcPr marL="68580" marR="68580" marT="34290" marB="34290"/>
                </a:tc>
                <a:extLst>
                  <a:ext uri="{0D108BD9-81ED-4DB2-BD59-A6C34878D82A}">
                    <a16:rowId xmlns:a16="http://schemas.microsoft.com/office/drawing/2014/main" val="4233841908"/>
                  </a:ext>
                </a:extLst>
              </a:tr>
            </a:tbl>
          </a:graphicData>
        </a:graphic>
      </p:graphicFrame>
      <p:grpSp>
        <p:nvGrpSpPr>
          <p:cNvPr id="9" name="Groupe 8"/>
          <p:cNvGrpSpPr/>
          <p:nvPr/>
        </p:nvGrpSpPr>
        <p:grpSpPr>
          <a:xfrm>
            <a:off x="4698573" y="3882099"/>
            <a:ext cx="3240000" cy="888996"/>
            <a:chOff x="859124" y="3940672"/>
            <a:chExt cx="3240000" cy="888996"/>
          </a:xfrm>
        </p:grpSpPr>
        <p:grpSp>
          <p:nvGrpSpPr>
            <p:cNvPr id="7" name="Groupe 6"/>
            <p:cNvGrpSpPr/>
            <p:nvPr/>
          </p:nvGrpSpPr>
          <p:grpSpPr>
            <a:xfrm>
              <a:off x="859124" y="3940672"/>
              <a:ext cx="3240000" cy="888996"/>
              <a:chOff x="478642" y="3985983"/>
              <a:chExt cx="3533485" cy="888996"/>
            </a:xfrm>
          </p:grpSpPr>
          <p:sp>
            <p:nvSpPr>
              <p:cNvPr id="6" name="Rectangle 5"/>
              <p:cNvSpPr/>
              <p:nvPr/>
            </p:nvSpPr>
            <p:spPr>
              <a:xfrm>
                <a:off x="478642" y="3985983"/>
                <a:ext cx="3533485" cy="888996"/>
              </a:xfrm>
              <a:prstGeom prst="rect">
                <a:avLst/>
              </a:prstGeom>
              <a:solidFill>
                <a:srgbClr val="AAD3F4"/>
              </a:solidFill>
              <a:ln>
                <a:solidFill>
                  <a:srgbClr val="AAD3F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2" name="Rectangle 111"/>
              <p:cNvSpPr/>
              <p:nvPr/>
            </p:nvSpPr>
            <p:spPr>
              <a:xfrm>
                <a:off x="1375452" y="4186875"/>
                <a:ext cx="2518767" cy="535259"/>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500" b="1" dirty="0">
                    <a:solidFill>
                      <a:srgbClr val="1565A7"/>
                    </a:solidFill>
                    <a:latin typeface="Arial Narrow" panose="020B0606020202030204" pitchFamily="34" charset="0"/>
                  </a:rPr>
                  <a:t>L’entretien d’explicitation, </a:t>
                </a:r>
              </a:p>
              <a:p>
                <a:pPr algn="ctr"/>
                <a:r>
                  <a:rPr lang="fr-FR" sz="1500" b="1" dirty="0">
                    <a:solidFill>
                      <a:srgbClr val="1565A7"/>
                    </a:solidFill>
                    <a:latin typeface="Arial Narrow" panose="020B0606020202030204" pitchFamily="34" charset="0"/>
                  </a:rPr>
                  <a:t>capitalisation de l’expérience</a:t>
                </a:r>
              </a:p>
            </p:txBody>
          </p:sp>
        </p:grpSp>
        <p:pic>
          <p:nvPicPr>
            <p:cNvPr id="8" name="Image 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10286" y="4025170"/>
              <a:ext cx="720000" cy="720000"/>
            </a:xfrm>
            <a:prstGeom prst="rect">
              <a:avLst/>
            </a:prstGeom>
          </p:spPr>
        </p:pic>
      </p:grpSp>
      <p:grpSp>
        <p:nvGrpSpPr>
          <p:cNvPr id="76" name="Groupe 75"/>
          <p:cNvGrpSpPr/>
          <p:nvPr/>
        </p:nvGrpSpPr>
        <p:grpSpPr>
          <a:xfrm>
            <a:off x="7308304" y="28800"/>
            <a:ext cx="1729252" cy="410341"/>
            <a:chOff x="7308304" y="28800"/>
            <a:chExt cx="1729252" cy="410341"/>
          </a:xfrm>
        </p:grpSpPr>
        <p:pic>
          <p:nvPicPr>
            <p:cNvPr id="77" name="Image 76"/>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76456" y="28800"/>
              <a:ext cx="361100" cy="410341"/>
            </a:xfrm>
            <a:prstGeom prst="rect">
              <a:avLst/>
            </a:prstGeom>
          </p:spPr>
        </p:pic>
        <p:sp>
          <p:nvSpPr>
            <p:cNvPr id="78" name="ZoneTexte 77"/>
            <p:cNvSpPr txBox="1"/>
            <p:nvPr/>
          </p:nvSpPr>
          <p:spPr>
            <a:xfrm>
              <a:off x="7308304" y="95471"/>
              <a:ext cx="1584176" cy="276999"/>
            </a:xfrm>
            <a:prstGeom prst="rect">
              <a:avLst/>
            </a:prstGeom>
            <a:noFill/>
          </p:spPr>
          <p:txBody>
            <a:bodyPr wrap="square" rtlCol="0">
              <a:spAutoFit/>
            </a:bodyPr>
            <a:lstStyle/>
            <a:p>
              <a:r>
                <a:rPr lang="fr-FR" sz="1200" b="1" dirty="0">
                  <a:solidFill>
                    <a:schemeClr val="tx1">
                      <a:lumMod val="65000"/>
                      <a:lumOff val="35000"/>
                    </a:schemeClr>
                  </a:solidFill>
                </a:rPr>
                <a:t>1- Collecter les traces</a:t>
              </a:r>
            </a:p>
          </p:txBody>
        </p:sp>
      </p:grpSp>
    </p:spTree>
    <p:extLst>
      <p:ext uri="{BB962C8B-B14F-4D97-AF65-F5344CB8AC3E}">
        <p14:creationId xmlns:p14="http://schemas.microsoft.com/office/powerpoint/2010/main" val="3376726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577830" y="418050"/>
            <a:ext cx="7867767" cy="323850"/>
          </a:xfrm>
        </p:spPr>
        <p:txBody>
          <a:bodyPr>
            <a:normAutofit fontScale="90000"/>
          </a:bodyPr>
          <a:lstStyle/>
          <a:p>
            <a:r>
              <a:rPr lang="fr-FR" dirty="0"/>
              <a:t>Installer des </a:t>
            </a:r>
            <a:r>
              <a:rPr lang="fr-FR" dirty="0" smtClean="0"/>
              <a:t>repères DANS et HORS la classe au </a:t>
            </a:r>
            <a:r>
              <a:rPr lang="fr-FR" dirty="0"/>
              <a:t>service de la professionnalisation de l’élève</a:t>
            </a:r>
          </a:p>
        </p:txBody>
      </p:sp>
      <p:grpSp>
        <p:nvGrpSpPr>
          <p:cNvPr id="12" name="Groupe 11"/>
          <p:cNvGrpSpPr/>
          <p:nvPr/>
        </p:nvGrpSpPr>
        <p:grpSpPr>
          <a:xfrm>
            <a:off x="319682" y="1203598"/>
            <a:ext cx="2700000" cy="1800000"/>
            <a:chOff x="319682" y="906477"/>
            <a:chExt cx="2700000" cy="180000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a:ext>
              </a:extLst>
            </a:blip>
            <a:srcRect t="26157" b="29610"/>
            <a:stretch/>
          </p:blipFill>
          <p:spPr>
            <a:xfrm>
              <a:off x="724682" y="1955172"/>
              <a:ext cx="1890000" cy="587417"/>
            </a:xfrm>
            <a:prstGeom prst="rect">
              <a:avLst/>
            </a:prstGeom>
          </p:spPr>
        </p:pic>
        <p:sp>
          <p:nvSpPr>
            <p:cNvPr id="6" name="Rectangle à coins arrondis 5"/>
            <p:cNvSpPr/>
            <p:nvPr/>
          </p:nvSpPr>
          <p:spPr>
            <a:xfrm>
              <a:off x="319682" y="90647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Proposer une entreprise </a:t>
              </a:r>
            </a:p>
            <a:p>
              <a:pPr algn="ctr"/>
              <a:r>
                <a:rPr lang="fr-FR" sz="1400" dirty="0">
                  <a:solidFill>
                    <a:schemeClr val="tx1">
                      <a:lumMod val="75000"/>
                      <a:lumOff val="25000"/>
                    </a:schemeClr>
                  </a:solidFill>
                </a:rPr>
                <a:t>fil rouge </a:t>
              </a:r>
            </a:p>
            <a:p>
              <a:pPr algn="ctr"/>
              <a:r>
                <a:rPr lang="fr-FR" sz="1400" dirty="0">
                  <a:solidFill>
                    <a:schemeClr val="tx1">
                      <a:lumMod val="75000"/>
                      <a:lumOff val="25000"/>
                    </a:schemeClr>
                  </a:solidFill>
                </a:rPr>
                <a:t>sur un temps long  </a:t>
              </a:r>
            </a:p>
          </p:txBody>
        </p:sp>
      </p:grpSp>
      <p:sp>
        <p:nvSpPr>
          <p:cNvPr id="7" name="ZoneTexte 6"/>
          <p:cNvSpPr txBox="1"/>
          <p:nvPr/>
        </p:nvSpPr>
        <p:spPr>
          <a:xfrm>
            <a:off x="4031941" y="1410709"/>
            <a:ext cx="184731" cy="300082"/>
          </a:xfrm>
          <a:prstGeom prst="rect">
            <a:avLst/>
          </a:prstGeom>
          <a:noFill/>
        </p:spPr>
        <p:txBody>
          <a:bodyPr wrap="none" rtlCol="0">
            <a:spAutoFit/>
          </a:bodyPr>
          <a:lstStyle/>
          <a:p>
            <a:endParaRPr lang="fr-FR" sz="1350" dirty="0"/>
          </a:p>
        </p:txBody>
      </p:sp>
      <p:grpSp>
        <p:nvGrpSpPr>
          <p:cNvPr id="15" name="Groupe 14"/>
          <p:cNvGrpSpPr/>
          <p:nvPr/>
        </p:nvGrpSpPr>
        <p:grpSpPr>
          <a:xfrm>
            <a:off x="271745" y="3121908"/>
            <a:ext cx="2700000" cy="1800000"/>
            <a:chOff x="271745" y="2824787"/>
            <a:chExt cx="2700000" cy="1800000"/>
          </a:xfrm>
        </p:grpSpPr>
        <p:sp>
          <p:nvSpPr>
            <p:cNvPr id="30" name="Rectangle à coins arrondis 29"/>
            <p:cNvSpPr/>
            <p:nvPr/>
          </p:nvSpPr>
          <p:spPr>
            <a:xfrm>
              <a:off x="271745" y="282478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Collecter les traces de </a:t>
              </a:r>
              <a:br>
                <a:rPr lang="fr-FR" sz="1400" dirty="0">
                  <a:solidFill>
                    <a:schemeClr val="tx1">
                      <a:lumMod val="75000"/>
                      <a:lumOff val="25000"/>
                    </a:schemeClr>
                  </a:solidFill>
                </a:rPr>
              </a:br>
              <a:r>
                <a:rPr lang="fr-FR" sz="1400" dirty="0">
                  <a:solidFill>
                    <a:schemeClr val="tx1">
                      <a:lumMod val="75000"/>
                      <a:lumOff val="25000"/>
                    </a:schemeClr>
                  </a:solidFill>
                </a:rPr>
                <a:t>l’activité de l’élève</a:t>
              </a:r>
            </a:p>
          </p:txBody>
        </p:sp>
        <p:pic>
          <p:nvPicPr>
            <p:cNvPr id="31" name="Image 30"/>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a:ext>
              </a:extLst>
            </a:blip>
            <a:srcRect t="20817" b="22476"/>
            <a:stretch/>
          </p:blipFill>
          <p:spPr>
            <a:xfrm>
              <a:off x="1116253" y="3730578"/>
              <a:ext cx="1010984" cy="573292"/>
            </a:xfrm>
            <a:prstGeom prst="rect">
              <a:avLst/>
            </a:prstGeom>
          </p:spPr>
        </p:pic>
      </p:grpSp>
      <p:grpSp>
        <p:nvGrpSpPr>
          <p:cNvPr id="17" name="Groupe 16"/>
          <p:cNvGrpSpPr/>
          <p:nvPr/>
        </p:nvGrpSpPr>
        <p:grpSpPr>
          <a:xfrm>
            <a:off x="6164051" y="3092317"/>
            <a:ext cx="2700000" cy="1983107"/>
            <a:chOff x="6164051" y="2795196"/>
            <a:chExt cx="2700000" cy="1983107"/>
          </a:xfrm>
        </p:grpSpPr>
        <p:sp>
          <p:nvSpPr>
            <p:cNvPr id="28" name="Rectangle à coins arrondis 27"/>
            <p:cNvSpPr/>
            <p:nvPr/>
          </p:nvSpPr>
          <p:spPr>
            <a:xfrm>
              <a:off x="6164051" y="2795196"/>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85000"/>
                      <a:lumOff val="15000"/>
                    </a:schemeClr>
                  </a:solidFill>
                </a:rPr>
                <a:t>Faire interagir les élèves entre eux pour créer de véritable situations de travail. Sortir de la forme « enseignement magistral »</a:t>
              </a:r>
            </a:p>
          </p:txBody>
        </p:sp>
        <p:pic>
          <p:nvPicPr>
            <p:cNvPr id="32" name="Image 31"/>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092280" y="3829437"/>
              <a:ext cx="948867" cy="948866"/>
            </a:xfrm>
            <a:prstGeom prst="rect">
              <a:avLst/>
            </a:prstGeom>
          </p:spPr>
        </p:pic>
      </p:grpSp>
      <p:grpSp>
        <p:nvGrpSpPr>
          <p:cNvPr id="16" name="Groupe 15"/>
          <p:cNvGrpSpPr/>
          <p:nvPr/>
        </p:nvGrpSpPr>
        <p:grpSpPr>
          <a:xfrm>
            <a:off x="3161714" y="3121908"/>
            <a:ext cx="2700000" cy="2007897"/>
            <a:chOff x="3161714" y="2824787"/>
            <a:chExt cx="2700000" cy="2007897"/>
          </a:xfrm>
        </p:grpSpPr>
        <p:sp>
          <p:nvSpPr>
            <p:cNvPr id="29" name="Rectangle à coins arrondis 28"/>
            <p:cNvSpPr/>
            <p:nvPr/>
          </p:nvSpPr>
          <p:spPr>
            <a:xfrm>
              <a:off x="3161714" y="282478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defTabSz="588169"/>
              <a:r>
                <a:rPr lang="fr-FR" sz="1400" dirty="0">
                  <a:solidFill>
                    <a:schemeClr val="tx1">
                      <a:lumMod val="85000"/>
                      <a:lumOff val="15000"/>
                    </a:schemeClr>
                  </a:solidFill>
                </a:rPr>
                <a:t>Mettre en place régulièrement des entretiens bilan et de suivi du développement des compétences, </a:t>
              </a:r>
            </a:p>
            <a:p>
              <a:pPr algn="ctr" defTabSz="588169"/>
              <a:r>
                <a:rPr lang="fr-FR" sz="1400" dirty="0">
                  <a:solidFill>
                    <a:schemeClr val="tx1">
                      <a:lumMod val="85000"/>
                      <a:lumOff val="15000"/>
                    </a:schemeClr>
                  </a:solidFill>
                </a:rPr>
                <a:t>véritables traces utiles à la certification</a:t>
              </a:r>
            </a:p>
          </p:txBody>
        </p:sp>
        <p:pic>
          <p:nvPicPr>
            <p:cNvPr id="33" name="Image 32"/>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a:ext>
              </a:extLst>
            </a:blip>
            <a:srcRect l="20802" t="19447" r="25326" b="18176"/>
            <a:stretch/>
          </p:blipFill>
          <p:spPr>
            <a:xfrm>
              <a:off x="5069216" y="3950415"/>
              <a:ext cx="761961" cy="882269"/>
            </a:xfrm>
            <a:prstGeom prst="rect">
              <a:avLst/>
            </a:prstGeom>
          </p:spPr>
        </p:pic>
      </p:grpSp>
      <p:grpSp>
        <p:nvGrpSpPr>
          <p:cNvPr id="13" name="Groupe 12"/>
          <p:cNvGrpSpPr/>
          <p:nvPr/>
        </p:nvGrpSpPr>
        <p:grpSpPr>
          <a:xfrm>
            <a:off x="6164051" y="1230861"/>
            <a:ext cx="2700000" cy="1800000"/>
            <a:chOff x="6164051" y="933740"/>
            <a:chExt cx="2700000" cy="1800000"/>
          </a:xfrm>
        </p:grpSpPr>
        <p:sp>
          <p:nvSpPr>
            <p:cNvPr id="14" name="Rectangle à coins arrondis 13"/>
            <p:cNvSpPr/>
            <p:nvPr/>
          </p:nvSpPr>
          <p:spPr>
            <a:xfrm>
              <a:off x="6164051" y="933740"/>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Installer des routines pour construire l’autonomie de l’élève</a:t>
              </a:r>
            </a:p>
          </p:txBody>
        </p:sp>
        <p:pic>
          <p:nvPicPr>
            <p:cNvPr id="3" name="Image 2"/>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902051" y="1806477"/>
              <a:ext cx="1224000" cy="741543"/>
            </a:xfrm>
            <a:prstGeom prst="rect">
              <a:avLst/>
            </a:prstGeom>
          </p:spPr>
        </p:pic>
      </p:grpSp>
      <p:grpSp>
        <p:nvGrpSpPr>
          <p:cNvPr id="10" name="Groupe 9"/>
          <p:cNvGrpSpPr/>
          <p:nvPr/>
        </p:nvGrpSpPr>
        <p:grpSpPr>
          <a:xfrm>
            <a:off x="3179216" y="1237138"/>
            <a:ext cx="2700000" cy="1800000"/>
            <a:chOff x="3179216" y="940017"/>
            <a:chExt cx="2700000" cy="1800000"/>
          </a:xfrm>
        </p:grpSpPr>
        <p:sp>
          <p:nvSpPr>
            <p:cNvPr id="11" name="Rectangle à coins arrondis 10"/>
            <p:cNvSpPr/>
            <p:nvPr/>
          </p:nvSpPr>
          <p:spPr>
            <a:xfrm>
              <a:off x="3179216" y="94001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Organiser l’espace professionnel pour permettre la simulation des situations de travail</a:t>
              </a:r>
            </a:p>
          </p:txBody>
        </p:sp>
        <p:pic>
          <p:nvPicPr>
            <p:cNvPr id="5" name="Image 4"/>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989216" y="1657871"/>
              <a:ext cx="1080000" cy="1080000"/>
            </a:xfrm>
            <a:prstGeom prst="rect">
              <a:avLst/>
            </a:prstGeom>
          </p:spPr>
        </p:pic>
      </p:grpSp>
      <p:grpSp>
        <p:nvGrpSpPr>
          <p:cNvPr id="22" name="Groupe 21"/>
          <p:cNvGrpSpPr/>
          <p:nvPr/>
        </p:nvGrpSpPr>
        <p:grpSpPr>
          <a:xfrm>
            <a:off x="7308304" y="28800"/>
            <a:ext cx="1729252" cy="410341"/>
            <a:chOff x="7308304" y="28800"/>
            <a:chExt cx="1729252" cy="410341"/>
          </a:xfrm>
        </p:grpSpPr>
        <p:pic>
          <p:nvPicPr>
            <p:cNvPr id="23" name="Image 22"/>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76456" y="28800"/>
              <a:ext cx="361100" cy="410341"/>
            </a:xfrm>
            <a:prstGeom prst="rect">
              <a:avLst/>
            </a:prstGeom>
          </p:spPr>
        </p:pic>
        <p:sp>
          <p:nvSpPr>
            <p:cNvPr id="24" name="ZoneTexte 23"/>
            <p:cNvSpPr txBox="1"/>
            <p:nvPr/>
          </p:nvSpPr>
          <p:spPr>
            <a:xfrm>
              <a:off x="7308304" y="95471"/>
              <a:ext cx="1584176" cy="276999"/>
            </a:xfrm>
            <a:prstGeom prst="rect">
              <a:avLst/>
            </a:prstGeom>
            <a:noFill/>
          </p:spPr>
          <p:txBody>
            <a:bodyPr wrap="square" rtlCol="0">
              <a:spAutoFit/>
            </a:bodyPr>
            <a:lstStyle/>
            <a:p>
              <a:r>
                <a:rPr lang="fr-FR" sz="1200" b="1" dirty="0">
                  <a:solidFill>
                    <a:schemeClr val="tx1">
                      <a:lumMod val="65000"/>
                      <a:lumOff val="35000"/>
                    </a:schemeClr>
                  </a:solidFill>
                </a:rPr>
                <a:t>1- Collecter les traces</a:t>
              </a:r>
            </a:p>
          </p:txBody>
        </p:sp>
      </p:grpSp>
    </p:spTree>
    <p:extLst>
      <p:ext uri="{BB962C8B-B14F-4D97-AF65-F5344CB8AC3E}">
        <p14:creationId xmlns:p14="http://schemas.microsoft.com/office/powerpoint/2010/main" val="3364411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59999" y="627534"/>
            <a:ext cx="8424000" cy="375606"/>
          </a:xfrm>
        </p:spPr>
        <p:txBody>
          <a:bodyPr>
            <a:normAutofit/>
          </a:bodyPr>
          <a:lstStyle/>
          <a:p>
            <a:r>
              <a:rPr lang="fr-FR" sz="2400" dirty="0"/>
              <a:t>« Learning </a:t>
            </a:r>
            <a:r>
              <a:rPr lang="fr-FR" sz="2400" dirty="0" err="1"/>
              <a:t>outcomes</a:t>
            </a:r>
            <a:r>
              <a:rPr lang="fr-FR" sz="2400" dirty="0"/>
              <a:t> » ou acquis d’apprentissage</a:t>
            </a:r>
          </a:p>
        </p:txBody>
      </p:sp>
      <p:pic>
        <p:nvPicPr>
          <p:cNvPr id="5" name="Imag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496111" y="1962278"/>
            <a:ext cx="1676400" cy="1905000"/>
          </a:xfrm>
          <a:prstGeom prst="rect">
            <a:avLst/>
          </a:prstGeom>
        </p:spPr>
      </p:pic>
      <p:sp>
        <p:nvSpPr>
          <p:cNvPr id="7" name="ZoneTexte 6"/>
          <p:cNvSpPr txBox="1"/>
          <p:nvPr/>
        </p:nvSpPr>
        <p:spPr>
          <a:xfrm>
            <a:off x="1217129" y="1208766"/>
            <a:ext cx="6845505" cy="584775"/>
          </a:xfrm>
          <a:prstGeom prst="rect">
            <a:avLst/>
          </a:prstGeom>
          <a:noFill/>
        </p:spPr>
        <p:txBody>
          <a:bodyPr wrap="square" rtlCol="0">
            <a:spAutoFit/>
          </a:bodyPr>
          <a:lstStyle/>
          <a:p>
            <a:pPr algn="ctr"/>
            <a:r>
              <a:rPr lang="fr-FR" sz="1600" dirty="0">
                <a:solidFill>
                  <a:schemeClr val="tx1">
                    <a:lumMod val="75000"/>
                    <a:lumOff val="25000"/>
                  </a:schemeClr>
                </a:solidFill>
              </a:rPr>
              <a:t>Notion internationale attribuable au processus de Lisbonne de 2000 sur l’enseignement et la formation professionnels</a:t>
            </a:r>
          </a:p>
        </p:txBody>
      </p:sp>
      <p:pic>
        <p:nvPicPr>
          <p:cNvPr id="8" name="Imag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782923" y="1999167"/>
            <a:ext cx="2154283" cy="2154283"/>
          </a:xfrm>
          <a:prstGeom prst="rect">
            <a:avLst/>
          </a:prstGeom>
        </p:spPr>
      </p:pic>
      <p:sp>
        <p:nvSpPr>
          <p:cNvPr id="10" name="ZoneTexte 9"/>
          <p:cNvSpPr txBox="1"/>
          <p:nvPr/>
        </p:nvSpPr>
        <p:spPr>
          <a:xfrm>
            <a:off x="519377" y="2068447"/>
            <a:ext cx="1863019" cy="1569660"/>
          </a:xfrm>
          <a:prstGeom prst="rect">
            <a:avLst/>
          </a:prstGeom>
          <a:noFill/>
        </p:spPr>
        <p:txBody>
          <a:bodyPr wrap="square" rtlCol="0">
            <a:spAutoFit/>
          </a:bodyPr>
          <a:lstStyle/>
          <a:p>
            <a:pPr algn="ctr"/>
            <a:r>
              <a:rPr lang="fr-FR" sz="1600" b="1" dirty="0">
                <a:solidFill>
                  <a:srgbClr val="F5430B"/>
                </a:solidFill>
              </a:rPr>
              <a:t>Répertoire des travaux effectués, preuves des compétences développées en formation </a:t>
            </a:r>
          </a:p>
        </p:txBody>
      </p:sp>
      <p:sp>
        <p:nvSpPr>
          <p:cNvPr id="11" name="Flèche droite 10"/>
          <p:cNvSpPr/>
          <p:nvPr/>
        </p:nvSpPr>
        <p:spPr>
          <a:xfrm>
            <a:off x="4639882" y="2849639"/>
            <a:ext cx="2143041" cy="689901"/>
          </a:xfrm>
          <a:prstGeom prst="rightArrow">
            <a:avLst/>
          </a:prstGeom>
          <a:solidFill>
            <a:srgbClr val="F5430B"/>
          </a:solidFill>
          <a:ln>
            <a:solidFill>
              <a:srgbClr val="F5430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Le portfolio</a:t>
            </a:r>
          </a:p>
        </p:txBody>
      </p:sp>
      <p:grpSp>
        <p:nvGrpSpPr>
          <p:cNvPr id="13" name="Groupe 12"/>
          <p:cNvGrpSpPr/>
          <p:nvPr/>
        </p:nvGrpSpPr>
        <p:grpSpPr>
          <a:xfrm>
            <a:off x="2267744" y="4325267"/>
            <a:ext cx="5709144" cy="738664"/>
            <a:chOff x="2554552" y="4248883"/>
            <a:chExt cx="5709144" cy="738664"/>
          </a:xfrm>
        </p:grpSpPr>
        <p:sp>
          <p:nvSpPr>
            <p:cNvPr id="2" name="ZoneTexte 1"/>
            <p:cNvSpPr txBox="1"/>
            <p:nvPr/>
          </p:nvSpPr>
          <p:spPr>
            <a:xfrm>
              <a:off x="3159980" y="4248883"/>
              <a:ext cx="5103716" cy="738664"/>
            </a:xfrm>
            <a:prstGeom prst="rect">
              <a:avLst/>
            </a:prstGeom>
            <a:noFill/>
          </p:spPr>
          <p:txBody>
            <a:bodyPr wrap="square" rtlCol="0">
              <a:spAutoFit/>
            </a:bodyPr>
            <a:lstStyle/>
            <a:p>
              <a:r>
                <a:rPr lang="fr-FR" sz="1400" dirty="0">
                  <a:solidFill>
                    <a:schemeClr val="tx1">
                      <a:lumMod val="75000"/>
                      <a:lumOff val="25000"/>
                    </a:schemeClr>
                  </a:solidFill>
                </a:rPr>
                <a:t>Définition de l’UE</a:t>
              </a:r>
            </a:p>
            <a:p>
              <a:r>
                <a:rPr lang="fr-FR" sz="1400" dirty="0">
                  <a:solidFill>
                    <a:schemeClr val="tx1">
                      <a:lumMod val="75000"/>
                      <a:lumOff val="25000"/>
                    </a:schemeClr>
                  </a:solidFill>
                </a:rPr>
                <a:t>«  ce que l’apprenant sait, comprend et est capable de démontrer au terme de son parcours de formation »</a:t>
              </a:r>
            </a:p>
          </p:txBody>
        </p:sp>
        <p:pic>
          <p:nvPicPr>
            <p:cNvPr id="9" name="Imag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54552" y="4440884"/>
              <a:ext cx="495558" cy="329771"/>
            </a:xfrm>
            <a:prstGeom prst="rect">
              <a:avLst/>
            </a:prstGeom>
          </p:spPr>
        </p:pic>
      </p:grpSp>
      <p:grpSp>
        <p:nvGrpSpPr>
          <p:cNvPr id="14" name="Groupe 13"/>
          <p:cNvGrpSpPr/>
          <p:nvPr/>
        </p:nvGrpSpPr>
        <p:grpSpPr>
          <a:xfrm>
            <a:off x="7308304" y="28800"/>
            <a:ext cx="1729252" cy="410341"/>
            <a:chOff x="7308304" y="28800"/>
            <a:chExt cx="1729252" cy="410341"/>
          </a:xfrm>
        </p:grpSpPr>
        <p:pic>
          <p:nvPicPr>
            <p:cNvPr id="15" name="Image 1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76456" y="28800"/>
              <a:ext cx="361100" cy="410341"/>
            </a:xfrm>
            <a:prstGeom prst="rect">
              <a:avLst/>
            </a:prstGeom>
          </p:spPr>
        </p:pic>
        <p:sp>
          <p:nvSpPr>
            <p:cNvPr id="16" name="ZoneTexte 15"/>
            <p:cNvSpPr txBox="1"/>
            <p:nvPr/>
          </p:nvSpPr>
          <p:spPr>
            <a:xfrm>
              <a:off x="7308304" y="95471"/>
              <a:ext cx="1584176" cy="276999"/>
            </a:xfrm>
            <a:prstGeom prst="rect">
              <a:avLst/>
            </a:prstGeom>
            <a:noFill/>
          </p:spPr>
          <p:txBody>
            <a:bodyPr wrap="square" rtlCol="0">
              <a:spAutoFit/>
            </a:bodyPr>
            <a:lstStyle/>
            <a:p>
              <a:r>
                <a:rPr lang="fr-FR" sz="1200" b="1" dirty="0">
                  <a:solidFill>
                    <a:schemeClr val="tx1">
                      <a:lumMod val="65000"/>
                      <a:lumOff val="35000"/>
                    </a:schemeClr>
                  </a:solidFill>
                </a:rPr>
                <a:t>1- Collecter les traces</a:t>
              </a:r>
            </a:p>
          </p:txBody>
        </p:sp>
      </p:grpSp>
    </p:spTree>
    <p:extLst>
      <p:ext uri="{BB962C8B-B14F-4D97-AF65-F5344CB8AC3E}">
        <p14:creationId xmlns:p14="http://schemas.microsoft.com/office/powerpoint/2010/main" val="1123794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schemas.openxmlformats.org/package/2006/metadata/core-properties"/>
    <ds:schemaRef ds:uri="http://schemas.microsoft.com/office/infopath/2007/PartnerControls"/>
    <ds:schemaRef ds:uri="http://purl.org/dc/terms/"/>
    <ds:schemaRef ds:uri="http://purl.org/dc/dcmitype/"/>
    <ds:schemaRef ds:uri="http://schemas.microsoft.com/office/2006/documentManagement/types"/>
    <ds:schemaRef ds:uri="http://www.w3.org/XML/1998/namespace"/>
    <ds:schemaRef ds:uri="2c7ddd52-0a06-43b1-a35c-dcb15ea2e3f4"/>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8134</TotalTime>
  <Words>3527</Words>
  <Application>Microsoft Office PowerPoint</Application>
  <PresentationFormat>Affichage à l'écran (16:9)</PresentationFormat>
  <Paragraphs>719</Paragraphs>
  <Slides>40</Slides>
  <Notes>31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40</vt:i4>
      </vt:variant>
    </vt:vector>
  </HeadingPairs>
  <TitlesOfParts>
    <vt:vector size="51" baseType="lpstr">
      <vt:lpstr>ＭＳ Ｐゴシック</vt:lpstr>
      <vt:lpstr>Arial</vt:lpstr>
      <vt:lpstr>Arial Black</vt:lpstr>
      <vt:lpstr>Arial Narrow</vt:lpstr>
      <vt:lpstr>Bahnschrift SemiBold Condensed</vt:lpstr>
      <vt:lpstr>Calibri</vt:lpstr>
      <vt:lpstr>Symbol</vt:lpstr>
      <vt:lpstr>Times New Roman</vt:lpstr>
      <vt:lpstr>Wingdings</vt:lpstr>
      <vt:lpstr>Wingdings 3</vt:lpstr>
      <vt:lpstr>MINISTÈRIEL</vt:lpstr>
      <vt:lpstr>Présentation PowerPoint</vt:lpstr>
      <vt:lpstr>Un cadre pédagogique commun à toute la filière économie gestion</vt:lpstr>
      <vt:lpstr>SOMMAIRE</vt:lpstr>
      <vt:lpstr>Présentation PowerPoint</vt:lpstr>
      <vt:lpstr>Professionnalité vs Professionnalisation</vt:lpstr>
      <vt:lpstr>Organiser les apprentissages dans une progression spiralaire</vt:lpstr>
      <vt:lpstr>Mettre en place les outils de la progression spiralaire</vt:lpstr>
      <vt:lpstr>Installer des repères DANS et HORS la classe au service de la professionnalisation de l’élève</vt:lpstr>
      <vt:lpstr>« Learning outcomes » ou acquis d’apprentissage</vt:lpstr>
      <vt:lpstr>La démarche dans un cadre éducatif</vt:lpstr>
      <vt:lpstr>Une présentation évolutive de l’auteur(e),  personnelle et professionnelle</vt:lpstr>
      <vt:lpstr>Recommandations pour une démarche optimale</vt:lpstr>
      <vt:lpstr>Présentation PowerPoint</vt:lpstr>
      <vt:lpstr>Objectifs pédagogiques pour les élèves</vt:lpstr>
      <vt:lpstr>Objectifs pédagogiques pour les enseignants</vt:lpstr>
      <vt:lpstr>Guider l’élève vers la verbalisation</vt:lpstr>
      <vt:lpstr>Le compte rendu d’activité au service de la réflexivité</vt:lpstr>
      <vt:lpstr>Quelle utilisation du portfolio par les enseignants dans le cadre de la formation ?   </vt:lpstr>
      <vt:lpstr>Proposition d’idées et de structuration des traces de l’activité de l’élève</vt:lpstr>
      <vt:lpstr>Des outils numériques de portfolio dans les nuages</vt:lpstr>
      <vt:lpstr>Présentation PowerPoint</vt:lpstr>
      <vt:lpstr>Organiser un espace professionnel « phygital »</vt:lpstr>
      <vt:lpstr>Présentation PowerPoint</vt:lpstr>
      <vt:lpstr>Présentation PowerPoint</vt:lpstr>
      <vt:lpstr>Organiser un espace professionnel « phygital »</vt:lpstr>
      <vt:lpstr>Le système d’information de l’organisation  L’espace professionnel numérique</vt:lpstr>
      <vt:lpstr>Le système d’information de l’organisation  L’espace professionnel numérique</vt:lpstr>
      <vt:lpstr>Le système d’information au lycée à ce jour : des outils professionnels non intégrés</vt:lpstr>
      <vt:lpstr>Le système d’information au lycée : un espace professionnel numérique </vt:lpstr>
      <vt:lpstr>Le PGI : Progiciel de gestion intégré</vt:lpstr>
      <vt:lpstr> Le PGI : Progiciel de gestion intégré</vt:lpstr>
      <vt:lpstr>Présentation PowerPoint</vt:lpstr>
      <vt:lpstr>Évaluer pour certifier</vt:lpstr>
      <vt:lpstr>Évaluer par profil à l’aide des paliers de la compétence</vt:lpstr>
      <vt:lpstr>Le dossier de l’élève pour préparer la certification</vt:lpstr>
      <vt:lpstr>Évaluer pour certifier</vt:lpstr>
      <vt:lpstr>Le processus de certification</vt:lpstr>
      <vt:lpstr>Feuille de route pédagogique</vt:lpstr>
      <vt:lpstr>Références</vt:lpstr>
      <vt:lpstr>Le système des informations satellites de l’action vécue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mmazoyer2</cp:lastModifiedBy>
  <cp:revision>223</cp:revision>
  <dcterms:created xsi:type="dcterms:W3CDTF">2020-03-05T15:21:24Z</dcterms:created>
  <dcterms:modified xsi:type="dcterms:W3CDTF">2021-01-13T12:36:07Z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