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0"/>
  </p:notesMasterIdLst>
  <p:sldIdLst>
    <p:sldId id="539" r:id="rId5"/>
    <p:sldId id="535" r:id="rId6"/>
    <p:sldId id="536" r:id="rId7"/>
    <p:sldId id="537" r:id="rId8"/>
    <p:sldId id="538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adémie" id="{0B896E98-F45E-4768-8620-EDDF394BE181}">
          <p14:sldIdLst>
            <p14:sldId id="539"/>
            <p14:sldId id="535"/>
            <p14:sldId id="536"/>
            <p14:sldId id="537"/>
            <p14:sldId id="5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couvin" initials="c" lastIdx="1" clrIdx="0">
    <p:extLst>
      <p:ext uri="{19B8F6BF-5375-455C-9EA6-DF929625EA0E}">
        <p15:presenceInfo xmlns:p15="http://schemas.microsoft.com/office/powerpoint/2012/main" userId="ccouv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FF"/>
    <a:srgbClr val="FF6600"/>
    <a:srgbClr val="E5E6FF"/>
    <a:srgbClr val="00452F"/>
    <a:srgbClr val="FFFF66"/>
    <a:srgbClr val="FFCC00"/>
    <a:srgbClr val="E3E3F5"/>
    <a:srgbClr val="FCE9E4"/>
    <a:srgbClr val="58595B"/>
    <a:srgbClr val="00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28299-DA4E-4A55-84A1-C00D6A245862}" v="10" dt="2021-09-21T07:38:25.960"/>
    <p1510:client id="{6D6E42DE-D430-41A0-AF8E-53D112B01B81}" v="19" dt="2020-09-22T13:39:48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0" autoAdjust="0"/>
    <p:restoredTop sz="91786" autoAdjust="0"/>
  </p:normalViewPr>
  <p:slideViewPr>
    <p:cSldViewPr showGuides="1">
      <p:cViewPr varScale="1">
        <p:scale>
          <a:sx n="65" d="100"/>
          <a:sy n="65" d="100"/>
        </p:scale>
        <p:origin x="893" y="53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7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7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COLIN" userId="QvGHE/d872opDa+vTZouRLVH4TNNDsdbm+ZBgWYgqUs=" providerId="None" clId="Web-{6D6E42DE-D430-41A0-AF8E-53D112B01B81}"/>
    <pc:docChg chg="modSld">
      <pc:chgData name="Sabina COLIN" userId="QvGHE/d872opDa+vTZouRLVH4TNNDsdbm+ZBgWYgqUs=" providerId="None" clId="Web-{6D6E42DE-D430-41A0-AF8E-53D112B01B81}" dt="2020-09-22T13:39:45.453" v="13"/>
      <pc:docMkLst>
        <pc:docMk/>
      </pc:docMkLst>
      <pc:sldChg chg="modSp">
        <pc:chgData name="Sabina COLIN" userId="QvGHE/d872opDa+vTZouRLVH4TNNDsdbm+ZBgWYgqUs=" providerId="None" clId="Web-{6D6E42DE-D430-41A0-AF8E-53D112B01B81}" dt="2020-09-22T13:39:45.453" v="13"/>
        <pc:sldMkLst>
          <pc:docMk/>
          <pc:sldMk cId="486498360" sldId="369"/>
        </pc:sldMkLst>
        <pc:graphicFrameChg chg="mod modGraphic">
          <ac:chgData name="Sabina COLIN" userId="QvGHE/d872opDa+vTZouRLVH4TNNDsdbm+ZBgWYgqUs=" providerId="None" clId="Web-{6D6E42DE-D430-41A0-AF8E-53D112B01B81}" dt="2020-09-22T13:39:45.453" v="13"/>
          <ac:graphicFrameMkLst>
            <pc:docMk/>
            <pc:sldMk cId="486498360" sldId="369"/>
            <ac:graphicFrameMk id="5" creationId="{00000000-0000-0000-0000-000000000000}"/>
          </ac:graphicFrameMkLst>
        </pc:graphicFrameChg>
      </pc:sldChg>
    </pc:docChg>
  </pc:docChgLst>
  <pc:docChgLst>
    <pc:chgData name="Nora Benkada" clId="Web-{59628299-DA4E-4A55-84A1-C00D6A245862}"/>
    <pc:docChg chg="modSld">
      <pc:chgData name="Nora Benkada" userId="" providerId="" clId="Web-{59628299-DA4E-4A55-84A1-C00D6A245862}" dt="2021-09-21T07:38:25.960" v="8" actId="14100"/>
      <pc:docMkLst>
        <pc:docMk/>
      </pc:docMkLst>
      <pc:sldChg chg="addSp modSp">
        <pc:chgData name="Nora Benkada" userId="" providerId="" clId="Web-{59628299-DA4E-4A55-84A1-C00D6A245862}" dt="2021-09-21T07:38:25.960" v="8" actId="14100"/>
        <pc:sldMkLst>
          <pc:docMk/>
          <pc:sldMk cId="3519600391" sldId="435"/>
        </pc:sldMkLst>
        <pc:picChg chg="add mod">
          <ac:chgData name="Nora Benkada" userId="" providerId="" clId="Web-{59628299-DA4E-4A55-84A1-C00D6A245862}" dt="2021-09-21T07:38:25.960" v="8" actId="14100"/>
          <ac:picMkLst>
            <pc:docMk/>
            <pc:sldMk cId="3519600391" sldId="435"/>
            <ac:picMk id="2" creationId="{9E58FA1A-D2FE-4BF2-AF2A-A899C061868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01/10/2021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222AF-2293-4807-B3DA-261D2C17952F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81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EE4BF-1258-42DE-8E05-1380FBB1F48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20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4 modules= 14 questions relevant d’un champ disciplinaire unique : science </a:t>
            </a:r>
            <a:r>
              <a:rPr lang="fr-FR" dirty="0" err="1"/>
              <a:t>eco</a:t>
            </a:r>
            <a:r>
              <a:rPr lang="fr-FR" dirty="0"/>
              <a:t>, gestion ou droit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A7C7B-A74E-4544-9D9B-BD820079DD1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34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jj/MM/AAAA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Intitulé de la division/délégation académique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514"/>
            <a:ext cx="4262004" cy="35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260"/>
            <a:ext cx="2152829" cy="17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251520" y="627614"/>
            <a:ext cx="8640000" cy="3599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51520" y="1131590"/>
            <a:ext cx="270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21520" y="1133222"/>
            <a:ext cx="270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191520" y="1133222"/>
            <a:ext cx="270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52456" y="631361"/>
            <a:ext cx="8424000" cy="3562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 bwMode="gray">
          <a:xfrm>
            <a:off x="251520" y="1151147"/>
            <a:ext cx="8640960" cy="35808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1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52456" y="631361"/>
            <a:ext cx="8424000" cy="3562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95693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58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5500"/>
          </a:xfrm>
          <a:solidFill>
            <a:srgbClr val="000091">
              <a:alpha val="7843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19777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251520" y="627534"/>
            <a:ext cx="8640960" cy="303598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1520" y="1563534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03521" y="1563534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155521" y="1563534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866" y="381940"/>
            <a:ext cx="6249987" cy="323165"/>
          </a:xfrm>
        </p:spPr>
        <p:txBody>
          <a:bodyPr/>
          <a:lstStyle>
            <a:lvl1pPr>
              <a:defRPr lang="fr-FR" sz="2100" b="1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1" y="1107224"/>
            <a:ext cx="7881400" cy="3394472"/>
          </a:xfrm>
        </p:spPr>
        <p:txBody>
          <a:bodyPr/>
          <a:lstStyle>
            <a:lvl1pPr marL="123095" marR="0" indent="-123095" algn="l" defTabSz="3165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434132" marR="0" indent="-117601" algn="l" defTabSz="3165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A5C1"/>
              </a:buClr>
              <a:buSzTx/>
              <a:buFont typeface="Arial Italic"/>
              <a:buChar char="■"/>
              <a:tabLst/>
              <a:defRPr/>
            </a:lvl2pPr>
            <a:lvl3pPr marL="434132" marR="0" indent="0" algn="l" defTabSz="3165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A5C1"/>
              </a:buClr>
              <a:buSzTx/>
              <a:buFont typeface="Arial"/>
              <a:buNone/>
              <a:tabLst/>
              <a:defRPr/>
            </a:lvl3pPr>
            <a:lvl4pPr marL="434132" marR="0" indent="123095" algn="l" defTabSz="3165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A5C1"/>
              </a:buClr>
              <a:buSzTx/>
              <a:buFont typeface="Arial"/>
              <a:buChar char="–"/>
              <a:tabLst/>
              <a:defRPr/>
            </a:lvl4pPr>
            <a:lvl5pPr marL="558326" marR="0" indent="0" algn="l" defTabSz="3165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A5C1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50225" y="4793458"/>
            <a:ext cx="45085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83546D-A7AF-494C-823A-E150963D60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32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05" b="28003"/>
          <a:stretch/>
        </p:blipFill>
        <p:spPr>
          <a:xfrm>
            <a:off x="179512" y="123478"/>
            <a:ext cx="504056" cy="44743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51520" y="631361"/>
            <a:ext cx="8640960" cy="3562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251520" y="1151147"/>
            <a:ext cx="8640960" cy="35808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6" r:id="rId4"/>
    <p:sldLayoutId id="2147483814" r:id="rId5"/>
    <p:sldLayoutId id="2147483815" r:id="rId6"/>
    <p:sldLayoutId id="2147483811" r:id="rId7"/>
    <p:sldLayoutId id="2147483809" r:id="rId8"/>
    <p:sldLayoutId id="2147483821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scol.education.fr/prog" TargetMode="External"/><Relationship Id="rId3" Type="http://schemas.openxmlformats.org/officeDocument/2006/relationships/hyperlink" Target="https://www.education.gouv.fr/pid20873/special-n-2-du-19-fevrier-2009.html" TargetMode="External"/><Relationship Id="rId7" Type="http://schemas.openxmlformats.org/officeDocument/2006/relationships/hyperlink" Target="http://www.education.gouv/enspr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11" Type="http://schemas.openxmlformats.org/officeDocument/2006/relationships/hyperlink" Target="http://www.cerpeg.fr/ecogest/" TargetMode="External"/><Relationship Id="rId5" Type="http://schemas.openxmlformats.org/officeDocument/2006/relationships/hyperlink" Target="https://www.education.gouv.fr/bo/19/Special5/MENE1908618A.htm" TargetMode="External"/><Relationship Id="rId10" Type="http://schemas.openxmlformats.org/officeDocument/2006/relationships/hyperlink" Target="http://economiegestion-vp-ac-creteil.fr/" TargetMode="External"/><Relationship Id="rId4" Type="http://schemas.openxmlformats.org/officeDocument/2006/relationships/hyperlink" Target="https://www.education.gouv.fr/bo/15/Hebdo30/MENE1511690D.htm" TargetMode="External"/><Relationship Id="rId9" Type="http://schemas.openxmlformats.org/officeDocument/2006/relationships/hyperlink" Target="http://www.sceren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dirty="0">
                <a:latin typeface="Arial" pitchFamily="34" charset="0"/>
                <a:cs typeface="Arial" pitchFamily="34" charset="0"/>
              </a:rPr>
              <a:t>ORDRE DU JOUR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23528" y="1779662"/>
            <a:ext cx="8424000" cy="2077200"/>
          </a:xfrm>
        </p:spPr>
        <p:txBody>
          <a:bodyPr/>
          <a:lstStyle/>
          <a:p>
            <a:pPr marL="257175" indent="-257175"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fr-FR" sz="1800" b="1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Nouvelles 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é</a:t>
            </a:r>
            <a:r>
              <a:rPr lang="fr-F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preuves </a:t>
            </a:r>
            <a:r>
              <a:rPr lang="fr-F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d’économie-gestion – SESSION 2022</a:t>
            </a:r>
            <a:endParaRPr lang="fr-FR" sz="1800" b="1" cap="all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marL="689175" lvl="2" indent="-257175">
              <a:buFont typeface="Wingdings" panose="05000000000000000000" pitchFamily="2" charset="2"/>
              <a:buChar char="§"/>
            </a:pPr>
            <a:endParaRPr lang="fr-FR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lvl="1"/>
            <a:endParaRPr lang="fr-FR" sz="2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endParaRPr lang="fr-FR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6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60350"/>
            <a:ext cx="7330343" cy="3951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2400" dirty="0" smtClean="0">
                <a:latin typeface="+mj-lt"/>
              </a:rPr>
              <a:t>Economie-gestion - Bac </a:t>
            </a:r>
            <a:r>
              <a:rPr lang="fr-FR" sz="2400" dirty="0">
                <a:latin typeface="+mj-lt"/>
              </a:rPr>
              <a:t>pro industriel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4303" y="607854"/>
            <a:ext cx="8136904" cy="2900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fr-FR" sz="7200" b="1" dirty="0">
              <a:solidFill>
                <a:schemeClr val="accent1"/>
              </a:solidFill>
              <a:latin typeface="Times New Roman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fr-FR" sz="7200" b="1" dirty="0">
                <a:solidFill>
                  <a:schemeClr val="accent1"/>
                </a:solidFill>
                <a:latin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 n°2 du 19/02/09</a:t>
            </a:r>
            <a:r>
              <a:rPr lang="fr-FR" sz="7200" b="1" dirty="0">
                <a:solidFill>
                  <a:schemeClr val="accent1"/>
                </a:solidFill>
                <a:latin typeface="Times New Roman" pitchFamily="18" charset="0"/>
              </a:rPr>
              <a:t>              </a:t>
            </a:r>
            <a:r>
              <a:rPr lang="fr-FR" sz="7200" b="1" dirty="0" smtClean="0">
                <a:solidFill>
                  <a:schemeClr val="accent1"/>
                </a:solidFill>
                <a:latin typeface="Times New Roman" pitchFamily="18" charset="0"/>
              </a:rPr>
              <a:t>	</a:t>
            </a:r>
            <a:r>
              <a:rPr lang="fr-FR" sz="6000" b="1" dirty="0" smtClean="0">
                <a:solidFill>
                  <a:schemeClr val="accent2"/>
                </a:solidFill>
              </a:rPr>
              <a:t>Horaires</a:t>
            </a:r>
            <a:r>
              <a:rPr lang="fr-FR" sz="6000" dirty="0" smtClean="0">
                <a:solidFill>
                  <a:schemeClr val="tx1"/>
                </a:solidFill>
              </a:rPr>
              <a:t> </a:t>
            </a:r>
            <a:r>
              <a:rPr lang="fr-FR" sz="6000" dirty="0">
                <a:solidFill>
                  <a:schemeClr val="tx1"/>
                </a:solidFill>
              </a:rPr>
              <a:t>d’enseignement</a:t>
            </a:r>
          </a:p>
          <a:p>
            <a:pPr>
              <a:lnSpc>
                <a:spcPct val="170000"/>
              </a:lnSpc>
              <a:buFont typeface="Monotype Sorts"/>
              <a:buNone/>
            </a:pPr>
            <a:r>
              <a:rPr lang="fr-FR" sz="7200" b="1" dirty="0">
                <a:solidFill>
                  <a:schemeClr val="accent1"/>
                </a:solidFill>
                <a:latin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 n°30 du 23/07/15</a:t>
            </a:r>
            <a:r>
              <a:rPr lang="fr-FR" sz="4200" dirty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fr-FR" sz="4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6000" dirty="0" smtClean="0">
                <a:solidFill>
                  <a:schemeClr val="tx1"/>
                </a:solidFill>
              </a:rPr>
              <a:t>Modalités </a:t>
            </a:r>
            <a:r>
              <a:rPr lang="fr-FR" sz="6000" dirty="0">
                <a:solidFill>
                  <a:schemeClr val="tx1"/>
                </a:solidFill>
              </a:rPr>
              <a:t>d’</a:t>
            </a:r>
            <a:r>
              <a:rPr lang="fr-FR" sz="6000" b="1" dirty="0">
                <a:solidFill>
                  <a:schemeClr val="accent2"/>
                </a:solidFill>
              </a:rPr>
              <a:t>évaluation par profil</a:t>
            </a:r>
            <a:r>
              <a:rPr lang="fr-FR" sz="6000" dirty="0"/>
              <a:t>	</a:t>
            </a:r>
          </a:p>
          <a:p>
            <a:pPr>
              <a:buNone/>
            </a:pPr>
            <a:endParaRPr lang="fr-FR" sz="2400" b="1" dirty="0">
              <a:solidFill>
                <a:schemeClr val="accent1"/>
              </a:solidFill>
              <a:latin typeface="Times New Roman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>
              <a:buNone/>
            </a:pPr>
            <a:r>
              <a:rPr lang="fr-FR" sz="7200" b="1" dirty="0">
                <a:solidFill>
                  <a:schemeClr val="accent1"/>
                </a:solidFill>
                <a:latin typeface="Times New Roman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 n°5 du 11/04/19</a:t>
            </a:r>
            <a:r>
              <a:rPr lang="fr-FR" sz="7200" b="1" dirty="0">
                <a:solidFill>
                  <a:schemeClr val="accent1"/>
                </a:solidFill>
                <a:latin typeface="Times New Roman" pitchFamily="18" charset="0"/>
              </a:rPr>
              <a:t>              </a:t>
            </a:r>
            <a:r>
              <a:rPr lang="fr-FR" sz="7200" b="1" dirty="0" smtClean="0">
                <a:solidFill>
                  <a:schemeClr val="accent1"/>
                </a:solidFill>
                <a:latin typeface="Times New Roman" pitchFamily="18" charset="0"/>
              </a:rPr>
              <a:t>	</a:t>
            </a:r>
            <a:r>
              <a:rPr lang="fr-FR" sz="6000" b="1" dirty="0" smtClean="0">
                <a:solidFill>
                  <a:schemeClr val="accent2"/>
                </a:solidFill>
              </a:rPr>
              <a:t>Nouveaux </a:t>
            </a:r>
            <a:r>
              <a:rPr lang="fr-FR" sz="6000" b="1" dirty="0">
                <a:solidFill>
                  <a:schemeClr val="accent2"/>
                </a:solidFill>
              </a:rPr>
              <a:t>programmes </a:t>
            </a:r>
            <a:r>
              <a:rPr lang="fr-FR" sz="6000" b="1" dirty="0" smtClean="0">
                <a:solidFill>
                  <a:schemeClr val="accent2"/>
                </a:solidFill>
              </a:rPr>
              <a:t> </a:t>
            </a:r>
            <a:r>
              <a:rPr lang="fr-FR" sz="7200" dirty="0" smtClean="0">
                <a:solidFill>
                  <a:schemeClr val="tx1"/>
                </a:solidFill>
                <a:latin typeface="Times New Roman" pitchFamily="18" charset="0"/>
              </a:rPr>
              <a:t>applicables </a:t>
            </a:r>
          </a:p>
          <a:p>
            <a:pPr>
              <a:buNone/>
            </a:pPr>
            <a:r>
              <a:rPr lang="fr-FR" sz="7200" dirty="0" smtClean="0">
                <a:solidFill>
                  <a:schemeClr val="tx1"/>
                </a:solidFill>
                <a:latin typeface="Times New Roman" pitchFamily="18" charset="0"/>
              </a:rPr>
              <a:t>- en </a:t>
            </a:r>
            <a:r>
              <a:rPr lang="fr-FR" sz="7200" dirty="0">
                <a:solidFill>
                  <a:schemeClr val="tx1"/>
                </a:solidFill>
                <a:latin typeface="Times New Roman" pitchFamily="18" charset="0"/>
              </a:rPr>
              <a:t>septembre 2019 en classe de </a:t>
            </a:r>
            <a:r>
              <a:rPr lang="fr-FR" sz="7200" dirty="0" smtClean="0">
                <a:solidFill>
                  <a:schemeClr val="tx1"/>
                </a:solidFill>
                <a:latin typeface="Times New Roman" pitchFamily="18" charset="0"/>
              </a:rPr>
              <a:t>seconde (30 heures)</a:t>
            </a:r>
          </a:p>
          <a:p>
            <a:pPr>
              <a:buFontTx/>
              <a:buChar char="-"/>
            </a:pPr>
            <a:r>
              <a:rPr lang="fr-FR" sz="7200" dirty="0" smtClean="0">
                <a:solidFill>
                  <a:schemeClr val="tx1"/>
                </a:solidFill>
                <a:latin typeface="Times New Roman" pitchFamily="18" charset="0"/>
              </a:rPr>
              <a:t>en septembre 2020 en classe de première (28 heures)</a:t>
            </a:r>
          </a:p>
          <a:p>
            <a:pPr>
              <a:buFontTx/>
              <a:buChar char="-"/>
            </a:pPr>
            <a:r>
              <a:rPr lang="fr-FR" sz="7200" dirty="0" smtClean="0">
                <a:solidFill>
                  <a:schemeClr val="tx1"/>
                </a:solidFill>
                <a:highlight>
                  <a:srgbClr val="FABE00"/>
                </a:highlight>
                <a:latin typeface="Times New Roman" pitchFamily="18" charset="0"/>
              </a:rPr>
              <a:t>en </a:t>
            </a:r>
            <a:r>
              <a:rPr lang="fr-FR" sz="7200" dirty="0">
                <a:solidFill>
                  <a:schemeClr val="tx1"/>
                </a:solidFill>
                <a:highlight>
                  <a:srgbClr val="FABE00"/>
                </a:highlight>
                <a:latin typeface="Times New Roman" pitchFamily="18" charset="0"/>
              </a:rPr>
              <a:t>septembre 2021 </a:t>
            </a:r>
            <a:r>
              <a:rPr lang="fr-FR" sz="7200" dirty="0">
                <a:solidFill>
                  <a:schemeClr val="tx1"/>
                </a:solidFill>
                <a:latin typeface="Times New Roman" pitchFamily="18" charset="0"/>
              </a:rPr>
              <a:t>en classe de terminale (</a:t>
            </a:r>
            <a:r>
              <a:rPr lang="fr-FR" sz="7200" dirty="0" smtClean="0">
                <a:solidFill>
                  <a:schemeClr val="tx1"/>
                </a:solidFill>
                <a:latin typeface="Times New Roman" pitchFamily="18" charset="0"/>
              </a:rPr>
              <a:t>26 heures)</a:t>
            </a:r>
            <a:endParaRPr lang="fr-FR" sz="72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7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fr-FR" sz="5550" dirty="0">
              <a:latin typeface="Times New Roman" pitchFamily="18" charset="0"/>
            </a:endParaRPr>
          </a:p>
          <a:p>
            <a:pPr>
              <a:buFont typeface="Monotype Sorts"/>
              <a:buNone/>
            </a:pPr>
            <a:endParaRPr lang="fr-FR" sz="1800" dirty="0"/>
          </a:p>
          <a:p>
            <a:pPr>
              <a:buFont typeface="Monotype Sorts"/>
              <a:buNone/>
            </a:pPr>
            <a:endParaRPr lang="fr-FR" sz="1800" dirty="0"/>
          </a:p>
        </p:txBody>
      </p:sp>
      <p:pic>
        <p:nvPicPr>
          <p:cNvPr id="1026" name="Picture 2" descr="sigle attention - Fenouillet sur Canal et Garonne">
            <a:extLst>
              <a:ext uri="{FF2B5EF4-FFF2-40B4-BE49-F238E27FC236}">
                <a16:creationId xmlns:a16="http://schemas.microsoft.com/office/drawing/2014/main" id="{1DB363AB-8398-C146-ACC7-EE221E416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82" y="3352481"/>
            <a:ext cx="864096" cy="9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gray">
          <a:xfrm>
            <a:off x="4716016" y="3678609"/>
            <a:ext cx="3528392" cy="12542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100" b="1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0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fr-FR" sz="20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ressources : </a:t>
            </a:r>
          </a:p>
          <a:p>
            <a:pPr marL="171450" indent="-171450">
              <a:buFontTx/>
              <a:buChar char="-"/>
              <a:defRPr/>
            </a:pPr>
            <a:r>
              <a:rPr lang="fr-FR" sz="1200" dirty="0" smtClean="0">
                <a:solidFill>
                  <a:schemeClr val="tx1"/>
                </a:solidFill>
                <a:hlinkClick r:id="rId7"/>
              </a:rPr>
              <a:t>www.education.gouv/enspro/</a:t>
            </a:r>
            <a:endParaRPr lang="fr-FR" sz="12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200" dirty="0" smtClean="0">
                <a:solidFill>
                  <a:schemeClr val="tx1"/>
                </a:solidFill>
                <a:hlinkClick r:id="rId8"/>
              </a:rPr>
              <a:t>www.eduscol.education.fr/prog</a:t>
            </a:r>
            <a:endParaRPr lang="fr-FR" sz="12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200" dirty="0" smtClean="0">
                <a:solidFill>
                  <a:schemeClr val="tx1"/>
                </a:solidFill>
                <a:hlinkClick r:id="rId9"/>
              </a:rPr>
              <a:t>www.sceren.fr</a:t>
            </a:r>
            <a:endParaRPr lang="fr-FR" sz="12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200" dirty="0" smtClean="0">
                <a:solidFill>
                  <a:schemeClr val="tx1"/>
                </a:solidFill>
                <a:hlinkClick r:id="rId10"/>
              </a:rPr>
              <a:t>http</a:t>
            </a:r>
            <a:r>
              <a:rPr lang="fr-FR" sz="1200" dirty="0">
                <a:solidFill>
                  <a:schemeClr val="tx1"/>
                </a:solidFill>
                <a:hlinkClick r:id="rId10"/>
              </a:rPr>
              <a:t>://</a:t>
            </a:r>
            <a:r>
              <a:rPr lang="fr-FR" sz="1200" dirty="0" smtClean="0">
                <a:solidFill>
                  <a:schemeClr val="tx1"/>
                </a:solidFill>
                <a:hlinkClick r:id="rId10"/>
              </a:rPr>
              <a:t>economiegestion-vp-ac-creteil.fr</a:t>
            </a:r>
            <a:endParaRPr lang="fr-FR" sz="12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200" dirty="0" smtClean="0">
                <a:solidFill>
                  <a:schemeClr val="tx1"/>
                </a:solidFill>
                <a:hlinkClick r:id="rId11"/>
              </a:rPr>
              <a:t>http</a:t>
            </a:r>
            <a:r>
              <a:rPr lang="fr-FR" sz="1200" dirty="0">
                <a:solidFill>
                  <a:schemeClr val="tx1"/>
                </a:solidFill>
                <a:hlinkClick r:id="rId11"/>
              </a:rPr>
              <a:t>://www.cerpeg.fr/ecogest/</a:t>
            </a:r>
            <a:endParaRPr lang="fr-FR" sz="12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7F558757-AD46-43C5-9475-D20A921E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56" y="218603"/>
            <a:ext cx="6975314" cy="9052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2588" dirty="0"/>
              <a:t>            </a:t>
            </a:r>
            <a:r>
              <a:rPr lang="fr-FR" sz="2400" dirty="0">
                <a:latin typeface="+mj-lt"/>
              </a:rPr>
              <a:t>Les 4 modules du programme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3666407-32CB-EB48-8DCC-6706E2F4CD52}"/>
              </a:ext>
            </a:extLst>
          </p:cNvPr>
          <p:cNvSpPr/>
          <p:nvPr/>
        </p:nvSpPr>
        <p:spPr>
          <a:xfrm>
            <a:off x="1357743" y="1209287"/>
            <a:ext cx="1998223" cy="9167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u="sng" dirty="0">
                <a:solidFill>
                  <a:schemeClr val="accent2"/>
                </a:solidFill>
              </a:rPr>
              <a:t>Module 1</a:t>
            </a:r>
          </a:p>
          <a:p>
            <a:pPr algn="ctr"/>
            <a:r>
              <a:rPr lang="fr-FR" sz="1350" dirty="0"/>
              <a:t>Découvrir l’environnement d’une entreprise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EF723B7-5BFC-9746-BF3F-E4A9FC6D60E2}"/>
              </a:ext>
            </a:extLst>
          </p:cNvPr>
          <p:cNvSpPr/>
          <p:nvPr/>
        </p:nvSpPr>
        <p:spPr>
          <a:xfrm>
            <a:off x="1349040" y="2315981"/>
            <a:ext cx="2015627" cy="90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u="sng" dirty="0">
                <a:solidFill>
                  <a:schemeClr val="accent2"/>
                </a:solidFill>
              </a:rPr>
              <a:t>Module 2</a:t>
            </a:r>
          </a:p>
          <a:p>
            <a:pPr algn="ctr"/>
            <a:r>
              <a:rPr lang="fr-FR" sz="1350" dirty="0"/>
              <a:t>Les choix d’une entreprise en matière de production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C1406C2-7D11-4D4E-A0DB-4421FB3A4651}"/>
              </a:ext>
            </a:extLst>
          </p:cNvPr>
          <p:cNvSpPr/>
          <p:nvPr/>
        </p:nvSpPr>
        <p:spPr>
          <a:xfrm>
            <a:off x="1314235" y="3424580"/>
            <a:ext cx="2085239" cy="783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u="sng" dirty="0">
                <a:solidFill>
                  <a:schemeClr val="accent2"/>
                </a:solidFill>
              </a:rPr>
              <a:t>Module 3</a:t>
            </a:r>
          </a:p>
          <a:p>
            <a:pPr algn="ctr"/>
            <a:r>
              <a:rPr lang="fr-FR" sz="1350" dirty="0"/>
              <a:t>De la création de valeur à sa répartition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9B43242-D0A8-E94C-B4C9-ACD0A3D967A5}"/>
              </a:ext>
            </a:extLst>
          </p:cNvPr>
          <p:cNvSpPr/>
          <p:nvPr/>
        </p:nvSpPr>
        <p:spPr>
          <a:xfrm>
            <a:off x="1331641" y="4357063"/>
            <a:ext cx="2085239" cy="741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u="sng" dirty="0">
                <a:solidFill>
                  <a:schemeClr val="accent2"/>
                </a:solidFill>
              </a:rPr>
              <a:t>Module 4</a:t>
            </a:r>
          </a:p>
          <a:p>
            <a:pPr algn="ctr"/>
            <a:r>
              <a:rPr lang="fr-FR" sz="1350" dirty="0"/>
              <a:t>Les mutations de la relation de travail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2C6CBAA-9E51-1F4A-810A-4F684655D633}"/>
              </a:ext>
            </a:extLst>
          </p:cNvPr>
          <p:cNvSpPr txBox="1"/>
          <p:nvPr/>
        </p:nvSpPr>
        <p:spPr>
          <a:xfrm>
            <a:off x="2627784" y="748203"/>
            <a:ext cx="58158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accent2"/>
                </a:solidFill>
              </a:rPr>
              <a:t>Un module </a:t>
            </a:r>
            <a:r>
              <a:rPr lang="fr-FR" sz="1350" b="1" dirty="0" smtClean="0"/>
              <a:t>: c’est plusieurs </a:t>
            </a:r>
            <a:r>
              <a:rPr lang="fr-FR" sz="1350" b="1" dirty="0"/>
              <a:t>questions </a:t>
            </a:r>
            <a:r>
              <a:rPr lang="fr-FR" sz="1350" b="1" dirty="0" smtClean="0"/>
              <a:t>sur </a:t>
            </a:r>
            <a:r>
              <a:rPr lang="fr-FR" sz="1350" b="1" dirty="0" smtClean="0">
                <a:solidFill>
                  <a:srgbClr val="0070C0"/>
                </a:solidFill>
              </a:rPr>
              <a:t>un même champ </a:t>
            </a:r>
            <a:r>
              <a:rPr lang="fr-FR" sz="1350" b="1" dirty="0">
                <a:solidFill>
                  <a:srgbClr val="0070C0"/>
                </a:solidFill>
              </a:rPr>
              <a:t>disciplinaire </a:t>
            </a:r>
            <a:r>
              <a:rPr lang="fr-FR" sz="1350" b="1" dirty="0" smtClean="0">
                <a:solidFill>
                  <a:srgbClr val="0070C0"/>
                </a:solidFill>
              </a:rPr>
              <a:t>  </a:t>
            </a:r>
            <a:endParaRPr lang="fr-FR" sz="1350" b="1" dirty="0">
              <a:solidFill>
                <a:srgbClr val="0070C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47BED5F-ACDE-EC44-ADCF-5A32A35F0682}"/>
              </a:ext>
            </a:extLst>
          </p:cNvPr>
          <p:cNvSpPr txBox="1"/>
          <p:nvPr/>
        </p:nvSpPr>
        <p:spPr>
          <a:xfrm>
            <a:off x="3453664" y="1383618"/>
            <a:ext cx="443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fr-FR" sz="1200" dirty="0"/>
              <a:t>Comment se caractérise un </a:t>
            </a:r>
            <a:r>
              <a:rPr lang="fr-FR" sz="1200" dirty="0">
                <a:highlight>
                  <a:srgbClr val="FF9933"/>
                </a:highlight>
              </a:rPr>
              <a:t>secteur d’activité</a:t>
            </a:r>
            <a:r>
              <a:rPr lang="fr-FR" sz="1200" dirty="0"/>
              <a:t>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une entreprise interagit avec </a:t>
            </a:r>
            <a:r>
              <a:rPr lang="fr-FR" sz="1200" dirty="0">
                <a:highlight>
                  <a:srgbClr val="FF9933"/>
                </a:highlight>
              </a:rPr>
              <a:t>son environnement</a:t>
            </a:r>
            <a:r>
              <a:rPr lang="fr-FR" sz="1200" dirty="0"/>
              <a:t>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</a:t>
            </a:r>
            <a:r>
              <a:rPr lang="fr-FR" sz="1200" dirty="0">
                <a:highlight>
                  <a:srgbClr val="FF9933"/>
                </a:highlight>
              </a:rPr>
              <a:t>les relations </a:t>
            </a:r>
            <a:r>
              <a:rPr lang="fr-FR" sz="1200" dirty="0"/>
              <a:t>entre les agents </a:t>
            </a:r>
            <a:r>
              <a:rPr lang="fr-FR" sz="1200" dirty="0" smtClean="0"/>
              <a:t>sont-elles </a:t>
            </a:r>
            <a:r>
              <a:rPr lang="fr-FR" sz="1200" dirty="0"/>
              <a:t>formalisées?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4ECE223-F9E5-4946-94BD-A385374DBDD8}"/>
              </a:ext>
            </a:extLst>
          </p:cNvPr>
          <p:cNvSpPr txBox="1"/>
          <p:nvPr/>
        </p:nvSpPr>
        <p:spPr>
          <a:xfrm>
            <a:off x="3453665" y="2429171"/>
            <a:ext cx="4644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fr-FR" sz="1200" dirty="0"/>
              <a:t>Comment se </a:t>
            </a:r>
            <a:r>
              <a:rPr lang="fr-FR" sz="1200" dirty="0">
                <a:highlight>
                  <a:srgbClr val="FF9933"/>
                </a:highlight>
              </a:rPr>
              <a:t>structure</a:t>
            </a:r>
            <a:r>
              <a:rPr lang="fr-FR" sz="1200" dirty="0"/>
              <a:t> une entreprise?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une entreprise </a:t>
            </a:r>
            <a:r>
              <a:rPr lang="fr-FR" sz="1200" dirty="0" smtClean="0"/>
              <a:t>définit-elle sa </a:t>
            </a:r>
            <a:r>
              <a:rPr lang="fr-FR" sz="1200" dirty="0">
                <a:highlight>
                  <a:srgbClr val="FF9933"/>
                </a:highlight>
              </a:rPr>
              <a:t>production</a:t>
            </a:r>
            <a:r>
              <a:rPr lang="fr-FR" sz="1200" dirty="0"/>
              <a:t>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une entreprise </a:t>
            </a:r>
            <a:r>
              <a:rPr lang="fr-FR" sz="1200" dirty="0" smtClean="0"/>
              <a:t>organise-t-elle sa </a:t>
            </a:r>
            <a:r>
              <a:rPr lang="fr-FR" sz="1200" dirty="0"/>
              <a:t>production?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une entreprise </a:t>
            </a:r>
            <a:r>
              <a:rPr lang="fr-FR" sz="1200" dirty="0" smtClean="0"/>
              <a:t>s’adapte-t-elle à </a:t>
            </a:r>
            <a:r>
              <a:rPr lang="fr-FR" sz="1200" dirty="0"/>
              <a:t>son environnement?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EF258B-7B85-A648-8899-AAA2636E4E3C}"/>
              </a:ext>
            </a:extLst>
          </p:cNvPr>
          <p:cNvSpPr txBox="1"/>
          <p:nvPr/>
        </p:nvSpPr>
        <p:spPr>
          <a:xfrm>
            <a:off x="3453665" y="3424580"/>
            <a:ext cx="4644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fr-FR" sz="1200" dirty="0"/>
              <a:t>Comment une entreprise </a:t>
            </a:r>
            <a:r>
              <a:rPr lang="fr-FR" sz="1200" dirty="0" smtClean="0"/>
              <a:t>crée-t-elle </a:t>
            </a:r>
            <a:r>
              <a:rPr lang="fr-FR" sz="1200" dirty="0"/>
              <a:t>de la </a:t>
            </a:r>
            <a:r>
              <a:rPr lang="fr-FR" sz="1200" dirty="0">
                <a:highlight>
                  <a:srgbClr val="FF9933"/>
                </a:highlight>
              </a:rPr>
              <a:t>valeur</a:t>
            </a:r>
            <a:r>
              <a:rPr lang="fr-FR" sz="1200" dirty="0"/>
              <a:t>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Quels sont les éléments à prendre en compte pour fixer </a:t>
            </a:r>
            <a:r>
              <a:rPr lang="fr-FR" sz="1200" dirty="0">
                <a:highlight>
                  <a:srgbClr val="FF9933"/>
                </a:highlight>
              </a:rPr>
              <a:t>un PV</a:t>
            </a:r>
            <a:r>
              <a:rPr lang="fr-FR" sz="1200" dirty="0"/>
              <a:t>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se répartit </a:t>
            </a:r>
            <a:r>
              <a:rPr lang="fr-FR" sz="1200" dirty="0">
                <a:highlight>
                  <a:srgbClr val="FF9933"/>
                </a:highlight>
              </a:rPr>
              <a:t>la richesse </a:t>
            </a:r>
            <a:r>
              <a:rPr lang="fr-FR" sz="1200" dirty="0"/>
              <a:t>produite dans une économie?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Comment les ménages </a:t>
            </a:r>
            <a:r>
              <a:rPr lang="fr-FR" sz="1200" dirty="0" smtClean="0"/>
              <a:t>gèrent-ils </a:t>
            </a:r>
            <a:r>
              <a:rPr lang="fr-FR" sz="1200" dirty="0"/>
              <a:t>leur </a:t>
            </a:r>
            <a:r>
              <a:rPr lang="fr-FR" sz="1200" dirty="0">
                <a:highlight>
                  <a:srgbClr val="FF9933"/>
                </a:highlight>
              </a:rPr>
              <a:t>budget</a:t>
            </a:r>
            <a:r>
              <a:rPr lang="fr-FR" sz="1200" dirty="0"/>
              <a:t>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82D7809-6811-8E4A-9405-7F1580E9A5A0}"/>
              </a:ext>
            </a:extLst>
          </p:cNvPr>
          <p:cNvSpPr txBox="1"/>
          <p:nvPr/>
        </p:nvSpPr>
        <p:spPr>
          <a:xfrm>
            <a:off x="3457649" y="4450065"/>
            <a:ext cx="464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fr-FR" sz="1200" dirty="0"/>
              <a:t>Quel </a:t>
            </a:r>
            <a:r>
              <a:rPr lang="fr-FR" sz="1200" dirty="0">
                <a:highlight>
                  <a:srgbClr val="FF9933"/>
                </a:highlight>
              </a:rPr>
              <a:t>cadre juridique </a:t>
            </a:r>
            <a:r>
              <a:rPr lang="fr-FR" sz="1200" dirty="0"/>
              <a:t>pour une relation de travail?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En quoi la </a:t>
            </a:r>
            <a:r>
              <a:rPr lang="fr-FR" sz="1200" dirty="0">
                <a:highlight>
                  <a:srgbClr val="FF9933"/>
                </a:highlight>
              </a:rPr>
              <a:t>relation de travail </a:t>
            </a:r>
            <a:r>
              <a:rPr lang="fr-FR" sz="1200" dirty="0" smtClean="0"/>
              <a:t>est-elle modifiée </a:t>
            </a:r>
            <a:r>
              <a:rPr lang="fr-FR" sz="1200" dirty="0"/>
              <a:t>par le </a:t>
            </a:r>
            <a:r>
              <a:rPr lang="fr-FR" sz="1200" dirty="0" err="1"/>
              <a:t>dev</a:t>
            </a:r>
            <a:r>
              <a:rPr lang="fr-FR" sz="1200" dirty="0"/>
              <a:t>. numérique?</a:t>
            </a:r>
          </a:p>
          <a:p>
            <a:pPr marL="214313" indent="-214313">
              <a:buFontTx/>
              <a:buChar char="-"/>
            </a:pPr>
            <a:r>
              <a:rPr lang="fr-FR" sz="1200" dirty="0"/>
              <a:t>Pourquoi entrer dans une logique de </a:t>
            </a:r>
            <a:r>
              <a:rPr lang="fr-FR" sz="1200" dirty="0">
                <a:highlight>
                  <a:srgbClr val="FF9933"/>
                </a:highlight>
              </a:rPr>
              <a:t>formation</a:t>
            </a:r>
            <a:r>
              <a:rPr lang="fr-FR" sz="1200" dirty="0"/>
              <a:t> au long de la vie?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84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3218">
        <p14:reveal/>
      </p:transition>
    </mc:Choice>
    <mc:Fallback xmlns="">
      <p:transition spd="slow" advTm="132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9742" y="450912"/>
            <a:ext cx="6858000" cy="594066"/>
          </a:xfrm>
        </p:spPr>
        <p:txBody>
          <a:bodyPr>
            <a:normAutofit fontScale="90000"/>
          </a:bodyPr>
          <a:lstStyle/>
          <a:p>
            <a:r>
              <a:rPr lang="fr-FR" sz="3000" u="sng" dirty="0">
                <a:solidFill>
                  <a:schemeClr val="accent1"/>
                </a:solidFill>
              </a:rPr>
              <a:t>La Certification </a:t>
            </a:r>
            <a:r>
              <a:rPr lang="fr-FR" sz="3000" dirty="0">
                <a:solidFill>
                  <a:srgbClr val="FFC000"/>
                </a:solidFill>
              </a:rPr>
              <a:t/>
            </a:r>
            <a:br>
              <a:rPr lang="fr-FR" sz="3000" dirty="0">
                <a:solidFill>
                  <a:srgbClr val="FFC000"/>
                </a:solidFill>
              </a:rPr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1426" y="1952848"/>
            <a:ext cx="6079574" cy="2714904"/>
          </a:xfrm>
        </p:spPr>
        <p:txBody>
          <a:bodyPr>
            <a:normAutofit fontScale="77500" lnSpcReduction="20000"/>
          </a:bodyPr>
          <a:lstStyle/>
          <a:p>
            <a:pPr marL="0" indent="0" algn="ctr" eaLnBrk="0" fontAlgn="base" hangingPunct="0">
              <a:spcAft>
                <a:spcPct val="0"/>
              </a:spcAft>
              <a:buClr>
                <a:schemeClr val="accent1"/>
              </a:buClr>
              <a:buSzPct val="75000"/>
              <a:buNone/>
            </a:pPr>
            <a:endParaRPr kumimoji="1" lang="fr-FR" dirty="0">
              <a:solidFill>
                <a:srgbClr val="88387D"/>
              </a:solidFill>
              <a:effectLst/>
            </a:endParaRPr>
          </a:p>
          <a:p>
            <a:pPr marL="0" indent="0" algn="ctr" eaLnBrk="0" fontAlgn="base" hangingPunct="0">
              <a:spcAft>
                <a:spcPct val="0"/>
              </a:spcAft>
              <a:buClr>
                <a:schemeClr val="accent1"/>
              </a:buClr>
              <a:buSzPct val="75000"/>
              <a:buNone/>
            </a:pPr>
            <a:r>
              <a:rPr kumimoji="1" lang="fr-FR" sz="2100" b="1" dirty="0">
                <a:solidFill>
                  <a:schemeClr val="tx1"/>
                </a:solidFill>
                <a:highlight>
                  <a:srgbClr val="FF9933"/>
                </a:highlight>
              </a:rPr>
              <a:t>Contrôle ponctuel</a:t>
            </a:r>
          </a:p>
          <a:p>
            <a:pPr marL="0" indent="0" algn="ctr" eaLnBrk="0" fontAlgn="base" hangingPunct="0">
              <a:spcAft>
                <a:spcPts val="900"/>
              </a:spcAft>
              <a:buClr>
                <a:schemeClr val="accent1"/>
              </a:buClr>
              <a:buSzPct val="75000"/>
              <a:buNone/>
            </a:pPr>
            <a:r>
              <a:rPr kumimoji="1" lang="fr-FR" sz="2100" dirty="0">
                <a:solidFill>
                  <a:schemeClr val="tx1"/>
                </a:solidFill>
              </a:rPr>
              <a:t>Pour tous les établissements </a:t>
            </a:r>
            <a:r>
              <a:rPr kumimoji="1" lang="fr-FR" sz="2100" dirty="0" smtClean="0">
                <a:solidFill>
                  <a:schemeClr val="tx1"/>
                </a:solidFill>
              </a:rPr>
              <a:t>(sauf </a:t>
            </a:r>
            <a:r>
              <a:rPr kumimoji="1" lang="fr-FR" sz="2100" dirty="0">
                <a:solidFill>
                  <a:schemeClr val="tx1"/>
                </a:solidFill>
              </a:rPr>
              <a:t>GRETA habilités tout </a:t>
            </a:r>
            <a:r>
              <a:rPr kumimoji="1" lang="fr-FR" sz="2100" dirty="0" smtClean="0">
                <a:solidFill>
                  <a:schemeClr val="tx1"/>
                </a:solidFill>
              </a:rPr>
              <a:t>CCF)</a:t>
            </a:r>
            <a:endParaRPr kumimoji="1" lang="fr-FR" sz="2100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spcAft>
                <a:spcPts val="900"/>
              </a:spcAft>
            </a:pPr>
            <a:r>
              <a:rPr lang="fr-FR" sz="2100" dirty="0">
                <a:solidFill>
                  <a:srgbClr val="990000"/>
                </a:solidFill>
                <a:latin typeface="Arial"/>
                <a:cs typeface="Arial"/>
              </a:rPr>
              <a:t>É</a:t>
            </a:r>
            <a:r>
              <a:rPr lang="fr-FR" sz="2100" dirty="0">
                <a:solidFill>
                  <a:srgbClr val="990000"/>
                </a:solidFill>
              </a:rPr>
              <a:t>preuve écrite </a:t>
            </a:r>
          </a:p>
          <a:p>
            <a:pPr lvl="1">
              <a:lnSpc>
                <a:spcPct val="170000"/>
              </a:lnSpc>
              <a:spcAft>
                <a:spcPts val="900"/>
              </a:spcAft>
            </a:pPr>
            <a:r>
              <a:rPr lang="fr-FR" sz="2100" dirty="0">
                <a:solidFill>
                  <a:srgbClr val="990000"/>
                </a:solidFill>
              </a:rPr>
              <a:t>Durée 2 heures</a:t>
            </a:r>
          </a:p>
          <a:p>
            <a:pPr lvl="1">
              <a:lnSpc>
                <a:spcPct val="170000"/>
              </a:lnSpc>
              <a:spcAft>
                <a:spcPts val="900"/>
              </a:spcAft>
            </a:pPr>
            <a:r>
              <a:rPr lang="fr-FR" sz="2100" dirty="0">
                <a:solidFill>
                  <a:srgbClr val="990000"/>
                </a:solidFill>
              </a:rPr>
              <a:t>Coefficient 1</a:t>
            </a:r>
          </a:p>
          <a:p>
            <a:pPr lvl="1">
              <a:lnSpc>
                <a:spcPct val="170000"/>
              </a:lnSpc>
              <a:spcAft>
                <a:spcPts val="900"/>
              </a:spcAft>
            </a:pPr>
            <a:r>
              <a:rPr lang="fr-FR" sz="2100" dirty="0">
                <a:solidFill>
                  <a:srgbClr val="990000"/>
                </a:solidFill>
              </a:rPr>
              <a:t>Sujet avec 2 parties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6175" y="2859243"/>
            <a:ext cx="2941866" cy="594066"/>
          </a:xfrm>
          <a:prstGeom prst="rect">
            <a:avLst/>
          </a:prstGeom>
          <a:blipFill rotWithShape="1"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</a:rPr>
              <a:t>Série de questions portant sur les thèmes du programme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57309" y="3619771"/>
            <a:ext cx="2941867" cy="1040771"/>
          </a:xfrm>
          <a:prstGeom prst="rect">
            <a:avLst/>
          </a:prstGeom>
          <a:blipFill rotWithShape="1"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</a:rPr>
              <a:t>Développement structuré répondant à une question choisi par le candidat parmi 2 thèmes proposés dans le sujet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ED9B460-1EBC-3149-A64A-5858F102A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852" y="874604"/>
            <a:ext cx="4884674" cy="85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5938C-CC6E-48F6-84FD-ADA109A1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743" y="473777"/>
            <a:ext cx="4941899" cy="960668"/>
          </a:xfrm>
        </p:spPr>
        <p:txBody>
          <a:bodyPr/>
          <a:lstStyle/>
          <a:p>
            <a:r>
              <a:rPr lang="fr-FR" u="sng" dirty="0">
                <a:solidFill>
                  <a:schemeClr val="accent1"/>
                </a:solidFill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427A7D-CE8C-47D8-B279-ED9C14D3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286" y="1525098"/>
            <a:ext cx="6426714" cy="3618402"/>
          </a:xfrm>
        </p:spPr>
        <p:txBody>
          <a:bodyPr>
            <a:normAutofit fontScale="92500" lnSpcReduction="20000"/>
          </a:bodyPr>
          <a:lstStyle/>
          <a:p>
            <a:pPr marL="445500" lvl="1" indent="-192881">
              <a:spcAft>
                <a:spcPts val="338"/>
              </a:spcAft>
              <a:buClrTx/>
              <a:buFont typeface="Wingdings" panose="05000000000000000000" pitchFamily="2" charset="2"/>
              <a:buChar char="Ø"/>
            </a:pPr>
            <a:r>
              <a:rPr lang="fr-FR" sz="1800" b="1" dirty="0">
                <a:highlight>
                  <a:srgbClr val="FF9933"/>
                </a:highlight>
                <a:latin typeface="Arial Narrow" panose="020B0606020202030204" pitchFamily="34" charset="0"/>
              </a:rPr>
              <a:t>Une acquisition des compétences </a:t>
            </a:r>
            <a:r>
              <a:rPr lang="fr-FR" sz="1800" dirty="0">
                <a:latin typeface="Arial Narrow" panose="020B0606020202030204" pitchFamily="34" charset="0"/>
              </a:rPr>
              <a:t>par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famille de métiers en classe de seconde</a:t>
            </a:r>
          </a:p>
          <a:p>
            <a:pPr marL="252619" lvl="1" indent="0">
              <a:spcAft>
                <a:spcPts val="338"/>
              </a:spcAft>
              <a:buClrTx/>
              <a:buNone/>
            </a:pPr>
            <a:r>
              <a:rPr lang="fr-FR" sz="1800" dirty="0">
                <a:latin typeface="Arial Narrow" panose="020B0606020202030204" pitchFamily="34" charset="0"/>
              </a:rPr>
              <a:t>      Une acquisition des compétences approfondies par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spécialité en classe de 1ere et terminale</a:t>
            </a:r>
          </a:p>
          <a:p>
            <a:pPr marL="252619" lvl="1" indent="0">
              <a:spcAft>
                <a:spcPts val="338"/>
              </a:spcAft>
              <a:buClrTx/>
              <a:buNone/>
            </a:pPr>
            <a:endParaRPr lang="fr-FR" sz="18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445500" lvl="1" indent="-192881">
              <a:spcAft>
                <a:spcPts val="338"/>
              </a:spcAft>
              <a:buClrTx/>
              <a:buFont typeface="Wingdings" panose="05000000000000000000" pitchFamily="2" charset="2"/>
              <a:buChar char="Ø"/>
            </a:pPr>
            <a:r>
              <a:rPr lang="fr-FR" sz="1800" dirty="0">
                <a:latin typeface="Arial Narrow" panose="020B0606020202030204" pitchFamily="34" charset="0"/>
              </a:rPr>
              <a:t> </a:t>
            </a:r>
            <a:r>
              <a:rPr lang="fr-FR" sz="1800" b="1" dirty="0">
                <a:highlight>
                  <a:srgbClr val="FF9933"/>
                </a:highlight>
                <a:latin typeface="Arial Narrow" panose="020B0606020202030204" pitchFamily="34" charset="0"/>
              </a:rPr>
              <a:t>Un enseignement </a:t>
            </a:r>
            <a:r>
              <a:rPr lang="fr-FR" sz="1800" dirty="0">
                <a:latin typeface="Arial Narrow" panose="020B0606020202030204" pitchFamily="34" charset="0"/>
              </a:rPr>
              <a:t>présent</a:t>
            </a:r>
            <a:r>
              <a:rPr lang="fr-FR" sz="1800" b="1" dirty="0">
                <a:latin typeface="Arial Narrow" panose="020B0606020202030204" pitchFamily="34" charset="0"/>
              </a:rPr>
              <a:t> </a:t>
            </a:r>
            <a:r>
              <a:rPr lang="fr-FR" sz="1800" dirty="0">
                <a:latin typeface="Arial Narrow" panose="020B0606020202030204" pitchFamily="34" charset="0"/>
              </a:rPr>
              <a:t>sur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le cycle complet </a:t>
            </a:r>
            <a:r>
              <a:rPr lang="fr-FR" sz="1800" dirty="0">
                <a:latin typeface="Arial Narrow" panose="020B0606020202030204" pitchFamily="34" charset="0"/>
              </a:rPr>
              <a:t>de formation, prenant toute sa place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dans l’enseignement professionnel </a:t>
            </a:r>
            <a:r>
              <a:rPr lang="fr-FR" sz="1800" dirty="0">
                <a:solidFill>
                  <a:schemeClr val="tx1"/>
                </a:solidFill>
                <a:latin typeface="Arial Narrow" panose="020B0606020202030204" pitchFamily="34" charset="0"/>
              </a:rPr>
              <a:t>et </a:t>
            </a:r>
            <a:r>
              <a:rPr lang="fr-FR" sz="1800" dirty="0">
                <a:latin typeface="Arial Narrow" panose="020B0606020202030204" pitchFamily="34" charset="0"/>
              </a:rPr>
              <a:t>laissant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la place à la liberté pédagogique.</a:t>
            </a:r>
          </a:p>
          <a:p>
            <a:pPr marL="252619" lvl="1" indent="0">
              <a:spcAft>
                <a:spcPts val="338"/>
              </a:spcAft>
              <a:buClrTx/>
              <a:buNone/>
            </a:pPr>
            <a:endParaRPr lang="fr-FR" sz="1800" dirty="0">
              <a:latin typeface="Arial Narrow" panose="020B0606020202030204" pitchFamily="34" charset="0"/>
            </a:endParaRPr>
          </a:p>
          <a:p>
            <a:pPr marL="445500" lvl="1" indent="-192881">
              <a:spcAft>
                <a:spcPts val="338"/>
              </a:spcAft>
              <a:buClrTx/>
              <a:buFont typeface="Wingdings" panose="05000000000000000000" pitchFamily="2" charset="2"/>
              <a:buChar char="Ø"/>
            </a:pPr>
            <a:r>
              <a:rPr lang="fr-FR" sz="1800" b="1" dirty="0">
                <a:highlight>
                  <a:srgbClr val="FF9933"/>
                </a:highlight>
                <a:latin typeface="Arial Narrow" panose="020B0606020202030204" pitchFamily="34" charset="0"/>
              </a:rPr>
              <a:t>Un programme </a:t>
            </a:r>
            <a:r>
              <a:rPr lang="fr-FR" sz="1800" dirty="0">
                <a:latin typeface="Arial Narrow" panose="020B0606020202030204" pitchFamily="34" charset="0"/>
              </a:rPr>
              <a:t>donnant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des clés de lecture et de compréhension des choix </a:t>
            </a:r>
            <a:r>
              <a:rPr lang="fr-FR" sz="1800" dirty="0">
                <a:latin typeface="Arial Narrow" panose="020B0606020202030204" pitchFamily="34" charset="0"/>
              </a:rPr>
              <a:t>réalisés par une entreprise en fonction de son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environnement économique et des contraintes liées à la gestion</a:t>
            </a:r>
            <a:r>
              <a:rPr lang="fr-FR" sz="1800" dirty="0">
                <a:solidFill>
                  <a:schemeClr val="accent2"/>
                </a:solidFill>
                <a:latin typeface="Arial Narrow" panose="020B0606020202030204" pitchFamily="34" charset="0"/>
              </a:rPr>
              <a:t>..</a:t>
            </a:r>
          </a:p>
          <a:p>
            <a:pPr marL="445500" lvl="1" indent="0">
              <a:spcAft>
                <a:spcPts val="338"/>
              </a:spcAft>
              <a:buClrTx/>
              <a:buNone/>
            </a:pPr>
            <a:endParaRPr lang="fr-FR" sz="1800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445500" lvl="1" indent="-192881">
              <a:spcAft>
                <a:spcPts val="338"/>
              </a:spcAft>
              <a:buClrTx/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tx1"/>
                </a:solidFill>
                <a:highlight>
                  <a:srgbClr val="FF9933"/>
                </a:highlight>
                <a:latin typeface="Arial Narrow" panose="020B0606020202030204" pitchFamily="34" charset="0"/>
              </a:rPr>
              <a:t>Une évaluation ponctuelle en fin de cycle </a:t>
            </a:r>
            <a:r>
              <a:rPr lang="fr-FR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par profil</a:t>
            </a:r>
          </a:p>
        </p:txBody>
      </p:sp>
      <p:pic>
        <p:nvPicPr>
          <p:cNvPr id="4" name="Picture 2" descr="bonhomme blanc 3d images gratuites libres de droits creative commons">
            <a:extLst>
              <a:ext uri="{FF2B5EF4-FFF2-40B4-BE49-F238E27FC236}">
                <a16:creationId xmlns:a16="http://schemas.microsoft.com/office/drawing/2014/main" id="{548D53A9-A4C4-43F7-BD62-F78542B38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198" y="195486"/>
            <a:ext cx="1403648" cy="100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2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171">
        <p14:reveal/>
      </p:transition>
    </mc:Choice>
    <mc:Fallback xmlns="">
      <p:transition spd="slow" advTm="91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9"/>
</p:tagLst>
</file>

<file path=ppt/theme/theme1.xml><?xml version="1.0" encoding="utf-8"?>
<a:theme xmlns:a="http://schemas.openxmlformats.org/drawingml/2006/main" name="MINISTÈRIEL">
  <a:themeElements>
    <a:clrScheme name="Personnalisé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AE50"/>
      </a:hlink>
      <a:folHlink>
        <a:srgbClr val="B26B02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2c7ddd52-0a06-43b1-a35c-dcb15ea2e3f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6592</TotalTime>
  <Words>431</Words>
  <Application>Microsoft Office PowerPoint</Application>
  <PresentationFormat>Affichage à l'écran (16:9)</PresentationFormat>
  <Paragraphs>69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Italic</vt:lpstr>
      <vt:lpstr>Arial Narrow</vt:lpstr>
      <vt:lpstr>Monotype Sorts</vt:lpstr>
      <vt:lpstr>Times New Roman</vt:lpstr>
      <vt:lpstr>Wingdings</vt:lpstr>
      <vt:lpstr>MINISTÈRIEL</vt:lpstr>
      <vt:lpstr>ORDRE DU JOUR</vt:lpstr>
      <vt:lpstr>Economie-gestion - Bac pro industriel </vt:lpstr>
      <vt:lpstr>            Les 4 modules du programme</vt:lpstr>
      <vt:lpstr>La Certification  </vt:lpstr>
      <vt:lpstr>CONCLUSION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inspecteur</cp:lastModifiedBy>
  <cp:revision>229</cp:revision>
  <dcterms:created xsi:type="dcterms:W3CDTF">2020-03-05T15:21:24Z</dcterms:created>
  <dcterms:modified xsi:type="dcterms:W3CDTF">2021-10-01T12:59:14Z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