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4"/>
  </p:sldMasterIdLst>
  <p:notesMasterIdLst>
    <p:notesMasterId r:id="rId15"/>
  </p:notesMasterIdLst>
  <p:sldIdLst>
    <p:sldId id="331" r:id="rId5"/>
    <p:sldId id="418" r:id="rId6"/>
    <p:sldId id="406" r:id="rId7"/>
    <p:sldId id="414" r:id="rId8"/>
    <p:sldId id="417" r:id="rId9"/>
    <p:sldId id="334" r:id="rId10"/>
    <p:sldId id="416" r:id="rId11"/>
    <p:sldId id="415" r:id="rId12"/>
    <p:sldId id="419" r:id="rId13"/>
    <p:sldId id="420" r:id="rId14"/>
  </p:sldIdLst>
  <p:sldSz cx="9144000" cy="5143500" type="screen16x9"/>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cadémie" id="{0B896E98-F45E-4768-8620-EDDF394BE181}">
          <p14:sldIdLst>
            <p14:sldId id="331"/>
            <p14:sldId id="418"/>
            <p14:sldId id="406"/>
            <p14:sldId id="414"/>
            <p14:sldId id="417"/>
            <p14:sldId id="334"/>
            <p14:sldId id="416"/>
            <p14:sldId id="415"/>
            <p14:sldId id="419"/>
            <p14:sldId id="420"/>
          </p14:sldIdLst>
        </p14:section>
      </p14:sectionLst>
    </p:ext>
    <p:ext uri="{EFAFB233-063F-42B5-8137-9DF3F51BA10A}">
      <p15:sldGuideLst xmlns:p15="http://schemas.microsoft.com/office/powerpoint/2012/main">
        <p15:guide id="1" orient="horz" pos="1620">
          <p15:clr>
            <a:srgbClr val="A4A3A4"/>
          </p15:clr>
        </p15:guide>
        <p15:guide id="2" orient="horz" pos="191">
          <p15:clr>
            <a:srgbClr val="A4A3A4"/>
          </p15:clr>
        </p15:guide>
        <p15:guide id="3" orient="horz" pos="854">
          <p15:clr>
            <a:srgbClr val="A4A3A4"/>
          </p15:clr>
        </p15:guide>
        <p15:guide id="4" orient="horz" pos="821">
          <p15:clr>
            <a:srgbClr val="A4A3A4"/>
          </p15:clr>
        </p15:guide>
        <p15:guide id="5" orient="horz" pos="3049">
          <p15:clr>
            <a:srgbClr val="A4A3A4"/>
          </p15:clr>
        </p15:guide>
        <p15:guide id="6" orient="horz" pos="3151">
          <p15:clr>
            <a:srgbClr val="A4A3A4"/>
          </p15:clr>
        </p15:guide>
        <p15:guide id="7" pos="2880">
          <p15:clr>
            <a:srgbClr val="A4A3A4"/>
          </p15:clr>
        </p15:guide>
        <p15:guide id="8" pos="476">
          <p15:clr>
            <a:srgbClr val="A4A3A4"/>
          </p15:clr>
        </p15:guide>
        <p15:guide id="9" pos="5193">
          <p15:clr>
            <a:srgbClr val="A4A3A4"/>
          </p15:clr>
        </p15:guide>
        <p15:guide id="10" pos="546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430B"/>
    <a:srgbClr val="F5F5F5"/>
    <a:srgbClr val="FF3300"/>
    <a:srgbClr val="E5E6FF"/>
    <a:srgbClr val="00452F"/>
    <a:srgbClr val="FFFF66"/>
    <a:srgbClr val="FFCC00"/>
    <a:srgbClr val="E3E3F5"/>
    <a:srgbClr val="FCE9E4"/>
    <a:srgbClr val="5859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6E42DE-D430-41A0-AF8E-53D112B01B81}" v="19" dt="2020-09-22T13:39:48.703"/>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Style léger 3 - Accentuation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E171933-4619-4E11-9A3F-F7608DF75F80}" styleName="Style moyen 1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72" autoAdjust="0"/>
    <p:restoredTop sz="94364" autoAdjust="0"/>
  </p:normalViewPr>
  <p:slideViewPr>
    <p:cSldViewPr showGuides="1">
      <p:cViewPr varScale="1">
        <p:scale>
          <a:sx n="92" d="100"/>
          <a:sy n="92" d="100"/>
        </p:scale>
        <p:origin x="342" y="66"/>
      </p:cViewPr>
      <p:guideLst>
        <p:guide orient="horz" pos="1620"/>
        <p:guide orient="horz" pos="191"/>
        <p:guide orient="horz" pos="854"/>
        <p:guide orient="horz" pos="821"/>
        <p:guide orient="horz" pos="3049"/>
        <p:guide orient="horz" pos="3151"/>
        <p:guide pos="2880"/>
        <p:guide pos="476"/>
        <p:guide pos="5193"/>
        <p:guide pos="5465"/>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bina COLIN" userId="QvGHE/d872opDa+vTZouRLVH4TNNDsdbm+ZBgWYgqUs=" providerId="None" clId="Web-{6D6E42DE-D430-41A0-AF8E-53D112B01B81}"/>
    <pc:docChg chg="modSld">
      <pc:chgData name="Sabina COLIN" userId="QvGHE/d872opDa+vTZouRLVH4TNNDsdbm+ZBgWYgqUs=" providerId="None" clId="Web-{6D6E42DE-D430-41A0-AF8E-53D112B01B81}" dt="2020-09-22T13:39:45.453" v="13"/>
      <pc:docMkLst>
        <pc:docMk/>
      </pc:docMkLst>
      <pc:sldChg chg="modSp">
        <pc:chgData name="Sabina COLIN" userId="QvGHE/d872opDa+vTZouRLVH4TNNDsdbm+ZBgWYgqUs=" providerId="None" clId="Web-{6D6E42DE-D430-41A0-AF8E-53D112B01B81}" dt="2020-09-22T13:39:45.453" v="13"/>
        <pc:sldMkLst>
          <pc:docMk/>
          <pc:sldMk cId="486498360" sldId="369"/>
        </pc:sldMkLst>
        <pc:graphicFrameChg chg="mod modGraphic">
          <ac:chgData name="Sabina COLIN" userId="QvGHE/d872opDa+vTZouRLVH4TNNDsdbm+ZBgWYgqUs=" providerId="None" clId="Web-{6D6E42DE-D430-41A0-AF8E-53D112B01B81}" dt="2020-09-22T13:39:45.453" v="13"/>
          <ac:graphicFrameMkLst>
            <pc:docMk/>
            <pc:sldMk cId="486498360" sldId="369"/>
            <ac:graphicFrameMk id="5"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21/03/2021</a:t>
            </a:fld>
            <a:endParaRPr lang="fr-FR" dirty="0"/>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Bonjour à toutes et à tous,</a:t>
            </a:r>
          </a:p>
          <a:p>
            <a:r>
              <a:rPr lang="fr-FR" dirty="0"/>
              <a:t>Avec</a:t>
            </a:r>
            <a:r>
              <a:rPr lang="fr-FR" baseline="0" dirty="0"/>
              <a:t> mes collègues Benoit, Angélique et Myriam, nous allons témoigner de notre expérience concernant une nouvelle modalité de formation que nous avons souhaité mettre en place cette année sur l’académie de Créteil. </a:t>
            </a:r>
          </a:p>
          <a:p>
            <a:r>
              <a:rPr lang="fr-FR" baseline="0" dirty="0"/>
              <a:t>Il s’agit de proposer des webinaires sur des thématiques transversales qui sont au cœur des préoccupations de tous les enseignants de l’économie-gestion et en lien avec la transformation de la voie professionnelle, les nouvelles pratiques pédagogiques à mettre en œuvre dans et hors la classe suite aux dernières rénovations des diplômes.</a:t>
            </a:r>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a:t>
            </a:fld>
            <a:endParaRPr lang="fr-FR" dirty="0"/>
          </a:p>
        </p:txBody>
      </p:sp>
    </p:spTree>
    <p:extLst>
      <p:ext uri="{BB962C8B-B14F-4D97-AF65-F5344CB8AC3E}">
        <p14:creationId xmlns:p14="http://schemas.microsoft.com/office/powerpoint/2010/main" val="652354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t>L’objectif de notre démarche est avant tout :</a:t>
            </a:r>
          </a:p>
          <a:p>
            <a:r>
              <a:rPr lang="fr-FR" dirty="0"/>
              <a:t>- De montrer que nous</a:t>
            </a:r>
            <a:r>
              <a:rPr lang="fr-FR" baseline="0" dirty="0"/>
              <a:t> travaillons collectivement, dans le même esprit, avec une démarche commune que nous ayons en charge les filières du tertiaire commercial, du tertiaire administratif, des métiers de la sécurité, ou de l’hôtellerie restauration.</a:t>
            </a:r>
          </a:p>
          <a:p>
            <a:r>
              <a:rPr lang="fr-FR" baseline="0" dirty="0"/>
              <a:t>- De viser un public très large puisque 1200 enseignants et 100 DDFPT/</a:t>
            </a:r>
            <a:r>
              <a:rPr lang="fr-FR" baseline="0" dirty="0" err="1"/>
              <a:t>coordo</a:t>
            </a:r>
            <a:r>
              <a:rPr lang="fr-FR" baseline="0" dirty="0"/>
              <a:t> sont invités à se connecter pour écouter un discours commun qui sera repris lors des formations proposées durant l’année.</a:t>
            </a:r>
          </a:p>
          <a:p>
            <a:pPr marL="171450" indent="-171450">
              <a:buFontTx/>
              <a:buChar char="-"/>
            </a:pPr>
            <a:r>
              <a:rPr lang="fr-FR" baseline="0" dirty="0"/>
              <a:t>De la même façon, les formateurs pourront s’appuyer sur un discours institutionnel (via les capsules vidéo) pour engager un travail de réflexion et de construction d’outils transversaux qui pourront être diffusés plus largement.</a:t>
            </a:r>
          </a:p>
          <a:p>
            <a:pPr marL="171450" indent="-171450">
              <a:buFontTx/>
              <a:buChar char="-"/>
            </a:pPr>
            <a:endParaRPr lang="fr-FR" baseline="0"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2</a:t>
            </a:fld>
            <a:endParaRPr lang="fr-FR" dirty="0"/>
          </a:p>
        </p:txBody>
      </p:sp>
    </p:spTree>
    <p:extLst>
      <p:ext uri="{BB962C8B-B14F-4D97-AF65-F5344CB8AC3E}">
        <p14:creationId xmlns:p14="http://schemas.microsoft.com/office/powerpoint/2010/main" val="948731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fontScale="92500"/>
          </a:bodyPr>
          <a:lstStyle/>
          <a:p>
            <a:pPr marL="0" indent="0">
              <a:buFontTx/>
              <a:buNone/>
            </a:pPr>
            <a:r>
              <a:rPr lang="fr-FR" b="1" baseline="0" dirty="0"/>
              <a:t>L’intérêt de cette stratégie de formation commune à toutes les filières est multiple </a:t>
            </a:r>
            <a:r>
              <a:rPr lang="fr-FR" baseline="0" dirty="0"/>
              <a:t>:</a:t>
            </a:r>
          </a:p>
          <a:p>
            <a:pPr marL="171450" indent="-171450">
              <a:buFontTx/>
              <a:buChar char="-"/>
            </a:pPr>
            <a:r>
              <a:rPr lang="fr-FR" baseline="0" dirty="0"/>
              <a:t>transmettre un seul et même discours pour gagner en cohérence </a:t>
            </a:r>
          </a:p>
          <a:p>
            <a:pPr marL="171450" indent="-171450">
              <a:buFontTx/>
              <a:buChar char="-"/>
            </a:pPr>
            <a:r>
              <a:rPr lang="fr-FR" baseline="0" dirty="0"/>
              <a:t>Montrer que les gestes professionnels des enseignants sont les mêmes quelle que soit la discipline enseignée :</a:t>
            </a:r>
          </a:p>
          <a:p>
            <a:pPr marL="628650" lvl="1" indent="-171450">
              <a:buFontTx/>
              <a:buChar char="-"/>
            </a:pPr>
            <a:r>
              <a:rPr lang="fr-FR" baseline="0" dirty="0"/>
              <a:t>les modalités de mise en </a:t>
            </a:r>
            <a:r>
              <a:rPr lang="fr-FR" baseline="0" dirty="0" err="1"/>
              <a:t>oeuvre</a:t>
            </a:r>
            <a:r>
              <a:rPr lang="fr-FR" baseline="0" dirty="0"/>
              <a:t> de la transformation de la voie professionnelle, </a:t>
            </a:r>
          </a:p>
          <a:p>
            <a:pPr marL="628650" lvl="1" indent="-171450">
              <a:buFontTx/>
              <a:buChar char="-"/>
            </a:pPr>
            <a:r>
              <a:rPr lang="fr-FR" baseline="0" dirty="0"/>
              <a:t>l’esprit des rénovations : les grilles de suivi des compétences, le </a:t>
            </a:r>
            <a:r>
              <a:rPr lang="fr-FR" baseline="0" dirty="0" err="1"/>
              <a:t>portefolio</a:t>
            </a:r>
            <a:r>
              <a:rPr lang="fr-FR" baseline="0" dirty="0"/>
              <a:t>, </a:t>
            </a:r>
          </a:p>
          <a:p>
            <a:pPr marL="628650" lvl="1" indent="-171450">
              <a:buFontTx/>
              <a:buChar char="-"/>
            </a:pPr>
            <a:r>
              <a:rPr lang="fr-FR" baseline="0" dirty="0"/>
              <a:t>Le suivi des PFMP </a:t>
            </a:r>
          </a:p>
          <a:p>
            <a:pPr marL="628650" lvl="1" indent="-171450">
              <a:buFontTx/>
              <a:buChar char="-"/>
            </a:pPr>
            <a:r>
              <a:rPr lang="fr-FR" baseline="0" dirty="0"/>
              <a:t>les modalités de certification : le LSL, l’attestation de réussite, </a:t>
            </a:r>
          </a:p>
          <a:p>
            <a:pPr marL="171450" indent="-171450">
              <a:buFontTx/>
              <a:buChar char="-"/>
            </a:pPr>
            <a:r>
              <a:rPr lang="fr-FR" baseline="0" dirty="0"/>
              <a:t>impulser de nouvelles pratiques au sein des établissements avec la possibilité pour les DDFPT de coordonner les équipes quelle que soit les filières de l’économie/gestion présentes dans l’établissement</a:t>
            </a:r>
          </a:p>
          <a:p>
            <a:pPr marL="171450" indent="-171450">
              <a:buFontTx/>
              <a:buChar char="-"/>
            </a:pPr>
            <a:r>
              <a:rPr lang="fr-FR" baseline="0" dirty="0"/>
              <a:t>Installer des routines dans et hors la classe qui seront des repères à la fois pour les enseignants mais également pour les élèves tout au long du cursus de formation.</a:t>
            </a:r>
          </a:p>
          <a:p>
            <a:pPr marL="171450" indent="-171450">
              <a:buFontTx/>
              <a:buChar char="-"/>
            </a:pPr>
            <a:endParaRPr lang="fr-FR" baseline="0" dirty="0"/>
          </a:p>
          <a:p>
            <a:pPr lvl="0"/>
            <a:r>
              <a:rPr lang="fr-FR" dirty="0"/>
              <a:t>Avec</a:t>
            </a:r>
            <a:r>
              <a:rPr lang="fr-FR" baseline="0" dirty="0"/>
              <a:t> les contraintes sanitaires qui nous ont été imposées, la formation continue des enseignants a été fortement modifiée et a nécessité une adaptation forte de la part de nos formateurs qui ont dû repenser les temps de formation. Les webinaires visibles sur des temps </a:t>
            </a:r>
            <a:r>
              <a:rPr lang="fr-FR" baseline="0" dirty="0" err="1"/>
              <a:t>synchônes</a:t>
            </a:r>
            <a:r>
              <a:rPr lang="fr-FR" baseline="0" dirty="0"/>
              <a:t> à distance, synchrones en équipe, asynchrones individuellement ou en équipe ont  diffusés un discours unique qui dans un deuxième temps  ont permis des temps d’é</a:t>
            </a:r>
            <a:r>
              <a:rPr lang="fr-FR" dirty="0"/>
              <a:t>changes de pratiques, de construction d’outils communs et la production de ressources transférables</a:t>
            </a:r>
            <a:r>
              <a:rPr lang="fr-FR" baseline="0" dirty="0"/>
              <a:t> à tous.</a:t>
            </a:r>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3</a:t>
            </a:fld>
            <a:endParaRPr lang="fr-FR" dirty="0"/>
          </a:p>
        </p:txBody>
      </p:sp>
    </p:spTree>
    <p:extLst>
      <p:ext uri="{BB962C8B-B14F-4D97-AF65-F5344CB8AC3E}">
        <p14:creationId xmlns:p14="http://schemas.microsoft.com/office/powerpoint/2010/main" val="39698297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fontScale="92500"/>
          </a:bodyPr>
          <a:lstStyle/>
          <a:p>
            <a:endParaRPr lang="fr-FR" dirty="0"/>
          </a:p>
          <a:p>
            <a:r>
              <a:rPr lang="fr-FR" sz="1200" b="0" i="0" u="none" strike="noStrike" kern="1200" dirty="0">
                <a:solidFill>
                  <a:schemeClr val="tx1"/>
                </a:solidFill>
                <a:effectLst/>
                <a:latin typeface="Arial" pitchFamily="34" charset="0"/>
                <a:ea typeface="+mn-ea"/>
                <a:cs typeface="+mn-cs"/>
              </a:rPr>
              <a:t>Le webinaire du 13 janvier a permis à nos formateurs de faire le lien lors des différentes formations spécifiques à la mise en place des nouveaux référentiels. </a:t>
            </a:r>
            <a:r>
              <a:rPr lang="fr-FR" dirty="0"/>
              <a:t/>
            </a:r>
            <a:br>
              <a:rPr lang="fr-FR" dirty="0"/>
            </a:br>
            <a:r>
              <a:rPr lang="fr-FR" dirty="0"/>
              <a:t/>
            </a:r>
            <a:br>
              <a:rPr lang="fr-FR" dirty="0"/>
            </a:br>
            <a:r>
              <a:rPr lang="fr-FR" sz="1200" b="0" i="0" u="none" strike="noStrike" kern="1200" dirty="0">
                <a:solidFill>
                  <a:schemeClr val="tx1"/>
                </a:solidFill>
                <a:effectLst/>
                <a:latin typeface="Arial" pitchFamily="34" charset="0"/>
                <a:ea typeface="+mn-ea"/>
                <a:cs typeface="+mn-cs"/>
              </a:rPr>
              <a:t>Une maquette de formation s’en est dégagé ainsi suite au webinaire 3 temps de travail se sont distingués une partie en formation synchrone à distance, suivie d’un travail en équipe, d’une mise en œuvre et d’une production. </a:t>
            </a:r>
            <a:r>
              <a:rPr lang="fr-FR" dirty="0"/>
              <a:t/>
            </a:r>
            <a:br>
              <a:rPr lang="fr-FR" dirty="0"/>
            </a:br>
            <a:r>
              <a:rPr lang="fr-FR" dirty="0"/>
              <a:t/>
            </a:r>
            <a:br>
              <a:rPr lang="fr-FR" dirty="0"/>
            </a:br>
            <a:r>
              <a:rPr lang="fr-FR" sz="1200" b="0" i="0" u="none" strike="noStrike" kern="1200" dirty="0">
                <a:solidFill>
                  <a:schemeClr val="tx1"/>
                </a:solidFill>
                <a:effectLst/>
                <a:latin typeface="Arial" pitchFamily="34" charset="0"/>
                <a:ea typeface="+mn-ea"/>
                <a:cs typeface="+mn-cs"/>
              </a:rPr>
              <a:t>Une maquette de formation s’en est dégagé ainsi suite au webinaire 3 temps de travail se sont distingués une partie en formation synchrone à distance, suivie d’un travail en équipe, d’une mise en œuvre et d’une production. </a:t>
            </a:r>
            <a:r>
              <a:rPr lang="fr-FR" dirty="0"/>
              <a:t/>
            </a:r>
            <a:br>
              <a:rPr lang="fr-FR" dirty="0"/>
            </a:br>
            <a:r>
              <a:rPr lang="fr-FR" dirty="0"/>
              <a:t/>
            </a:r>
            <a:br>
              <a:rPr lang="fr-FR" dirty="0"/>
            </a:br>
            <a:r>
              <a:rPr lang="fr-FR" sz="1200" b="0" i="0" u="none" strike="noStrike" kern="1200" dirty="0">
                <a:solidFill>
                  <a:schemeClr val="tx1"/>
                </a:solidFill>
                <a:effectLst/>
                <a:latin typeface="Arial" pitchFamily="34" charset="0"/>
                <a:ea typeface="+mn-ea"/>
                <a:cs typeface="+mn-cs"/>
              </a:rPr>
              <a:t>Cette maquette de formation est fortement développée à travers la mise en place du PAF 21 22 par de nouvelles modalités de formation sur du temps hors de la classe et l’acquisition de nouveaux outils par notre académie. L’objectif est de créer de la formation au plus près des attendus aussi bien individuels que collectifs avec une volonté de mutualiser afin de mettre en place des stratégies efficaces de développement des compétences au moment où le besoin se fait ressentir. </a:t>
            </a:r>
            <a:r>
              <a:rPr lang="fr-FR" dirty="0"/>
              <a:t/>
            </a:r>
            <a:br>
              <a:rPr lang="fr-FR" dirty="0"/>
            </a:br>
            <a:r>
              <a:rPr lang="fr-FR" dirty="0"/>
              <a:t/>
            </a:r>
            <a:br>
              <a:rPr lang="fr-FR" dirty="0"/>
            </a:br>
            <a:r>
              <a:rPr lang="fr-FR" sz="1200" b="0" i="0" u="none" strike="noStrike" kern="1200" dirty="0">
                <a:solidFill>
                  <a:schemeClr val="tx1"/>
                </a:solidFill>
                <a:effectLst/>
                <a:latin typeface="Arial" pitchFamily="34" charset="0"/>
                <a:ea typeface="+mn-ea"/>
                <a:cs typeface="+mn-cs"/>
              </a:rPr>
              <a:t>En 3 phrases, notre volonté : </a:t>
            </a:r>
            <a:r>
              <a:rPr lang="fr-FR" dirty="0"/>
              <a:t/>
            </a:r>
            <a:br>
              <a:rPr lang="fr-FR" dirty="0"/>
            </a:br>
            <a:r>
              <a:rPr lang="fr-FR" sz="1200" b="0" i="0" u="none" strike="noStrike" kern="1200" dirty="0">
                <a:solidFill>
                  <a:schemeClr val="tx1"/>
                </a:solidFill>
                <a:effectLst/>
                <a:latin typeface="Arial" pitchFamily="34" charset="0"/>
                <a:ea typeface="+mn-ea"/>
                <a:cs typeface="+mn-cs"/>
              </a:rPr>
              <a:t>-Identifier des besoins </a:t>
            </a:r>
            <a:r>
              <a:rPr lang="fr-FR" dirty="0"/>
              <a:t/>
            </a:r>
            <a:br>
              <a:rPr lang="fr-FR" dirty="0"/>
            </a:br>
            <a:r>
              <a:rPr lang="fr-FR" sz="1200" b="0" i="0" u="none" strike="noStrike" kern="1200" dirty="0">
                <a:solidFill>
                  <a:schemeClr val="tx1"/>
                </a:solidFill>
                <a:effectLst/>
                <a:latin typeface="Arial" pitchFamily="34" charset="0"/>
                <a:ea typeface="+mn-ea"/>
                <a:cs typeface="+mn-cs"/>
              </a:rPr>
              <a:t>-Réactivité accrue </a:t>
            </a:r>
            <a:r>
              <a:rPr lang="fr-FR" dirty="0"/>
              <a:t/>
            </a:r>
            <a:br>
              <a:rPr lang="fr-FR" dirty="0"/>
            </a:br>
            <a:r>
              <a:rPr lang="fr-FR" sz="1200" b="0" i="0" u="none" strike="noStrike" kern="1200" dirty="0">
                <a:solidFill>
                  <a:schemeClr val="tx1"/>
                </a:solidFill>
                <a:effectLst/>
                <a:latin typeface="Arial" pitchFamily="34" charset="0"/>
                <a:ea typeface="+mn-ea"/>
                <a:cs typeface="+mn-cs"/>
              </a:rPr>
              <a:t>-Accompagnement dans le développement des compétences</a:t>
            </a:r>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4</a:t>
            </a:fld>
            <a:endParaRPr lang="fr-FR" dirty="0"/>
          </a:p>
        </p:txBody>
      </p:sp>
    </p:spTree>
    <p:extLst>
      <p:ext uri="{BB962C8B-B14F-4D97-AF65-F5344CB8AC3E}">
        <p14:creationId xmlns:p14="http://schemas.microsoft.com/office/powerpoint/2010/main" val="3685824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i="0" u="none" strike="noStrike" kern="1200" dirty="0">
                <a:solidFill>
                  <a:schemeClr val="tx1"/>
                </a:solidFill>
                <a:effectLst/>
                <a:latin typeface="Arial" pitchFamily="34" charset="0"/>
                <a:ea typeface="+mn-ea"/>
                <a:cs typeface="+mn-cs"/>
              </a:rPr>
              <a:t>Les objectifs de notre webinaire sont multiples. </a:t>
            </a:r>
            <a:r>
              <a:rPr lang="fr-FR" dirty="0"/>
              <a:t/>
            </a:r>
            <a:br>
              <a:rPr lang="fr-FR" dirty="0"/>
            </a:br>
            <a:r>
              <a:rPr lang="fr-FR" dirty="0"/>
              <a:t/>
            </a:r>
            <a:br>
              <a:rPr lang="fr-FR" dirty="0"/>
            </a:br>
            <a:r>
              <a:rPr lang="fr-FR" sz="1200" b="0" i="0" u="none" strike="noStrike" kern="1200" dirty="0">
                <a:solidFill>
                  <a:schemeClr val="tx1"/>
                </a:solidFill>
                <a:effectLst/>
                <a:latin typeface="Arial" pitchFamily="34" charset="0"/>
                <a:ea typeface="+mn-ea"/>
                <a:cs typeface="+mn-cs"/>
              </a:rPr>
              <a:t>Parmi eux, un objectif transparaît : l’impulsion de la mise en place de moment d’intelligence collective au sein des établissements sous la coordination des DDFPT et des coordonnateurs de disciplines avec lesquels nous travaillons de manière étroite.</a:t>
            </a:r>
            <a:r>
              <a:rPr lang="fr-FR" dirty="0"/>
              <a:t/>
            </a:r>
            <a:br>
              <a:rPr lang="fr-FR" dirty="0"/>
            </a:br>
            <a:r>
              <a:rPr lang="fr-FR" dirty="0"/>
              <a:t/>
            </a:r>
            <a:br>
              <a:rPr lang="fr-FR" dirty="0"/>
            </a:br>
            <a:r>
              <a:rPr lang="fr-FR" sz="1200" b="0" i="0" u="none" strike="noStrike" kern="1200" dirty="0">
                <a:solidFill>
                  <a:schemeClr val="tx1"/>
                </a:solidFill>
                <a:effectLst/>
                <a:latin typeface="Arial" pitchFamily="34" charset="0"/>
                <a:ea typeface="+mn-ea"/>
                <a:cs typeface="+mn-cs"/>
              </a:rPr>
              <a:t>La TVP demande aux équipes de faire évoluer leurs pratiques afin de mettre en place les différents outils nécessaires au suivi des élèves, mais également à la mise en place des nouveaux outils numériques. </a:t>
            </a:r>
            <a:r>
              <a:rPr lang="fr-FR" dirty="0"/>
              <a:t/>
            </a:r>
            <a:br>
              <a:rPr lang="fr-FR" dirty="0"/>
            </a:br>
            <a:r>
              <a:rPr lang="fr-FR" dirty="0"/>
              <a:t/>
            </a:r>
            <a:br>
              <a:rPr lang="fr-FR" dirty="0"/>
            </a:br>
            <a:r>
              <a:rPr lang="fr-FR" sz="1200" b="0" i="0" u="none" strike="noStrike" kern="1200" dirty="0">
                <a:solidFill>
                  <a:schemeClr val="tx1"/>
                </a:solidFill>
                <a:effectLst/>
                <a:latin typeface="Arial" pitchFamily="34" charset="0"/>
                <a:ea typeface="+mn-ea"/>
                <a:cs typeface="+mn-cs"/>
              </a:rPr>
              <a:t>Ainsi, notre webinaire a permis d’être le point de départ ou tout du moins un élément venant renforcer le discours tenu au sein des établissements par les DDFPT et les coordonnateurs. </a:t>
            </a:r>
            <a:r>
              <a:rPr lang="fr-FR" dirty="0"/>
              <a:t/>
            </a:r>
            <a:br>
              <a:rPr lang="fr-FR" dirty="0"/>
            </a:br>
            <a:r>
              <a:rPr lang="fr-FR" dirty="0"/>
              <a:t/>
            </a:r>
            <a:br>
              <a:rPr lang="fr-FR" dirty="0"/>
            </a:br>
            <a:r>
              <a:rPr lang="fr-FR" sz="1200" b="0" i="0" u="none" strike="noStrike" kern="1200" dirty="0">
                <a:solidFill>
                  <a:schemeClr val="tx1"/>
                </a:solidFill>
                <a:effectLst/>
                <a:latin typeface="Arial" pitchFamily="34" charset="0"/>
                <a:ea typeface="+mn-ea"/>
                <a:cs typeface="+mn-cs"/>
              </a:rPr>
              <a:t>Il fut perçu comme un moment fort et a permis de faire écho à nos réunions de début d'année pour rappeler si nécessaire l’importance d’impulser la mise en place d’un travail partagé de l’ensemble des équipes autour de : </a:t>
            </a:r>
            <a:r>
              <a:rPr lang="fr-FR" dirty="0"/>
              <a:t/>
            </a:r>
            <a:br>
              <a:rPr lang="fr-FR" dirty="0"/>
            </a:br>
            <a:r>
              <a:rPr lang="fr-FR" sz="1200" b="0" i="0" u="none" strike="noStrike" kern="1200" dirty="0">
                <a:solidFill>
                  <a:schemeClr val="tx1"/>
                </a:solidFill>
                <a:effectLst/>
                <a:latin typeface="Arial" pitchFamily="34" charset="0"/>
                <a:ea typeface="+mn-ea"/>
                <a:cs typeface="+mn-cs"/>
              </a:rPr>
              <a:t>La répartition des enseignements </a:t>
            </a:r>
            <a:r>
              <a:rPr lang="fr-FR" dirty="0"/>
              <a:t/>
            </a:r>
            <a:br>
              <a:rPr lang="fr-FR" dirty="0"/>
            </a:br>
            <a:r>
              <a:rPr lang="fr-FR" sz="1200" b="0" i="0" u="none" strike="noStrike" kern="1200" dirty="0">
                <a:solidFill>
                  <a:schemeClr val="tx1"/>
                </a:solidFill>
                <a:effectLst/>
                <a:latin typeface="Arial" pitchFamily="34" charset="0"/>
                <a:ea typeface="+mn-ea"/>
                <a:cs typeface="+mn-cs"/>
              </a:rPr>
              <a:t>La mise en place du porte folio </a:t>
            </a:r>
            <a:r>
              <a:rPr lang="fr-FR" dirty="0"/>
              <a:t/>
            </a:r>
            <a:br>
              <a:rPr lang="fr-FR" dirty="0"/>
            </a:br>
            <a:r>
              <a:rPr lang="fr-FR" sz="1200" b="0" i="0" u="none" strike="noStrike" kern="1200" dirty="0">
                <a:solidFill>
                  <a:schemeClr val="tx1"/>
                </a:solidFill>
                <a:effectLst/>
                <a:latin typeface="Arial" pitchFamily="34" charset="0"/>
                <a:ea typeface="+mn-ea"/>
                <a:cs typeface="+mn-cs"/>
              </a:rPr>
              <a:t>Les livrets de compétences, pour lesquels nous avons mis en place un partage à travers un </a:t>
            </a:r>
            <a:r>
              <a:rPr lang="fr-FR" sz="1200" b="0" i="0" u="none" strike="noStrike" kern="1200" dirty="0" err="1">
                <a:solidFill>
                  <a:schemeClr val="tx1"/>
                </a:solidFill>
                <a:effectLst/>
                <a:latin typeface="Arial" pitchFamily="34" charset="0"/>
                <a:ea typeface="+mn-ea"/>
                <a:cs typeface="+mn-cs"/>
              </a:rPr>
              <a:t>padlet</a:t>
            </a:r>
            <a:r>
              <a:rPr lang="fr-FR" sz="1200" b="0" i="0" u="none" strike="noStrike" kern="1200" dirty="0">
                <a:solidFill>
                  <a:schemeClr val="tx1"/>
                </a:solidFill>
                <a:effectLst/>
                <a:latin typeface="Arial" pitchFamily="34" charset="0"/>
                <a:ea typeface="+mn-ea"/>
                <a:cs typeface="+mn-cs"/>
              </a:rPr>
              <a:t> dès le mois de décembre qui propose des documents servant de base à une appropriation en équipe des attendus des différents référentiels du tertiaire commercial. </a:t>
            </a:r>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5</a:t>
            </a:fld>
            <a:endParaRPr lang="fr-FR" dirty="0"/>
          </a:p>
        </p:txBody>
      </p:sp>
    </p:spTree>
    <p:extLst>
      <p:ext uri="{BB962C8B-B14F-4D97-AF65-F5344CB8AC3E}">
        <p14:creationId xmlns:p14="http://schemas.microsoft.com/office/powerpoint/2010/main" val="30686974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6</a:t>
            </a:fld>
            <a:endParaRPr lang="fr-FR" dirty="0"/>
          </a:p>
        </p:txBody>
      </p:sp>
    </p:spTree>
    <p:extLst>
      <p:ext uri="{BB962C8B-B14F-4D97-AF65-F5344CB8AC3E}">
        <p14:creationId xmlns:p14="http://schemas.microsoft.com/office/powerpoint/2010/main" val="804451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7</a:t>
            </a:fld>
            <a:endParaRPr lang="fr-FR" dirty="0"/>
          </a:p>
        </p:txBody>
      </p:sp>
    </p:spTree>
    <p:extLst>
      <p:ext uri="{BB962C8B-B14F-4D97-AF65-F5344CB8AC3E}">
        <p14:creationId xmlns:p14="http://schemas.microsoft.com/office/powerpoint/2010/main" val="34955341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r>
              <a:rPr lang="fr-FR"/>
              <a:t>jj/MM/AAAA</a:t>
            </a:r>
            <a:endParaRPr lang="fr-FR" dirty="0"/>
          </a:p>
        </p:txBody>
      </p:sp>
      <p:sp>
        <p:nvSpPr>
          <p:cNvPr id="5" name="Espace réservé du pied de page 4"/>
          <p:cNvSpPr>
            <a:spLocks noGrp="1"/>
          </p:cNvSpPr>
          <p:nvPr>
            <p:ph type="ftr" sz="quarter" idx="11"/>
          </p:nvPr>
        </p:nvSpPr>
        <p:spPr bwMode="gray">
          <a:xfrm>
            <a:off x="720000" y="3919897"/>
            <a:ext cx="3240000" cy="900000"/>
          </a:xfrm>
          <a:prstGeom prst="rect">
            <a:avLst/>
          </a:prstGeom>
        </p:spPr>
        <p:txBody>
          <a:bodyPr anchor="b" anchorCtr="0"/>
          <a:lstStyle>
            <a:lvl1pPr>
              <a:defRPr sz="1150">
                <a:solidFill>
                  <a:schemeClr val="tx1">
                    <a:lumMod val="75000"/>
                    <a:lumOff val="25000"/>
                  </a:schemeClr>
                </a:solidFill>
              </a:defRPr>
            </a:lvl1pPr>
          </a:lstStyle>
          <a:p>
            <a:r>
              <a:rPr lang="fr-FR" dirty="0"/>
              <a:t>Intitulé de la division/délégation académique </a:t>
            </a:r>
          </a:p>
        </p:txBody>
      </p:sp>
      <p:sp>
        <p:nvSpPr>
          <p:cNvPr id="6" name="Espace réservé du numéro de diapositive 5"/>
          <p:cNvSpPr>
            <a:spLocks noGrp="1"/>
          </p:cNvSpPr>
          <p:nvPr>
            <p:ph type="sldNum" sz="quarter" idx="12"/>
          </p:nvPr>
        </p:nvSpPr>
        <p:spPr bwMode="gray">
          <a:xfrm>
            <a:off x="0" y="496350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8" name="Image 7">
            <a:extLst>
              <a:ext uri="{FF2B5EF4-FFF2-40B4-BE49-F238E27FC236}">
                <a16:creationId xmlns:a16="http://schemas.microsoft.com/office/drawing/2014/main" id="{D74DC2EF-4B2D-374B-8735-E2E0EBAD3F9E}"/>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23528" y="180514"/>
            <a:ext cx="4262004" cy="3504608"/>
          </a:xfrm>
          <a:prstGeom prst="rect">
            <a:avLst/>
          </a:prstGeom>
        </p:spPr>
      </p:pic>
    </p:spTree>
    <p:extLst>
      <p:ext uri="{BB962C8B-B14F-4D97-AF65-F5344CB8AC3E}">
        <p14:creationId xmlns:p14="http://schemas.microsoft.com/office/powerpoint/2010/main" val="3432610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11" name="Espace réservé du texte 10"/>
          <p:cNvSpPr>
            <a:spLocks noGrp="1"/>
          </p:cNvSpPr>
          <p:nvPr>
            <p:ph type="body" sz="quarter" idx="13" hasCustomPrompt="1"/>
          </p:nvPr>
        </p:nvSpPr>
        <p:spPr bwMode="gray">
          <a:xfrm>
            <a:off x="360000" y="2346046"/>
            <a:ext cx="8424000" cy="2077200"/>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4784400"/>
            <a:ext cx="8424000" cy="0"/>
          </a:xfrm>
          <a:prstGeom prst="line">
            <a:avLst/>
          </a:prstGeom>
          <a:ln w="1016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0" name="Image 9">
            <a:extLst>
              <a:ext uri="{FF2B5EF4-FFF2-40B4-BE49-F238E27FC236}">
                <a16:creationId xmlns:a16="http://schemas.microsoft.com/office/drawing/2014/main" id="{EC04E4D8-81BF-1E49-863C-5693067E1797}"/>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79512" y="180260"/>
            <a:ext cx="2152829" cy="1770252"/>
          </a:xfrm>
          <a:prstGeom prst="rect">
            <a:avLst/>
          </a:prstGeom>
        </p:spPr>
      </p:pic>
    </p:spTree>
    <p:extLst>
      <p:ext uri="{BB962C8B-B14F-4D97-AF65-F5344CB8AC3E}">
        <p14:creationId xmlns:p14="http://schemas.microsoft.com/office/powerpoint/2010/main" val="3483904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251520" y="627614"/>
            <a:ext cx="8640000" cy="359960"/>
          </a:xfrm>
        </p:spPr>
        <p:txBody>
          <a:bodyPr/>
          <a:lstStyle>
            <a:lvl1pPr>
              <a:defRPr/>
            </a:lvl1pPr>
          </a:lstStyle>
          <a:p>
            <a:r>
              <a:rPr lang="fr-FR" dirty="0"/>
              <a:t>Titre</a:t>
            </a:r>
          </a:p>
        </p:txBody>
      </p:sp>
      <p:sp>
        <p:nvSpPr>
          <p:cNvPr id="8" name="Espace réservé du texte 7"/>
          <p:cNvSpPr>
            <a:spLocks noGrp="1"/>
          </p:cNvSpPr>
          <p:nvPr>
            <p:ph type="body" sz="quarter" idx="13" hasCustomPrompt="1"/>
          </p:nvPr>
        </p:nvSpPr>
        <p:spPr bwMode="gray">
          <a:xfrm>
            <a:off x="251520" y="1131590"/>
            <a:ext cx="2700000" cy="2530800"/>
          </a:xfrm>
        </p:spPr>
        <p:txBody>
          <a:bodyPr/>
          <a:lstStyle>
            <a:lvl1pPr marL="144000" indent="-144000">
              <a:spcBef>
                <a:spcPts val="400"/>
              </a:spcBef>
              <a:spcAft>
                <a:spcPts val="800"/>
              </a:spcAft>
              <a:buFont typeface="+mj-lt"/>
              <a:buAutoNum type="arabicPeriod"/>
              <a:defRPr b="1">
                <a:solidFill>
                  <a:schemeClr val="tx1">
                    <a:lumMod val="75000"/>
                    <a:lumOff val="25000"/>
                  </a:schemeClr>
                </a:solidFill>
              </a:defRPr>
            </a:lvl1pPr>
            <a:lvl2pPr marL="324000" indent="-144000">
              <a:spcBef>
                <a:spcPts val="600"/>
              </a:spcBef>
              <a:spcAft>
                <a:spcPts val="800"/>
              </a:spcAft>
              <a:buFont typeface="+mj-lt"/>
              <a:buAutoNum type="alphaLcPeriod"/>
              <a:defRPr>
                <a:solidFill>
                  <a:schemeClr val="tx1">
                    <a:lumMod val="75000"/>
                    <a:lumOff val="25000"/>
                  </a:schemeClr>
                </a:solidFill>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221520" y="1133222"/>
            <a:ext cx="2700000" cy="2530800"/>
          </a:xfrm>
        </p:spPr>
        <p:txBody>
          <a:bodyPr/>
          <a:lstStyle>
            <a:lvl1pPr marL="144000" indent="-144000">
              <a:spcBef>
                <a:spcPts val="400"/>
              </a:spcBef>
              <a:spcAft>
                <a:spcPts val="800"/>
              </a:spcAft>
              <a:buFont typeface="+mj-lt"/>
              <a:buAutoNum type="arabicPeriod"/>
              <a:defRPr b="1">
                <a:solidFill>
                  <a:schemeClr val="tx1">
                    <a:lumMod val="75000"/>
                    <a:lumOff val="25000"/>
                  </a:schemeClr>
                </a:solidFill>
              </a:defRPr>
            </a:lvl1pPr>
            <a:lvl2pPr marL="324000" indent="-144000">
              <a:spcBef>
                <a:spcPts val="600"/>
              </a:spcBef>
              <a:spcAft>
                <a:spcPts val="800"/>
              </a:spcAft>
              <a:buFont typeface="+mj-lt"/>
              <a:buAutoNum type="alphaLcPeriod"/>
              <a:defRPr>
                <a:solidFill>
                  <a:schemeClr val="tx1">
                    <a:lumMod val="75000"/>
                    <a:lumOff val="25000"/>
                  </a:schemeClr>
                </a:solidFill>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191520" y="1133222"/>
            <a:ext cx="2700000" cy="2530800"/>
          </a:xfrm>
        </p:spPr>
        <p:txBody>
          <a:bodyPr/>
          <a:lstStyle>
            <a:lvl1pPr marL="144000" indent="-144000">
              <a:spcBef>
                <a:spcPts val="400"/>
              </a:spcBef>
              <a:spcAft>
                <a:spcPts val="800"/>
              </a:spcAft>
              <a:buFont typeface="+mj-lt"/>
              <a:buAutoNum type="arabicPeriod"/>
              <a:defRPr b="1">
                <a:solidFill>
                  <a:schemeClr val="tx1">
                    <a:lumMod val="75000"/>
                    <a:lumOff val="25000"/>
                  </a:schemeClr>
                </a:solidFill>
              </a:defRPr>
            </a:lvl1pPr>
            <a:lvl2pPr marL="324000" indent="-144000">
              <a:spcBef>
                <a:spcPts val="600"/>
              </a:spcBef>
              <a:spcAft>
                <a:spcPts val="800"/>
              </a:spcAft>
              <a:buFont typeface="+mj-lt"/>
              <a:buAutoNum type="alphaLcPeriod"/>
              <a:defRPr>
                <a:solidFill>
                  <a:schemeClr val="tx1">
                    <a:lumMod val="75000"/>
                    <a:lumOff val="25000"/>
                  </a:schemeClr>
                </a:solidFill>
              </a:defRPr>
            </a:lvl2pPr>
          </a:lstStyle>
          <a:p>
            <a:pPr lvl="0"/>
            <a:r>
              <a:rPr lang="fr-FR" dirty="0"/>
              <a:t>Titre de la partie</a:t>
            </a:r>
          </a:p>
          <a:p>
            <a:pPr lvl="1"/>
            <a:r>
              <a:rPr lang="fr-FR" dirty="0"/>
              <a:t>Deuxième niveau</a:t>
            </a:r>
          </a:p>
        </p:txBody>
      </p:sp>
      <p:cxnSp>
        <p:nvCxnSpPr>
          <p:cNvPr id="12" name="Connecteur droit 11"/>
          <p:cNvCxnSpPr/>
          <p:nvPr userDrawn="1"/>
        </p:nvCxnSpPr>
        <p:spPr bwMode="gray">
          <a:xfrm>
            <a:off x="360000" y="4784400"/>
            <a:ext cx="8424000" cy="0"/>
          </a:xfrm>
          <a:prstGeom prst="line">
            <a:avLst/>
          </a:prstGeom>
          <a:ln w="1016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1030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Sommaire">
    <p:spTree>
      <p:nvGrpSpPr>
        <p:cNvPr id="1" name=""/>
        <p:cNvGrpSpPr/>
        <p:nvPr/>
      </p:nvGrpSpPr>
      <p:grpSpPr>
        <a:xfrm>
          <a:off x="0" y="0"/>
          <a:ext cx="0" cy="0"/>
          <a:chOff x="0" y="0"/>
          <a:chExt cx="0" cy="0"/>
        </a:xfrm>
      </p:grpSpPr>
      <p:sp>
        <p:nvSpPr>
          <p:cNvPr id="11" name="Espace réservé du titre 1"/>
          <p:cNvSpPr>
            <a:spLocks noGrp="1"/>
          </p:cNvSpPr>
          <p:nvPr>
            <p:ph type="title"/>
          </p:nvPr>
        </p:nvSpPr>
        <p:spPr bwMode="gray">
          <a:xfrm>
            <a:off x="252456" y="631361"/>
            <a:ext cx="8424000" cy="356213"/>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idx="1"/>
          </p:nvPr>
        </p:nvSpPr>
        <p:spPr bwMode="gray">
          <a:xfrm>
            <a:off x="251520" y="1151147"/>
            <a:ext cx="8640960" cy="3580843"/>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Tree>
    <p:extLst>
      <p:ext uri="{BB962C8B-B14F-4D97-AF65-F5344CB8AC3E}">
        <p14:creationId xmlns:p14="http://schemas.microsoft.com/office/powerpoint/2010/main" val="2054105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ommaire">
    <p:spTree>
      <p:nvGrpSpPr>
        <p:cNvPr id="1" name=""/>
        <p:cNvGrpSpPr/>
        <p:nvPr/>
      </p:nvGrpSpPr>
      <p:grpSpPr>
        <a:xfrm>
          <a:off x="0" y="0"/>
          <a:ext cx="0" cy="0"/>
          <a:chOff x="0" y="0"/>
          <a:chExt cx="0" cy="0"/>
        </a:xfrm>
      </p:grpSpPr>
      <p:sp>
        <p:nvSpPr>
          <p:cNvPr id="11" name="Espace réservé du titre 1"/>
          <p:cNvSpPr>
            <a:spLocks noGrp="1"/>
          </p:cNvSpPr>
          <p:nvPr>
            <p:ph type="title"/>
          </p:nvPr>
        </p:nvSpPr>
        <p:spPr bwMode="gray">
          <a:xfrm>
            <a:off x="252456" y="631361"/>
            <a:ext cx="8424000" cy="356213"/>
          </a:xfrm>
          <a:prstGeom prst="rect">
            <a:avLst/>
          </a:prstGeom>
        </p:spPr>
        <p:txBody>
          <a:bodyPr vert="horz" lIns="0" tIns="0" rIns="0" bIns="0" rtlCol="0" anchor="t" anchorCtr="0">
            <a:noAutofit/>
          </a:bodyPr>
          <a:lstStyle/>
          <a:p>
            <a:r>
              <a:rPr lang="fr-FR" noProof="0" dirty="0"/>
              <a:t>Titre</a:t>
            </a:r>
          </a:p>
        </p:txBody>
      </p:sp>
    </p:spTree>
    <p:extLst>
      <p:ext uri="{BB962C8B-B14F-4D97-AF65-F5344CB8AC3E}">
        <p14:creationId xmlns:p14="http://schemas.microsoft.com/office/powerpoint/2010/main" val="2956935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Sommair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6582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738000"/>
            <a:ext cx="9144000" cy="4405500"/>
          </a:xfrm>
          <a:solidFill>
            <a:srgbClr val="000091">
              <a:alpha val="7843"/>
            </a:srgbClr>
          </a:solidFill>
          <a:ln>
            <a:noFill/>
          </a:ln>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59999" y="738000"/>
            <a:ext cx="8424000" cy="1977766"/>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0" anchor="ctr" anchorCtr="0"/>
          <a:lstStyle>
            <a:lvl1pPr marL="396000" indent="-396000">
              <a:buFont typeface="+mj-lt"/>
              <a:buAutoNum type="arabicPeriod"/>
              <a:defRPr sz="3250"/>
            </a:lvl1pPr>
          </a:lstStyle>
          <a:p>
            <a:r>
              <a:rPr lang="fr-FR" dirty="0"/>
              <a:t>Titre</a:t>
            </a:r>
          </a:p>
        </p:txBody>
      </p:sp>
    </p:spTree>
    <p:extLst>
      <p:ext uri="{BB962C8B-B14F-4D97-AF65-F5344CB8AC3E}">
        <p14:creationId xmlns:p14="http://schemas.microsoft.com/office/powerpoint/2010/main" val="1908596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251520" y="627534"/>
            <a:ext cx="8640960" cy="303598"/>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a:xfrm>
            <a:off x="7614000" y="4783500"/>
            <a:ext cx="1170000" cy="360000"/>
          </a:xfrm>
          <a:prstGeom prst="rect">
            <a:avLst/>
          </a:prstGeom>
        </p:spPr>
        <p:txBody>
          <a:bodyPr/>
          <a:lstStyle/>
          <a:p>
            <a:pPr algn="r"/>
            <a:r>
              <a:rPr lang="fr-FR" cap="all"/>
              <a:t>jj/MM/AAAA</a:t>
            </a:r>
            <a:endParaRPr lang="fr-FR" cap="all" dirty="0"/>
          </a:p>
        </p:txBody>
      </p:sp>
      <p:sp>
        <p:nvSpPr>
          <p:cNvPr id="4" name="Espace réservé du pied de page 3"/>
          <p:cNvSpPr>
            <a:spLocks noGrp="1"/>
          </p:cNvSpPr>
          <p:nvPr>
            <p:ph type="ftr" sz="quarter" idx="11"/>
          </p:nvPr>
        </p:nvSpPr>
        <p:spPr bwMode="gray">
          <a:xfrm>
            <a:off x="360000" y="4783500"/>
            <a:ext cx="5904000" cy="360000"/>
          </a:xfrm>
          <a:prstGeom prst="rect">
            <a:avLst/>
          </a:prstGeom>
        </p:spPr>
        <p:txBody>
          <a:bodyPr/>
          <a:lstStyle/>
          <a:p>
            <a:r>
              <a:rPr lang="fr-FR" dirty="0"/>
              <a:t>Intitulé de la </a:t>
            </a:r>
            <a:r>
              <a:rPr lang="fr-FR" baseline="0" dirty="0"/>
              <a:t>division/délégation académique </a:t>
            </a:r>
            <a:endParaRPr lang="fr-FR" dirty="0"/>
          </a:p>
        </p:txBody>
      </p:sp>
      <p:sp>
        <p:nvSpPr>
          <p:cNvPr id="5" name="Espace réservé du numéro de diapositive 4"/>
          <p:cNvSpPr>
            <a:spLocks noGrp="1"/>
          </p:cNvSpPr>
          <p:nvPr>
            <p:ph type="sldNum" sz="quarter" idx="12"/>
          </p:nvPr>
        </p:nvSpPr>
        <p:spPr bwMode="gray">
          <a:xfrm>
            <a:off x="6264000" y="4783500"/>
            <a:ext cx="1350000" cy="360000"/>
          </a:xfrm>
          <a:prstGeom prst="rect">
            <a:avLst/>
          </a:prstGeom>
        </p:spPr>
        <p:txBody>
          <a:bodyPr/>
          <a:lstStyle/>
          <a:p>
            <a:fld id="{733122C9-A0B9-462F-8757-0847AD287B63}" type="slidenum">
              <a:rPr lang="fr-FR" smtClean="0"/>
              <a:pPr/>
              <a:t>‹N°›</a:t>
            </a:fld>
            <a:endParaRPr lang="fr-FR" dirty="0"/>
          </a:p>
        </p:txBody>
      </p:sp>
      <p:sp>
        <p:nvSpPr>
          <p:cNvPr id="10"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251520" y="1563534"/>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203521" y="1563534"/>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155521" y="1563534"/>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840454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4" name="Espace réservé du texte 2"/>
          <p:cNvSpPr>
            <a:spLocks noGrp="1"/>
          </p:cNvSpPr>
          <p:nvPr>
            <p:ph idx="1"/>
          </p:nvPr>
        </p:nvSpPr>
        <p:spPr bwMode="auto">
          <a:xfrm>
            <a:off x="699182" y="1105193"/>
            <a:ext cx="7953754"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fr-FR" altLang="fr-FR" dirty="0"/>
              <a:t>Cliquez et modifiez les styles du texte du masque</a:t>
            </a:r>
          </a:p>
          <a:p>
            <a:pPr lvl="1"/>
            <a:r>
              <a:rPr lang="fr-FR" altLang="fr-FR" dirty="0"/>
              <a:t>Deuxième niveau</a:t>
            </a:r>
          </a:p>
          <a:p>
            <a:pPr lvl="2"/>
            <a:r>
              <a:rPr lang="fr-FR" altLang="fr-FR" dirty="0"/>
              <a:t>Troisième niveau</a:t>
            </a:r>
          </a:p>
          <a:p>
            <a:pPr lvl="3"/>
            <a:r>
              <a:rPr lang="fr-FR" altLang="fr-FR" dirty="0"/>
              <a:t>Quatrième niveau</a:t>
            </a:r>
          </a:p>
          <a:p>
            <a:pPr lvl="4"/>
            <a:r>
              <a:rPr lang="fr-FR" altLang="fr-FR" dirty="0"/>
              <a:t>Cinquième niveau</a:t>
            </a:r>
          </a:p>
        </p:txBody>
      </p:sp>
    </p:spTree>
    <p:extLst>
      <p:ext uri="{BB962C8B-B14F-4D97-AF65-F5344CB8AC3E}">
        <p14:creationId xmlns:p14="http://schemas.microsoft.com/office/powerpoint/2010/main" val="888610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985C7C26-3777-6343-8C6F-2F6E4C4CEF2C}"/>
              </a:ext>
            </a:extLst>
          </p:cNvPr>
          <p:cNvPicPr>
            <a:picLocks noChangeAspect="1"/>
          </p:cNvPicPr>
          <p:nvPr userDrawn="1"/>
        </p:nvPicPr>
        <p:blipFill rotWithShape="1">
          <a:blip r:embed="rId11" cstate="email">
            <a:extLst>
              <a:ext uri="{28A0092B-C50C-407E-A947-70E740481C1C}">
                <a14:useLocalDpi xmlns:a14="http://schemas.microsoft.com/office/drawing/2010/main"/>
              </a:ext>
            </a:extLst>
          </a:blip>
          <a:srcRect/>
          <a:stretch/>
        </p:blipFill>
        <p:spPr>
          <a:xfrm>
            <a:off x="179512" y="123478"/>
            <a:ext cx="504056" cy="447435"/>
          </a:xfrm>
          <a:prstGeom prst="rect">
            <a:avLst/>
          </a:prstGeom>
        </p:spPr>
      </p:pic>
      <p:sp>
        <p:nvSpPr>
          <p:cNvPr id="2" name="Espace réservé du titre 1"/>
          <p:cNvSpPr>
            <a:spLocks noGrp="1"/>
          </p:cNvSpPr>
          <p:nvPr>
            <p:ph type="title"/>
          </p:nvPr>
        </p:nvSpPr>
        <p:spPr bwMode="gray">
          <a:xfrm>
            <a:off x="251520" y="631361"/>
            <a:ext cx="8640960" cy="356213"/>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251520" y="1151147"/>
            <a:ext cx="8640960" cy="3580843"/>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Tree>
  </p:cSld>
  <p:clrMap bg1="lt1" tx1="dk1" bg2="lt2" tx2="dk2" accent1="accent1" accent2="accent2" accent3="accent3" accent4="accent4" accent5="accent5" accent6="accent6" hlink="hlink" folHlink="folHlink"/>
  <p:sldLayoutIdLst>
    <p:sldLayoutId id="2147483808" r:id="rId1"/>
    <p:sldLayoutId id="2147483812" r:id="rId2"/>
    <p:sldLayoutId id="2147483810" r:id="rId3"/>
    <p:sldLayoutId id="2147483816" r:id="rId4"/>
    <p:sldLayoutId id="2147483814" r:id="rId5"/>
    <p:sldLayoutId id="2147483815" r:id="rId6"/>
    <p:sldLayoutId id="2147483811" r:id="rId7"/>
    <p:sldLayoutId id="2147483809" r:id="rId8"/>
    <p:sldLayoutId id="2147483817" r:id="rId9"/>
  </p:sldLayoutIdLst>
  <p:hf hdr="0"/>
  <p:txStyles>
    <p:titleStyle>
      <a:lvl1pPr algn="l" defTabSz="914400" rtl="0" eaLnBrk="1" latinLnBrk="0" hangingPunct="1">
        <a:lnSpc>
          <a:spcPct val="90000"/>
        </a:lnSpc>
        <a:spcBef>
          <a:spcPct val="0"/>
        </a:spcBef>
        <a:buNone/>
        <a:defRPr sz="2550" b="1" kern="120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00000"/>
        </a:lnSpc>
        <a:spcBef>
          <a:spcPts val="0"/>
        </a:spcBef>
        <a:spcAft>
          <a:spcPts val="500"/>
        </a:spcAft>
        <a:buFont typeface="Arial" pitchFamily="34" charset="0"/>
        <a:buNone/>
        <a:defRPr sz="1050" b="0" kern="1200">
          <a:solidFill>
            <a:schemeClr val="tx1">
              <a:lumMod val="75000"/>
              <a:lumOff val="25000"/>
            </a:schemeClr>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lumMod val="75000"/>
              <a:lumOff val="25000"/>
            </a:schemeClr>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lumMod val="75000"/>
              <a:lumOff val="25000"/>
            </a:schemeClr>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lumMod val="75000"/>
              <a:lumOff val="25000"/>
            </a:schemeClr>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16.png"/><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notesSlide" Target="../notesSlides/notesSlide5.xml"/><Relationship Id="rId1" Type="http://schemas.openxmlformats.org/officeDocument/2006/relationships/slideLayout" Target="../slideLayouts/slideLayout9.xml"/><Relationship Id="rId6" Type="http://schemas.openxmlformats.org/officeDocument/2006/relationships/image" Target="../media/image20.png"/><Relationship Id="rId5" Type="http://schemas.openxmlformats.org/officeDocument/2006/relationships/image" Target="../media/image19.jpg"/><Relationship Id="rId4" Type="http://schemas.openxmlformats.org/officeDocument/2006/relationships/image" Target="../media/image18.png"/></Relationships>
</file>

<file path=ppt/slides/_rels/slide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7.png"/></Relationships>
</file>

<file path=ppt/slides/_rels/slide8.xml.rels><?xml version="1.0" encoding="UTF-8" standalone="yes"?>
<Relationships xmlns="http://schemas.openxmlformats.org/package/2006/relationships"><Relationship Id="rId8" Type="http://schemas.openxmlformats.org/officeDocument/2006/relationships/image" Target="../media/image33.png"/><Relationship Id="rId13" Type="http://schemas.openxmlformats.org/officeDocument/2006/relationships/image" Target="../media/image36.png"/><Relationship Id="rId3" Type="http://schemas.openxmlformats.org/officeDocument/2006/relationships/hyperlink" Target="https://www.youtube.com/watch?v=DAzCrtFrgVg&amp;list=PLJsCmCMPVgQWRXsovHXr3EdX98I8vtAVE" TargetMode="External"/><Relationship Id="rId7" Type="http://schemas.openxmlformats.org/officeDocument/2006/relationships/hyperlink" Target="http://cerpeg.fr/cerpeg/index.php/menu-accueil-ressources/pedagogie/445-evaluation-acquishttp:/cerpeg.fr/cerpeg/index.php/menu-accueil-ressources/pedagogie/445-evaluation-acquis" TargetMode="External"/><Relationship Id="rId12" Type="http://schemas.openxmlformats.org/officeDocument/2006/relationships/image" Target="../media/image35.png"/><Relationship Id="rId2" Type="http://schemas.openxmlformats.org/officeDocument/2006/relationships/image" Target="../media/image30.png"/><Relationship Id="rId1" Type="http://schemas.openxmlformats.org/officeDocument/2006/relationships/slideLayout" Target="../slideLayouts/slideLayout4.xml"/><Relationship Id="rId6" Type="http://schemas.openxmlformats.org/officeDocument/2006/relationships/image" Target="../media/image32.png"/><Relationship Id="rId11" Type="http://schemas.openxmlformats.org/officeDocument/2006/relationships/hyperlink" Target="https://twitter.com/ECerpeg" TargetMode="External"/><Relationship Id="rId5" Type="http://schemas.openxmlformats.org/officeDocument/2006/relationships/hyperlink" Target="http://economiegestion-vp.ac-creteil.fr/" TargetMode="External"/><Relationship Id="rId15" Type="http://schemas.openxmlformats.org/officeDocument/2006/relationships/image" Target="../media/image38.png"/><Relationship Id="rId10" Type="http://schemas.openxmlformats.org/officeDocument/2006/relationships/hyperlink" Target="https://twitter.com/evoiepro" TargetMode="External"/><Relationship Id="rId4" Type="http://schemas.openxmlformats.org/officeDocument/2006/relationships/image" Target="../media/image31.png"/><Relationship Id="rId9" Type="http://schemas.openxmlformats.org/officeDocument/2006/relationships/image" Target="../media/image34.png"/><Relationship Id="rId14" Type="http://schemas.openxmlformats.org/officeDocument/2006/relationships/image" Target="../media/image37.png"/></Relationships>
</file>

<file path=ppt/slides/_rels/slide9.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28.png"/><Relationship Id="rId1" Type="http://schemas.openxmlformats.org/officeDocument/2006/relationships/slideLayout" Target="../slideLayouts/slideLayout4.xml"/><Relationship Id="rId4" Type="http://schemas.openxmlformats.org/officeDocument/2006/relationships/image" Target="../media/image4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6" name="Espace réservé du texte 5"/>
          <p:cNvSpPr>
            <a:spLocks noGrp="1"/>
          </p:cNvSpPr>
          <p:nvPr>
            <p:ph type="body" sz="quarter" idx="13"/>
          </p:nvPr>
        </p:nvSpPr>
        <p:spPr>
          <a:xfrm>
            <a:off x="395536" y="1635646"/>
            <a:ext cx="8424000" cy="1512168"/>
          </a:xfrm>
          <a:noFill/>
        </p:spPr>
        <p:txBody>
          <a:bodyPr/>
          <a:lstStyle/>
          <a:p>
            <a:pPr>
              <a:defRPr/>
            </a:pPr>
            <a:r>
              <a:rPr lang="fr-FR" sz="3600" dirty="0"/>
              <a:t>stratégie de formation ET D’accompagnement </a:t>
            </a:r>
          </a:p>
          <a:p>
            <a:pPr>
              <a:defRPr/>
            </a:pPr>
            <a:r>
              <a:rPr lang="fr-FR" sz="3600" dirty="0"/>
              <a:t>EN ÉCONOMIE GESTION</a:t>
            </a:r>
            <a:endParaRPr lang="fr-FR" sz="1800" dirty="0">
              <a:solidFill>
                <a:schemeClr val="bg1"/>
              </a:solidFill>
              <a:ea typeface="ＭＳ Ｐゴシック" pitchFamily="34" charset="-128"/>
              <a:cs typeface="Arial" charset="0"/>
            </a:endParaRPr>
          </a:p>
        </p:txBody>
      </p:sp>
      <p:sp>
        <p:nvSpPr>
          <p:cNvPr id="8" name="Rectangle 7"/>
          <p:cNvSpPr/>
          <p:nvPr/>
        </p:nvSpPr>
        <p:spPr>
          <a:xfrm>
            <a:off x="2159224" y="3867894"/>
            <a:ext cx="6984776" cy="923330"/>
          </a:xfrm>
          <a:prstGeom prst="rect">
            <a:avLst/>
          </a:prstGeom>
        </p:spPr>
        <p:txBody>
          <a:bodyPr wrap="square">
            <a:spAutoFit/>
          </a:bodyPr>
          <a:lstStyle/>
          <a:p>
            <a:r>
              <a:rPr lang="fr-FR" b="1" dirty="0" smtClean="0">
                <a:solidFill>
                  <a:schemeClr val="tx1">
                    <a:lumMod val="75000"/>
                    <a:lumOff val="25000"/>
                  </a:schemeClr>
                </a:solidFill>
              </a:rPr>
              <a:t>Benoit </a:t>
            </a:r>
            <a:r>
              <a:rPr lang="fr-FR" b="1" dirty="0">
                <a:solidFill>
                  <a:schemeClr val="tx1">
                    <a:lumMod val="75000"/>
                    <a:lumOff val="25000"/>
                  </a:schemeClr>
                </a:solidFill>
              </a:rPr>
              <a:t>Beldame - </a:t>
            </a:r>
            <a:r>
              <a:rPr lang="fr-FR" b="1" dirty="0" smtClean="0">
                <a:solidFill>
                  <a:schemeClr val="tx1">
                    <a:lumMod val="75000"/>
                    <a:lumOff val="25000"/>
                  </a:schemeClr>
                </a:solidFill>
              </a:rPr>
              <a:t>Myriam </a:t>
            </a:r>
            <a:r>
              <a:rPr lang="fr-FR" b="1" dirty="0">
                <a:solidFill>
                  <a:schemeClr val="tx1">
                    <a:lumMod val="75000"/>
                    <a:lumOff val="25000"/>
                  </a:schemeClr>
                </a:solidFill>
              </a:rPr>
              <a:t>Mazoyer </a:t>
            </a:r>
            <a:r>
              <a:rPr lang="fr-FR" b="1" dirty="0" smtClean="0">
                <a:solidFill>
                  <a:schemeClr val="tx1">
                    <a:lumMod val="75000"/>
                    <a:lumOff val="25000"/>
                  </a:schemeClr>
                </a:solidFill>
              </a:rPr>
              <a:t>- </a:t>
            </a:r>
            <a:r>
              <a:rPr lang="fr-FR" b="1" dirty="0">
                <a:solidFill>
                  <a:schemeClr val="tx1">
                    <a:lumMod val="75000"/>
                    <a:lumOff val="25000"/>
                  </a:schemeClr>
                </a:solidFill>
              </a:rPr>
              <a:t>Angélique Valette -</a:t>
            </a:r>
            <a:r>
              <a:rPr lang="fr-FR" b="1" dirty="0" smtClean="0">
                <a:solidFill>
                  <a:schemeClr val="tx1">
                    <a:lumMod val="75000"/>
                    <a:lumOff val="25000"/>
                  </a:schemeClr>
                </a:solidFill>
              </a:rPr>
              <a:t> </a:t>
            </a:r>
            <a:r>
              <a:rPr lang="fr-FR" b="1" dirty="0">
                <a:solidFill>
                  <a:schemeClr val="tx1">
                    <a:lumMod val="75000"/>
                    <a:lumOff val="25000"/>
                  </a:schemeClr>
                </a:solidFill>
              </a:rPr>
              <a:t>Laurence </a:t>
            </a:r>
            <a:r>
              <a:rPr lang="fr-FR" b="1" dirty="0" smtClean="0">
                <a:solidFill>
                  <a:schemeClr val="tx1">
                    <a:lumMod val="75000"/>
                    <a:lumOff val="25000"/>
                  </a:schemeClr>
                </a:solidFill>
              </a:rPr>
              <a:t>Ulmann </a:t>
            </a:r>
            <a:endParaRPr lang="fr-FR" b="1" dirty="0">
              <a:solidFill>
                <a:schemeClr val="tx1">
                  <a:lumMod val="75000"/>
                  <a:lumOff val="25000"/>
                </a:schemeClr>
              </a:solidFill>
            </a:endParaRPr>
          </a:p>
          <a:p>
            <a:r>
              <a:rPr lang="fr-FR" b="1" dirty="0">
                <a:solidFill>
                  <a:schemeClr val="tx1">
                    <a:lumMod val="75000"/>
                    <a:lumOff val="25000"/>
                  </a:schemeClr>
                </a:solidFill>
              </a:rPr>
              <a:t>pour le groupe des IEN Économie-gestion</a:t>
            </a:r>
          </a:p>
          <a:p>
            <a:r>
              <a:rPr lang="fr-FR" b="1" dirty="0">
                <a:solidFill>
                  <a:schemeClr val="tx1">
                    <a:lumMod val="75000"/>
                    <a:lumOff val="25000"/>
                  </a:schemeClr>
                </a:solidFill>
              </a:rPr>
              <a:t>Mars 2021</a:t>
            </a:r>
          </a:p>
        </p:txBody>
      </p:sp>
    </p:spTree>
    <p:extLst>
      <p:ext uri="{BB962C8B-B14F-4D97-AF65-F5344CB8AC3E}">
        <p14:creationId xmlns:p14="http://schemas.microsoft.com/office/powerpoint/2010/main" val="41815159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5"/>
          <p:cNvSpPr txBox="1">
            <a:spLocks/>
          </p:cNvSpPr>
          <p:nvPr/>
        </p:nvSpPr>
        <p:spPr>
          <a:xfrm>
            <a:off x="251520" y="699542"/>
            <a:ext cx="8424000" cy="576064"/>
          </a:xfrm>
          <a:prstGeom prst="rect">
            <a:avLst/>
          </a:prstGeom>
          <a:noFill/>
        </p:spPr>
        <p:txBody>
          <a:bodyPr/>
          <a:lstStyle>
            <a:lvl1pPr marL="0" indent="0" algn="l" defTabSz="914400" rtl="0" eaLnBrk="1" latinLnBrk="0" hangingPunct="1">
              <a:lnSpc>
                <a:spcPct val="100000"/>
              </a:lnSpc>
              <a:spcBef>
                <a:spcPts val="0"/>
              </a:spcBef>
              <a:spcAft>
                <a:spcPts val="500"/>
              </a:spcAft>
              <a:buFont typeface="Arial" pitchFamily="34" charset="0"/>
              <a:buNone/>
              <a:defRPr sz="1050" b="0" kern="1200">
                <a:solidFill>
                  <a:schemeClr val="tx1">
                    <a:lumMod val="75000"/>
                    <a:lumOff val="25000"/>
                  </a:schemeClr>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lumMod val="75000"/>
                    <a:lumOff val="25000"/>
                  </a:schemeClr>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lumMod val="75000"/>
                    <a:lumOff val="25000"/>
                  </a:schemeClr>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lumMod val="75000"/>
                    <a:lumOff val="25000"/>
                  </a:schemeClr>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defRPr/>
            </a:pPr>
            <a:r>
              <a:rPr lang="fr-FR" sz="2400" b="1" dirty="0" smtClean="0"/>
              <a:t>Stratégie de formation et d’accompagnement en économie gestion</a:t>
            </a:r>
            <a:endParaRPr lang="fr-FR" sz="2400" b="1" dirty="0">
              <a:solidFill>
                <a:schemeClr val="bg1"/>
              </a:solidFill>
              <a:ea typeface="ＭＳ Ｐゴシック" pitchFamily="34" charset="-128"/>
              <a:cs typeface="Arial" charset="0"/>
            </a:endParaRPr>
          </a:p>
        </p:txBody>
      </p:sp>
      <p:sp>
        <p:nvSpPr>
          <p:cNvPr id="5" name="Rectangle 4"/>
          <p:cNvSpPr/>
          <p:nvPr/>
        </p:nvSpPr>
        <p:spPr>
          <a:xfrm>
            <a:off x="1043608" y="4445705"/>
            <a:ext cx="6984776" cy="646331"/>
          </a:xfrm>
          <a:prstGeom prst="rect">
            <a:avLst/>
          </a:prstGeom>
        </p:spPr>
        <p:txBody>
          <a:bodyPr wrap="square">
            <a:spAutoFit/>
          </a:bodyPr>
          <a:lstStyle/>
          <a:p>
            <a:pPr algn="ctr"/>
            <a:r>
              <a:rPr lang="fr-FR" dirty="0" smtClean="0">
                <a:solidFill>
                  <a:schemeClr val="tx1">
                    <a:lumMod val="75000"/>
                    <a:lumOff val="25000"/>
                  </a:schemeClr>
                </a:solidFill>
              </a:rPr>
              <a:t>Benoit </a:t>
            </a:r>
            <a:r>
              <a:rPr lang="fr-FR" dirty="0">
                <a:solidFill>
                  <a:schemeClr val="tx1">
                    <a:lumMod val="75000"/>
                    <a:lumOff val="25000"/>
                  </a:schemeClr>
                </a:solidFill>
              </a:rPr>
              <a:t>Beldame - </a:t>
            </a:r>
            <a:r>
              <a:rPr lang="fr-FR" dirty="0" smtClean="0">
                <a:solidFill>
                  <a:schemeClr val="tx1">
                    <a:lumMod val="75000"/>
                    <a:lumOff val="25000"/>
                  </a:schemeClr>
                </a:solidFill>
              </a:rPr>
              <a:t>Myriam </a:t>
            </a:r>
            <a:r>
              <a:rPr lang="fr-FR" dirty="0">
                <a:solidFill>
                  <a:schemeClr val="tx1">
                    <a:lumMod val="75000"/>
                    <a:lumOff val="25000"/>
                  </a:schemeClr>
                </a:solidFill>
              </a:rPr>
              <a:t>Mazoyer </a:t>
            </a:r>
            <a:r>
              <a:rPr lang="fr-FR" dirty="0" smtClean="0">
                <a:solidFill>
                  <a:schemeClr val="tx1">
                    <a:lumMod val="75000"/>
                    <a:lumOff val="25000"/>
                  </a:schemeClr>
                </a:solidFill>
              </a:rPr>
              <a:t>- </a:t>
            </a:r>
            <a:r>
              <a:rPr lang="fr-FR" dirty="0">
                <a:solidFill>
                  <a:schemeClr val="tx1">
                    <a:lumMod val="75000"/>
                    <a:lumOff val="25000"/>
                  </a:schemeClr>
                </a:solidFill>
              </a:rPr>
              <a:t>Angélique Valette -</a:t>
            </a:r>
            <a:r>
              <a:rPr lang="fr-FR" dirty="0" smtClean="0">
                <a:solidFill>
                  <a:schemeClr val="tx1">
                    <a:lumMod val="75000"/>
                    <a:lumOff val="25000"/>
                  </a:schemeClr>
                </a:solidFill>
              </a:rPr>
              <a:t> </a:t>
            </a:r>
            <a:r>
              <a:rPr lang="fr-FR" dirty="0">
                <a:solidFill>
                  <a:schemeClr val="tx1">
                    <a:lumMod val="75000"/>
                    <a:lumOff val="25000"/>
                  </a:schemeClr>
                </a:solidFill>
              </a:rPr>
              <a:t>Laurence </a:t>
            </a:r>
            <a:r>
              <a:rPr lang="fr-FR" dirty="0" smtClean="0">
                <a:solidFill>
                  <a:schemeClr val="tx1">
                    <a:lumMod val="75000"/>
                    <a:lumOff val="25000"/>
                  </a:schemeClr>
                </a:solidFill>
              </a:rPr>
              <a:t>Ulmann </a:t>
            </a:r>
            <a:endParaRPr lang="fr-FR" dirty="0">
              <a:solidFill>
                <a:schemeClr val="tx1">
                  <a:lumMod val="75000"/>
                  <a:lumOff val="25000"/>
                </a:schemeClr>
              </a:solidFill>
            </a:endParaRPr>
          </a:p>
          <a:p>
            <a:pPr algn="ctr"/>
            <a:r>
              <a:rPr lang="fr-FR" dirty="0">
                <a:solidFill>
                  <a:schemeClr val="tx1">
                    <a:lumMod val="75000"/>
                    <a:lumOff val="25000"/>
                  </a:schemeClr>
                </a:solidFill>
              </a:rPr>
              <a:t>pour le groupe des IEN </a:t>
            </a:r>
            <a:r>
              <a:rPr lang="fr-FR" dirty="0" smtClean="0">
                <a:solidFill>
                  <a:schemeClr val="tx1">
                    <a:lumMod val="75000"/>
                    <a:lumOff val="25000"/>
                  </a:schemeClr>
                </a:solidFill>
              </a:rPr>
              <a:t>Économie-gestion - Mars </a:t>
            </a:r>
            <a:r>
              <a:rPr lang="fr-FR" dirty="0">
                <a:solidFill>
                  <a:schemeClr val="tx1">
                    <a:lumMod val="75000"/>
                    <a:lumOff val="25000"/>
                  </a:schemeClr>
                </a:solidFill>
              </a:rPr>
              <a:t>2021</a:t>
            </a:r>
          </a:p>
        </p:txBody>
      </p:sp>
      <p:sp>
        <p:nvSpPr>
          <p:cNvPr id="6" name="ZoneTexte 5"/>
          <p:cNvSpPr txBox="1"/>
          <p:nvPr/>
        </p:nvSpPr>
        <p:spPr>
          <a:xfrm>
            <a:off x="2339284" y="1131590"/>
            <a:ext cx="4248472" cy="3170099"/>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fr-FR" sz="12500" dirty="0" smtClean="0">
                <a:solidFill>
                  <a:schemeClr val="accent3"/>
                </a:solidFill>
                <a:latin typeface="Arial Black" panose="020B0A04020102020204" pitchFamily="34" charset="0"/>
              </a:rPr>
              <a:t>?</a:t>
            </a:r>
            <a:r>
              <a:rPr lang="fr-FR" sz="20000" dirty="0" smtClean="0">
                <a:solidFill>
                  <a:schemeClr val="accent3"/>
                </a:solidFill>
                <a:latin typeface="Arial Black" panose="020B0A04020102020204" pitchFamily="34" charset="0"/>
              </a:rPr>
              <a:t>?</a:t>
            </a:r>
            <a:r>
              <a:rPr lang="fr-FR" sz="12500" dirty="0" smtClean="0">
                <a:solidFill>
                  <a:schemeClr val="accent3"/>
                </a:solidFill>
                <a:latin typeface="Arial Black" panose="020B0A04020102020204" pitchFamily="34" charset="0"/>
              </a:rPr>
              <a:t>?</a:t>
            </a:r>
            <a:endParaRPr lang="fr-FR" sz="8800" dirty="0">
              <a:solidFill>
                <a:schemeClr val="accent3"/>
              </a:solidFill>
              <a:latin typeface="Arial Black" panose="020B0A04020102020204" pitchFamily="34" charset="0"/>
            </a:endParaRPr>
          </a:p>
        </p:txBody>
      </p:sp>
    </p:spTree>
    <p:extLst>
      <p:ext uri="{BB962C8B-B14F-4D97-AF65-F5344CB8AC3E}">
        <p14:creationId xmlns:p14="http://schemas.microsoft.com/office/powerpoint/2010/main" val="30478609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1493" y="699542"/>
            <a:ext cx="8424000" cy="356213"/>
          </a:xfrm>
        </p:spPr>
        <p:txBody>
          <a:bodyPr/>
          <a:lstStyle/>
          <a:p>
            <a:r>
              <a:rPr lang="fr-FR" sz="2400" dirty="0"/>
              <a:t>Nos objectifs </a:t>
            </a:r>
          </a:p>
        </p:txBody>
      </p:sp>
      <p:pic>
        <p:nvPicPr>
          <p:cNvPr id="4" name="Espace réservé du contenu 3"/>
          <p:cNvPicPr>
            <a:picLocks noGrp="1" noChangeAspect="1"/>
          </p:cNvPicPr>
          <p:nvPr>
            <p:ph idx="1"/>
          </p:nvPr>
        </p:nvPicPr>
        <p:blipFill>
          <a:blip r:embed="rId3" cstate="email">
            <a:duotone>
              <a:schemeClr val="accent6">
                <a:shade val="45000"/>
                <a:satMod val="135000"/>
              </a:schemeClr>
              <a:prstClr val="white"/>
            </a:duotone>
            <a:extLst>
              <a:ext uri="{28A0092B-C50C-407E-A947-70E740481C1C}">
                <a14:useLocalDpi xmlns:a14="http://schemas.microsoft.com/office/drawing/2010/main"/>
              </a:ext>
            </a:extLst>
          </a:blip>
          <a:stretch>
            <a:fillRect/>
          </a:stretch>
        </p:blipFill>
        <p:spPr>
          <a:xfrm>
            <a:off x="6065470" y="1065478"/>
            <a:ext cx="1159633" cy="1182062"/>
          </a:xfrm>
        </p:spPr>
      </p:pic>
      <p:sp>
        <p:nvSpPr>
          <p:cNvPr id="5" name="ZoneTexte 4"/>
          <p:cNvSpPr txBox="1"/>
          <p:nvPr/>
        </p:nvSpPr>
        <p:spPr>
          <a:xfrm>
            <a:off x="5401587" y="1967364"/>
            <a:ext cx="2487399" cy="830997"/>
          </a:xfrm>
          <a:prstGeom prst="rect">
            <a:avLst/>
          </a:prstGeom>
          <a:noFill/>
        </p:spPr>
        <p:txBody>
          <a:bodyPr wrap="square" rtlCol="0">
            <a:spAutoFit/>
          </a:bodyPr>
          <a:lstStyle/>
          <a:p>
            <a:r>
              <a:rPr lang="fr-FR" sz="1600" b="1" dirty="0">
                <a:solidFill>
                  <a:schemeClr val="accent6">
                    <a:lumMod val="75000"/>
                  </a:schemeClr>
                </a:solidFill>
              </a:rPr>
              <a:t>Viser un public large</a:t>
            </a:r>
          </a:p>
          <a:p>
            <a:pPr marL="285750" indent="-285750">
              <a:buFont typeface="Arial" panose="020B0604020202020204" pitchFamily="34" charset="0"/>
              <a:buChar char="•"/>
            </a:pPr>
            <a:r>
              <a:rPr lang="fr-FR" sz="1600" b="1" dirty="0">
                <a:solidFill>
                  <a:schemeClr val="accent6">
                    <a:lumMod val="75000"/>
                  </a:schemeClr>
                </a:solidFill>
              </a:rPr>
              <a:t>1 200 PLP public et privé</a:t>
            </a:r>
          </a:p>
          <a:p>
            <a:pPr marL="285750" indent="-285750">
              <a:buFont typeface="Arial" panose="020B0604020202020204" pitchFamily="34" charset="0"/>
              <a:buChar char="•"/>
            </a:pPr>
            <a:r>
              <a:rPr lang="fr-FR" sz="1600" b="1" dirty="0">
                <a:solidFill>
                  <a:schemeClr val="accent6">
                    <a:lumMod val="75000"/>
                  </a:schemeClr>
                </a:solidFill>
              </a:rPr>
              <a:t>100 DDF et ATDDF</a:t>
            </a:r>
          </a:p>
        </p:txBody>
      </p:sp>
      <p:grpSp>
        <p:nvGrpSpPr>
          <p:cNvPr id="15" name="Groupe 14"/>
          <p:cNvGrpSpPr/>
          <p:nvPr/>
        </p:nvGrpSpPr>
        <p:grpSpPr>
          <a:xfrm>
            <a:off x="1025843" y="2844913"/>
            <a:ext cx="2376264" cy="1953232"/>
            <a:chOff x="6634683" y="187637"/>
            <a:chExt cx="2376264" cy="1953232"/>
          </a:xfrm>
        </p:grpSpPr>
        <p:pic>
          <p:nvPicPr>
            <p:cNvPr id="8" name="Image 7"/>
            <p:cNvPicPr>
              <a:picLocks noChangeAspect="1"/>
            </p:cNvPicPr>
            <p:nvPr/>
          </p:nvPicPr>
          <p:blipFill>
            <a:blip r:embed="rId4" cstate="email">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7007875" y="187637"/>
              <a:ext cx="1629881" cy="1629881"/>
            </a:xfrm>
            <a:prstGeom prst="rect">
              <a:avLst/>
            </a:prstGeom>
          </p:spPr>
        </p:pic>
        <p:sp>
          <p:nvSpPr>
            <p:cNvPr id="9" name="ZoneTexte 8"/>
            <p:cNvSpPr txBox="1"/>
            <p:nvPr/>
          </p:nvSpPr>
          <p:spPr>
            <a:xfrm>
              <a:off x="6634683" y="1556094"/>
              <a:ext cx="2376264" cy="584775"/>
            </a:xfrm>
            <a:prstGeom prst="rect">
              <a:avLst/>
            </a:prstGeom>
            <a:noFill/>
          </p:spPr>
          <p:txBody>
            <a:bodyPr wrap="square" rtlCol="0">
              <a:spAutoFit/>
            </a:bodyPr>
            <a:lstStyle/>
            <a:p>
              <a:r>
                <a:rPr lang="fr-FR" sz="1600" b="1" dirty="0">
                  <a:solidFill>
                    <a:schemeClr val="accent1"/>
                  </a:solidFill>
                </a:rPr>
                <a:t>Accompagner le travail des formateurs académiques </a:t>
              </a:r>
            </a:p>
          </p:txBody>
        </p:sp>
      </p:grpSp>
      <p:grpSp>
        <p:nvGrpSpPr>
          <p:cNvPr id="16" name="Groupe 15"/>
          <p:cNvGrpSpPr/>
          <p:nvPr/>
        </p:nvGrpSpPr>
        <p:grpSpPr>
          <a:xfrm>
            <a:off x="5457153" y="3252016"/>
            <a:ext cx="2376264" cy="1211336"/>
            <a:chOff x="6372200" y="2939477"/>
            <a:chExt cx="2376264" cy="1211336"/>
          </a:xfrm>
        </p:grpSpPr>
        <p:pic>
          <p:nvPicPr>
            <p:cNvPr id="11" name="Image 10"/>
            <p:cNvPicPr>
              <a:picLocks noChangeAspect="1"/>
            </p:cNvPicPr>
            <p:nvPr/>
          </p:nvPicPr>
          <p:blipFill>
            <a:blip r:embed="rId5" cstate="email">
              <a:duotone>
                <a:schemeClr val="accent4">
                  <a:shade val="45000"/>
                  <a:satMod val="135000"/>
                </a:schemeClr>
                <a:prstClr val="white"/>
              </a:duotone>
              <a:extLst>
                <a:ext uri="{28A0092B-C50C-407E-A947-70E740481C1C}">
                  <a14:useLocalDpi xmlns:a14="http://schemas.microsoft.com/office/drawing/2010/main"/>
                </a:ext>
              </a:extLst>
            </a:blip>
            <a:stretch>
              <a:fillRect/>
            </a:stretch>
          </p:blipFill>
          <p:spPr>
            <a:xfrm>
              <a:off x="7052387" y="2939477"/>
              <a:ext cx="1015891" cy="779811"/>
            </a:xfrm>
            <a:prstGeom prst="rect">
              <a:avLst/>
            </a:prstGeom>
          </p:spPr>
        </p:pic>
        <p:sp>
          <p:nvSpPr>
            <p:cNvPr id="12" name="ZoneTexte 11"/>
            <p:cNvSpPr txBox="1"/>
            <p:nvPr/>
          </p:nvSpPr>
          <p:spPr>
            <a:xfrm>
              <a:off x="6372200" y="3812259"/>
              <a:ext cx="2376264" cy="338554"/>
            </a:xfrm>
            <a:prstGeom prst="rect">
              <a:avLst/>
            </a:prstGeom>
            <a:noFill/>
          </p:spPr>
          <p:txBody>
            <a:bodyPr wrap="square" rtlCol="0">
              <a:spAutoFit/>
            </a:bodyPr>
            <a:lstStyle/>
            <a:p>
              <a:pPr algn="ctr"/>
              <a:r>
                <a:rPr lang="fr-FR" sz="1600" b="1" dirty="0">
                  <a:solidFill>
                    <a:srgbClr val="7030A0"/>
                  </a:solidFill>
                </a:rPr>
                <a:t>Produire des ressources</a:t>
              </a:r>
            </a:p>
          </p:txBody>
        </p:sp>
      </p:grpSp>
      <p:grpSp>
        <p:nvGrpSpPr>
          <p:cNvPr id="20" name="Groupe 19"/>
          <p:cNvGrpSpPr/>
          <p:nvPr/>
        </p:nvGrpSpPr>
        <p:grpSpPr>
          <a:xfrm>
            <a:off x="502134" y="1170798"/>
            <a:ext cx="3426493" cy="1786891"/>
            <a:chOff x="502134" y="1170798"/>
            <a:chExt cx="3426493" cy="1786891"/>
          </a:xfrm>
        </p:grpSpPr>
        <p:sp>
          <p:nvSpPr>
            <p:cNvPr id="7" name="ZoneTexte 6"/>
            <p:cNvSpPr txBox="1"/>
            <p:nvPr/>
          </p:nvSpPr>
          <p:spPr>
            <a:xfrm>
              <a:off x="601928" y="2215651"/>
              <a:ext cx="3226904" cy="584775"/>
            </a:xfrm>
            <a:prstGeom prst="rect">
              <a:avLst/>
            </a:prstGeom>
            <a:noFill/>
          </p:spPr>
          <p:txBody>
            <a:bodyPr wrap="square" rtlCol="0">
              <a:spAutoFit/>
            </a:bodyPr>
            <a:lstStyle/>
            <a:p>
              <a:r>
                <a:rPr lang="fr-FR" sz="1600" b="1" dirty="0">
                  <a:solidFill>
                    <a:schemeClr val="accent3">
                      <a:lumMod val="75000"/>
                    </a:schemeClr>
                  </a:solidFill>
                </a:rPr>
                <a:t>Témoigner de notre travail collectif </a:t>
              </a:r>
            </a:p>
            <a:p>
              <a:r>
                <a:rPr lang="fr-FR" sz="1600" b="1" dirty="0">
                  <a:solidFill>
                    <a:schemeClr val="accent3">
                      <a:lumMod val="75000"/>
                    </a:schemeClr>
                  </a:solidFill>
                </a:rPr>
                <a:t>Acculturer avec un discours commun</a:t>
              </a:r>
            </a:p>
          </p:txBody>
        </p:sp>
        <p:grpSp>
          <p:nvGrpSpPr>
            <p:cNvPr id="13" name="Groupe 12"/>
            <p:cNvGrpSpPr/>
            <p:nvPr/>
          </p:nvGrpSpPr>
          <p:grpSpPr>
            <a:xfrm>
              <a:off x="502134" y="1170798"/>
              <a:ext cx="3426493" cy="1786891"/>
              <a:chOff x="502134" y="1170798"/>
              <a:chExt cx="3426493" cy="1786891"/>
            </a:xfrm>
          </p:grpSpPr>
          <p:pic>
            <p:nvPicPr>
              <p:cNvPr id="6" name="Image 5"/>
              <p:cNvPicPr>
                <a:picLocks noChangeAspect="1"/>
              </p:cNvPicPr>
              <p:nvPr/>
            </p:nvPicPr>
            <p:blipFill>
              <a:blip r:embed="rId6" cstate="email">
                <a:duotone>
                  <a:schemeClr val="accent3">
                    <a:shade val="45000"/>
                    <a:satMod val="135000"/>
                  </a:schemeClr>
                  <a:prstClr val="white"/>
                </a:duotone>
                <a:extLst>
                  <a:ext uri="{28A0092B-C50C-407E-A947-70E740481C1C}">
                    <a14:useLocalDpi xmlns:a14="http://schemas.microsoft.com/office/drawing/2010/main"/>
                  </a:ext>
                </a:extLst>
              </a:blip>
              <a:stretch>
                <a:fillRect/>
              </a:stretch>
            </p:blipFill>
            <p:spPr>
              <a:xfrm>
                <a:off x="1778903" y="1326503"/>
                <a:ext cx="872955" cy="774105"/>
              </a:xfrm>
              <a:prstGeom prst="rect">
                <a:avLst/>
              </a:prstGeom>
            </p:spPr>
          </p:pic>
          <p:sp>
            <p:nvSpPr>
              <p:cNvPr id="14" name="Rectangle à coins arrondis 13"/>
              <p:cNvSpPr/>
              <p:nvPr/>
            </p:nvSpPr>
            <p:spPr>
              <a:xfrm>
                <a:off x="502134" y="1170798"/>
                <a:ext cx="3426493" cy="1786891"/>
              </a:xfrm>
              <a:prstGeom prst="round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sp>
        <p:nvSpPr>
          <p:cNvPr id="17" name="Rectangle à coins arrondis 16"/>
          <p:cNvSpPr/>
          <p:nvPr/>
        </p:nvSpPr>
        <p:spPr>
          <a:xfrm>
            <a:off x="4932040" y="1148726"/>
            <a:ext cx="3426493" cy="1786891"/>
          </a:xfrm>
          <a:prstGeom prst="round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à coins arrondis 17"/>
          <p:cNvSpPr/>
          <p:nvPr/>
        </p:nvSpPr>
        <p:spPr>
          <a:xfrm>
            <a:off x="509303" y="3080206"/>
            <a:ext cx="3426493" cy="1786891"/>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à coins arrondis 18"/>
          <p:cNvSpPr/>
          <p:nvPr/>
        </p:nvSpPr>
        <p:spPr>
          <a:xfrm>
            <a:off x="4932039" y="3087350"/>
            <a:ext cx="3426493" cy="1786891"/>
          </a:xfrm>
          <a:prstGeom prst="round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0605593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4442" y="631361"/>
            <a:ext cx="8277998" cy="356213"/>
          </a:xfrm>
        </p:spPr>
        <p:txBody>
          <a:bodyPr/>
          <a:lstStyle/>
          <a:p>
            <a:r>
              <a:rPr lang="fr-FR" dirty="0"/>
              <a:t>Une </a:t>
            </a:r>
            <a:r>
              <a:rPr lang="fr-FR" sz="2400" dirty="0"/>
              <a:t>stratégie</a:t>
            </a:r>
            <a:r>
              <a:rPr lang="fr-FR" dirty="0"/>
              <a:t> de formation commune à toutes les filières</a:t>
            </a:r>
          </a:p>
        </p:txBody>
      </p:sp>
      <p:pic>
        <p:nvPicPr>
          <p:cNvPr id="10" name="Image 9"/>
          <p:cNvPicPr>
            <a:picLocks noChangeAspect="1"/>
          </p:cNvPicPr>
          <p:nvPr/>
        </p:nvPicPr>
        <p:blipFill>
          <a:blip r:embed="rId3" cstate="email">
            <a:duotone>
              <a:schemeClr val="accent5">
                <a:shade val="45000"/>
                <a:satMod val="135000"/>
              </a:schemeClr>
              <a:prstClr val="white"/>
            </a:duotone>
            <a:extLst>
              <a:ext uri="{28A0092B-C50C-407E-A947-70E740481C1C}">
                <a14:useLocalDpi xmlns:a14="http://schemas.microsoft.com/office/drawing/2010/main"/>
              </a:ext>
            </a:extLst>
          </a:blip>
          <a:stretch>
            <a:fillRect/>
          </a:stretch>
        </p:blipFill>
        <p:spPr>
          <a:xfrm>
            <a:off x="2047350" y="2062639"/>
            <a:ext cx="1037591" cy="1037591"/>
          </a:xfrm>
          <a:prstGeom prst="rect">
            <a:avLst/>
          </a:prstGeom>
        </p:spPr>
      </p:pic>
      <p:sp>
        <p:nvSpPr>
          <p:cNvPr id="11" name="ZoneTexte 10"/>
          <p:cNvSpPr txBox="1"/>
          <p:nvPr/>
        </p:nvSpPr>
        <p:spPr>
          <a:xfrm>
            <a:off x="873957" y="3324758"/>
            <a:ext cx="3384376" cy="1169551"/>
          </a:xfrm>
          <a:prstGeom prst="rect">
            <a:avLst/>
          </a:prstGeom>
          <a:noFill/>
        </p:spPr>
        <p:txBody>
          <a:bodyPr wrap="square" rtlCol="0">
            <a:spAutoFit/>
          </a:bodyPr>
          <a:lstStyle/>
          <a:p>
            <a:r>
              <a:rPr lang="fr-FR" sz="1400" dirty="0">
                <a:solidFill>
                  <a:schemeClr val="accent5">
                    <a:lumMod val="75000"/>
                  </a:schemeClr>
                </a:solidFill>
                <a:sym typeface="Wingdings 3" panose="05040102010807070707" pitchFamily="18" charset="2"/>
              </a:rPr>
              <a:t></a:t>
            </a:r>
            <a:r>
              <a:rPr lang="fr-FR" sz="1400" dirty="0">
                <a:sym typeface="Wingdings 3" panose="05040102010807070707" pitchFamily="18" charset="2"/>
              </a:rPr>
              <a:t> P</a:t>
            </a:r>
            <a:r>
              <a:rPr lang="fr-FR" sz="1400" dirty="0"/>
              <a:t>édagogie commune à TOUS les diplômes</a:t>
            </a:r>
          </a:p>
          <a:p>
            <a:r>
              <a:rPr lang="fr-FR" sz="1400" dirty="0">
                <a:solidFill>
                  <a:schemeClr val="accent5">
                    <a:lumMod val="75000"/>
                  </a:schemeClr>
                </a:solidFill>
                <a:sym typeface="Wingdings 3" panose="05040102010807070707" pitchFamily="18" charset="2"/>
              </a:rPr>
              <a:t></a:t>
            </a:r>
            <a:r>
              <a:rPr lang="fr-FR" sz="1400" dirty="0">
                <a:sym typeface="Wingdings 3" panose="05040102010807070707" pitchFamily="18" charset="2"/>
              </a:rPr>
              <a:t> G</a:t>
            </a:r>
            <a:r>
              <a:rPr lang="fr-FR" sz="1400" dirty="0"/>
              <a:t>estes professionnels communs à tous les enseignants</a:t>
            </a:r>
          </a:p>
          <a:p>
            <a:r>
              <a:rPr lang="fr-FR" sz="1400" dirty="0">
                <a:solidFill>
                  <a:schemeClr val="accent5">
                    <a:lumMod val="75000"/>
                  </a:schemeClr>
                </a:solidFill>
                <a:sym typeface="Wingdings 3" panose="05040102010807070707" pitchFamily="18" charset="2"/>
              </a:rPr>
              <a:t></a:t>
            </a:r>
            <a:r>
              <a:rPr lang="fr-FR" sz="1400" dirty="0">
                <a:sym typeface="Wingdings 3" panose="05040102010807070707" pitchFamily="18" charset="2"/>
              </a:rPr>
              <a:t> N</a:t>
            </a:r>
            <a:r>
              <a:rPr lang="fr-FR" sz="1400" dirty="0"/>
              <a:t>ouvelles routines à installer DANS et HORS la classe</a:t>
            </a:r>
          </a:p>
        </p:txBody>
      </p:sp>
      <p:sp>
        <p:nvSpPr>
          <p:cNvPr id="13" name="Rectangle à coins arrondis 12"/>
          <p:cNvSpPr/>
          <p:nvPr/>
        </p:nvSpPr>
        <p:spPr>
          <a:xfrm>
            <a:off x="4788024" y="1131590"/>
            <a:ext cx="4032448" cy="3816424"/>
          </a:xfrm>
          <a:prstGeom prst="roundRect">
            <a:avLst/>
          </a:prstGeom>
          <a:noFill/>
        </p:spPr>
        <p:style>
          <a:lnRef idx="2">
            <a:schemeClr val="accent3"/>
          </a:lnRef>
          <a:fillRef idx="1">
            <a:schemeClr val="lt1"/>
          </a:fillRef>
          <a:effectRef idx="0">
            <a:schemeClr val="accent3"/>
          </a:effectRef>
          <a:fontRef idx="minor">
            <a:schemeClr val="dk1"/>
          </a:fontRef>
        </p:style>
        <p:txBody>
          <a:bodyPr rtlCol="0" anchor="t" anchorCtr="0"/>
          <a:lstStyle/>
          <a:p>
            <a:pPr algn="ctr"/>
            <a:r>
              <a:rPr lang="fr-FR" sz="1600" b="1" dirty="0">
                <a:solidFill>
                  <a:schemeClr val="accent3">
                    <a:lumMod val="75000"/>
                  </a:schemeClr>
                </a:solidFill>
              </a:rPr>
              <a:t>Modalités de formation renouvelées</a:t>
            </a:r>
          </a:p>
          <a:p>
            <a:pPr algn="ctr"/>
            <a:r>
              <a:rPr lang="fr-FR" sz="1600" b="1" dirty="0">
                <a:solidFill>
                  <a:schemeClr val="accent3">
                    <a:lumMod val="75000"/>
                  </a:schemeClr>
                </a:solidFill>
              </a:rPr>
              <a:t>avec les contraintes sanitaires</a:t>
            </a:r>
          </a:p>
          <a:p>
            <a:pPr algn="ctr"/>
            <a:endParaRPr lang="fr-FR" sz="1200" dirty="0"/>
          </a:p>
          <a:p>
            <a:pPr marL="625475" indent="-106363"/>
            <a:r>
              <a:rPr lang="fr-FR" sz="1400" dirty="0"/>
              <a:t>Temps synchrones à distance</a:t>
            </a:r>
          </a:p>
          <a:p>
            <a:pPr marL="625475" indent="-106363"/>
            <a:r>
              <a:rPr lang="fr-FR" sz="1400" dirty="0"/>
              <a:t>Temps synchrones en équipe</a:t>
            </a:r>
          </a:p>
          <a:p>
            <a:pPr marL="625475" indent="-106363"/>
            <a:r>
              <a:rPr lang="fr-FR" sz="1400" spc="-20" dirty="0"/>
              <a:t>Temps asynchrones personnel et en équipe</a:t>
            </a:r>
          </a:p>
          <a:p>
            <a:pPr marL="531813" indent="-106363">
              <a:buFontTx/>
              <a:buChar char="-"/>
            </a:pPr>
            <a:endParaRPr lang="fr-FR" sz="1200" dirty="0"/>
          </a:p>
          <a:p>
            <a:pPr marL="531813" indent="-106363" algn="ctr"/>
            <a:endParaRPr lang="fr-FR" sz="1200" dirty="0"/>
          </a:p>
          <a:p>
            <a:pPr marL="984250">
              <a:tabLst>
                <a:tab pos="1436688" algn="l"/>
              </a:tabLst>
            </a:pPr>
            <a:r>
              <a:rPr lang="fr-FR" sz="1400" dirty="0"/>
              <a:t>Échanges de pratiques</a:t>
            </a:r>
          </a:p>
          <a:p>
            <a:pPr marL="984250">
              <a:buFontTx/>
              <a:buChar char="-"/>
              <a:tabLst>
                <a:tab pos="1436688" algn="l"/>
              </a:tabLst>
            </a:pPr>
            <a:endParaRPr lang="fr-FR" sz="1400" dirty="0"/>
          </a:p>
          <a:p>
            <a:pPr marL="984250">
              <a:tabLst>
                <a:tab pos="1436688" algn="l"/>
              </a:tabLst>
            </a:pPr>
            <a:r>
              <a:rPr lang="fr-FR" sz="1400" dirty="0"/>
              <a:t>Construction d’outils communs</a:t>
            </a:r>
          </a:p>
          <a:p>
            <a:pPr marL="984250">
              <a:buFontTx/>
              <a:buChar char="-"/>
              <a:tabLst>
                <a:tab pos="1436688" algn="l"/>
              </a:tabLst>
            </a:pPr>
            <a:endParaRPr lang="fr-FR" sz="1400" dirty="0"/>
          </a:p>
          <a:p>
            <a:pPr marL="984250">
              <a:tabLst>
                <a:tab pos="1436688" algn="l"/>
              </a:tabLst>
            </a:pPr>
            <a:r>
              <a:rPr lang="fr-FR" sz="1400" dirty="0"/>
              <a:t>Production de ressources </a:t>
            </a:r>
          </a:p>
          <a:p>
            <a:pPr marL="984250">
              <a:buFontTx/>
              <a:buChar char="-"/>
              <a:tabLst>
                <a:tab pos="1436688" algn="l"/>
              </a:tabLst>
            </a:pPr>
            <a:endParaRPr lang="fr-FR" sz="1400" dirty="0"/>
          </a:p>
          <a:p>
            <a:pPr marL="984250">
              <a:tabLst>
                <a:tab pos="1436688" algn="l"/>
              </a:tabLst>
            </a:pPr>
            <a:r>
              <a:rPr lang="fr-FR" sz="1400" dirty="0"/>
              <a:t>Mutualisation</a:t>
            </a:r>
          </a:p>
        </p:txBody>
      </p:sp>
      <p:sp>
        <p:nvSpPr>
          <p:cNvPr id="14" name="Rectangle à coins arrondis 13"/>
          <p:cNvSpPr/>
          <p:nvPr/>
        </p:nvSpPr>
        <p:spPr>
          <a:xfrm>
            <a:off x="560293" y="1131590"/>
            <a:ext cx="4032448" cy="3816424"/>
          </a:xfrm>
          <a:prstGeom prst="roundRect">
            <a:avLst/>
          </a:prstGeom>
          <a:noFill/>
          <a:ln>
            <a:solidFill>
              <a:schemeClr val="accent5">
                <a:lumMod val="75000"/>
              </a:schemeClr>
            </a:solidFill>
          </a:ln>
        </p:spPr>
        <p:style>
          <a:lnRef idx="2">
            <a:schemeClr val="accent3"/>
          </a:lnRef>
          <a:fillRef idx="1">
            <a:schemeClr val="lt1"/>
          </a:fillRef>
          <a:effectRef idx="0">
            <a:schemeClr val="accent3"/>
          </a:effectRef>
          <a:fontRef idx="minor">
            <a:schemeClr val="dk1"/>
          </a:fontRef>
        </p:style>
        <p:txBody>
          <a:bodyPr rtlCol="0" anchor="t" anchorCtr="0"/>
          <a:lstStyle/>
          <a:p>
            <a:pPr algn="ctr"/>
            <a:r>
              <a:rPr lang="fr-FR" sz="1600" b="1" dirty="0">
                <a:solidFill>
                  <a:schemeClr val="accent5">
                    <a:lumMod val="75000"/>
                  </a:schemeClr>
                </a:solidFill>
              </a:rPr>
              <a:t>Cadre pédagogique commun à toute la filière économie-gestion</a:t>
            </a:r>
          </a:p>
        </p:txBody>
      </p:sp>
      <p:pic>
        <p:nvPicPr>
          <p:cNvPr id="3" name="Image 2"/>
          <p:cNvPicPr>
            <a:picLocks noChangeAspect="1"/>
          </p:cNvPicPr>
          <p:nvPr/>
        </p:nvPicPr>
        <p:blipFill>
          <a:blip r:embed="rId4">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4905645" y="2026341"/>
            <a:ext cx="648000" cy="648000"/>
          </a:xfrm>
          <a:prstGeom prst="rect">
            <a:avLst/>
          </a:prstGeom>
        </p:spPr>
      </p:pic>
      <p:pic>
        <p:nvPicPr>
          <p:cNvPr id="8" name="Image 7"/>
          <p:cNvPicPr>
            <a:picLocks noChangeAspect="1"/>
          </p:cNvPicPr>
          <p:nvPr/>
        </p:nvPicPr>
        <p:blipFill>
          <a:blip r:embed="rId5">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7560332" y="2715742"/>
            <a:ext cx="792088" cy="792088"/>
          </a:xfrm>
          <a:prstGeom prst="rect">
            <a:avLst/>
          </a:prstGeom>
        </p:spPr>
      </p:pic>
      <p:pic>
        <p:nvPicPr>
          <p:cNvPr id="17" name="Image 16"/>
          <p:cNvPicPr>
            <a:picLocks noChangeAspect="1"/>
          </p:cNvPicPr>
          <p:nvPr/>
        </p:nvPicPr>
        <p:blipFill>
          <a:blip r:embed="rId6">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5423385" y="3299592"/>
            <a:ext cx="511585" cy="511585"/>
          </a:xfrm>
          <a:prstGeom prst="rect">
            <a:avLst/>
          </a:prstGeom>
        </p:spPr>
      </p:pic>
      <p:pic>
        <p:nvPicPr>
          <p:cNvPr id="20" name="Image 19"/>
          <p:cNvPicPr>
            <a:picLocks noChangeAspect="1"/>
          </p:cNvPicPr>
          <p:nvPr/>
        </p:nvPicPr>
        <p:blipFill>
          <a:blip r:embed="rId7">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5408269" y="4173077"/>
            <a:ext cx="526701" cy="526701"/>
          </a:xfrm>
          <a:prstGeom prst="rect">
            <a:avLst/>
          </a:prstGeom>
        </p:spPr>
      </p:pic>
      <p:pic>
        <p:nvPicPr>
          <p:cNvPr id="25" name="Image 24"/>
          <p:cNvPicPr>
            <a:picLocks noChangeAspect="1"/>
          </p:cNvPicPr>
          <p:nvPr/>
        </p:nvPicPr>
        <p:blipFill>
          <a:blip r:embed="rId8">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7650354" y="3759906"/>
            <a:ext cx="612044" cy="612044"/>
          </a:xfrm>
          <a:prstGeom prst="rect">
            <a:avLst/>
          </a:prstGeom>
        </p:spPr>
      </p:pic>
    </p:spTree>
    <p:extLst>
      <p:ext uri="{BB962C8B-B14F-4D97-AF65-F5344CB8AC3E}">
        <p14:creationId xmlns:p14="http://schemas.microsoft.com/office/powerpoint/2010/main" val="27649261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6F1445-FF0A-467D-88AD-D8B802A6E6BB}"/>
              </a:ext>
            </a:extLst>
          </p:cNvPr>
          <p:cNvSpPr>
            <a:spLocks noGrp="1"/>
          </p:cNvSpPr>
          <p:nvPr>
            <p:ph type="title"/>
          </p:nvPr>
        </p:nvSpPr>
        <p:spPr>
          <a:xfrm>
            <a:off x="299055" y="605289"/>
            <a:ext cx="8424000" cy="356213"/>
          </a:xfrm>
        </p:spPr>
        <p:txBody>
          <a:bodyPr/>
          <a:lstStyle/>
          <a:p>
            <a:r>
              <a:rPr lang="fr-FR" sz="2400" dirty="0"/>
              <a:t>Un renouvellement des maquettes de formation </a:t>
            </a:r>
          </a:p>
        </p:txBody>
      </p:sp>
      <p:grpSp>
        <p:nvGrpSpPr>
          <p:cNvPr id="33" name="Groupe 32"/>
          <p:cNvGrpSpPr/>
          <p:nvPr/>
        </p:nvGrpSpPr>
        <p:grpSpPr>
          <a:xfrm>
            <a:off x="423712" y="2086781"/>
            <a:ext cx="8318807" cy="2256277"/>
            <a:chOff x="423712" y="2351485"/>
            <a:chExt cx="8318807" cy="2256277"/>
          </a:xfrm>
        </p:grpSpPr>
        <p:sp>
          <p:nvSpPr>
            <p:cNvPr id="7" name="Flèche : droite 6">
              <a:extLst>
                <a:ext uri="{FF2B5EF4-FFF2-40B4-BE49-F238E27FC236}">
                  <a16:creationId xmlns:a16="http://schemas.microsoft.com/office/drawing/2014/main" id="{3DC6B848-DE25-40E7-BF5D-06AE0DE54E7C}"/>
                </a:ext>
              </a:extLst>
            </p:cNvPr>
            <p:cNvSpPr/>
            <p:nvPr/>
          </p:nvSpPr>
          <p:spPr>
            <a:xfrm>
              <a:off x="445930" y="3689683"/>
              <a:ext cx="8296589" cy="470647"/>
            </a:xfrm>
            <a:prstGeom prst="rightArrow">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t>Accompagnement d’une rénovation de diplôme</a:t>
              </a:r>
            </a:p>
          </p:txBody>
        </p:sp>
        <p:grpSp>
          <p:nvGrpSpPr>
            <p:cNvPr id="13" name="Groupe 12">
              <a:extLst>
                <a:ext uri="{FF2B5EF4-FFF2-40B4-BE49-F238E27FC236}">
                  <a16:creationId xmlns:a16="http://schemas.microsoft.com/office/drawing/2014/main" id="{FB859D50-C174-410C-BD9D-E3BB1814F51C}"/>
                </a:ext>
              </a:extLst>
            </p:cNvPr>
            <p:cNvGrpSpPr/>
            <p:nvPr/>
          </p:nvGrpSpPr>
          <p:grpSpPr>
            <a:xfrm>
              <a:off x="2137666" y="2351487"/>
              <a:ext cx="2152964" cy="1308178"/>
              <a:chOff x="427927" y="2679079"/>
              <a:chExt cx="2456754" cy="1308178"/>
            </a:xfrm>
          </p:grpSpPr>
          <p:sp>
            <p:nvSpPr>
              <p:cNvPr id="6" name="Rectangle : coins arrondis 5">
                <a:extLst>
                  <a:ext uri="{FF2B5EF4-FFF2-40B4-BE49-F238E27FC236}">
                    <a16:creationId xmlns:a16="http://schemas.microsoft.com/office/drawing/2014/main" id="{35C2D57B-A732-47A2-AB25-E444AAF63180}"/>
                  </a:ext>
                </a:extLst>
              </p:cNvPr>
              <p:cNvSpPr/>
              <p:nvPr/>
            </p:nvSpPr>
            <p:spPr>
              <a:xfrm>
                <a:off x="484381" y="2854015"/>
                <a:ext cx="2400300" cy="113324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600" b="1" dirty="0">
                    <a:solidFill>
                      <a:schemeClr val="accent1"/>
                    </a:solidFill>
                  </a:rPr>
                  <a:t>Temps de travail synchrone</a:t>
                </a:r>
              </a:p>
              <a:p>
                <a:pPr algn="ctr"/>
                <a:r>
                  <a:rPr lang="fr-FR" sz="1600" b="1" dirty="0">
                    <a:solidFill>
                      <a:schemeClr val="accent1"/>
                    </a:solidFill>
                  </a:rPr>
                  <a:t>à distance</a:t>
                </a:r>
              </a:p>
            </p:txBody>
          </p:sp>
          <p:sp>
            <p:nvSpPr>
              <p:cNvPr id="10" name="Ellipse 9">
                <a:extLst>
                  <a:ext uri="{FF2B5EF4-FFF2-40B4-BE49-F238E27FC236}">
                    <a16:creationId xmlns:a16="http://schemas.microsoft.com/office/drawing/2014/main" id="{3E11E33C-2A07-4037-9B0E-E7ACD5BD0CF4}"/>
                  </a:ext>
                </a:extLst>
              </p:cNvPr>
              <p:cNvSpPr/>
              <p:nvPr/>
            </p:nvSpPr>
            <p:spPr>
              <a:xfrm>
                <a:off x="427927" y="2679079"/>
                <a:ext cx="432110" cy="355446"/>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a:latin typeface="Arial Black"/>
                  </a:rPr>
                  <a:t>1</a:t>
                </a:r>
              </a:p>
            </p:txBody>
          </p:sp>
        </p:grpSp>
        <p:grpSp>
          <p:nvGrpSpPr>
            <p:cNvPr id="15" name="Groupe 14">
              <a:extLst>
                <a:ext uri="{FF2B5EF4-FFF2-40B4-BE49-F238E27FC236}">
                  <a16:creationId xmlns:a16="http://schemas.microsoft.com/office/drawing/2014/main" id="{3F81089E-244C-4727-BD68-CAADDB090735}"/>
                </a:ext>
              </a:extLst>
            </p:cNvPr>
            <p:cNvGrpSpPr/>
            <p:nvPr/>
          </p:nvGrpSpPr>
          <p:grpSpPr>
            <a:xfrm>
              <a:off x="6582685" y="2351486"/>
              <a:ext cx="2159071" cy="1308179"/>
              <a:chOff x="6191714" y="2679078"/>
              <a:chExt cx="2463723" cy="1308179"/>
            </a:xfrm>
          </p:grpSpPr>
          <p:sp>
            <p:nvSpPr>
              <p:cNvPr id="9" name="Rectangle : coins arrondis 8">
                <a:extLst>
                  <a:ext uri="{FF2B5EF4-FFF2-40B4-BE49-F238E27FC236}">
                    <a16:creationId xmlns:a16="http://schemas.microsoft.com/office/drawing/2014/main" id="{EC82D026-9779-4FC4-9C18-B2578A34C1CC}"/>
                  </a:ext>
                </a:extLst>
              </p:cNvPr>
              <p:cNvSpPr/>
              <p:nvPr/>
            </p:nvSpPr>
            <p:spPr>
              <a:xfrm>
                <a:off x="6255137" y="2854015"/>
                <a:ext cx="2400300" cy="1133242"/>
              </a:xfrm>
              <a:prstGeom prst="roundRect">
                <a:avLst/>
              </a:prstGeom>
            </p:spPr>
            <p:style>
              <a:lnRef idx="2">
                <a:schemeClr val="accent1"/>
              </a:lnRef>
              <a:fillRef idx="1">
                <a:schemeClr val="lt1"/>
              </a:fillRef>
              <a:effectRef idx="0">
                <a:schemeClr val="accent1"/>
              </a:effectRef>
              <a:fontRef idx="minor">
                <a:schemeClr val="dk1"/>
              </a:fontRef>
            </p:style>
            <p:txBody>
              <a:bodyPr lIns="91440" tIns="45720" rIns="91440" bIns="45720" rtlCol="0" anchor="ctr"/>
              <a:lstStyle/>
              <a:p>
                <a:pPr algn="ctr"/>
                <a:r>
                  <a:rPr lang="fr-FR" sz="1600" b="1" dirty="0">
                    <a:solidFill>
                      <a:schemeClr val="accent1"/>
                    </a:solidFill>
                  </a:rPr>
                  <a:t>Temps de travail</a:t>
                </a:r>
              </a:p>
              <a:p>
                <a:pPr algn="ctr"/>
                <a:r>
                  <a:rPr lang="fr-FR" sz="1600" b="1" dirty="0">
                    <a:solidFill>
                      <a:schemeClr val="accent1"/>
                    </a:solidFill>
                  </a:rPr>
                  <a:t>synchrone</a:t>
                </a:r>
              </a:p>
              <a:p>
                <a:pPr algn="ctr"/>
                <a:r>
                  <a:rPr lang="fr-FR" sz="1600" b="1" dirty="0">
                    <a:solidFill>
                      <a:schemeClr val="accent1"/>
                    </a:solidFill>
                  </a:rPr>
                  <a:t>à distance sur les documents produits</a:t>
                </a:r>
              </a:p>
            </p:txBody>
          </p:sp>
          <p:sp>
            <p:nvSpPr>
              <p:cNvPr id="11" name="Ellipse 10">
                <a:extLst>
                  <a:ext uri="{FF2B5EF4-FFF2-40B4-BE49-F238E27FC236}">
                    <a16:creationId xmlns:a16="http://schemas.microsoft.com/office/drawing/2014/main" id="{37DB69FE-EFD3-4A8E-91FA-6B3B2C52ED7C}"/>
                  </a:ext>
                </a:extLst>
              </p:cNvPr>
              <p:cNvSpPr/>
              <p:nvPr/>
            </p:nvSpPr>
            <p:spPr>
              <a:xfrm>
                <a:off x="6191714" y="2679078"/>
                <a:ext cx="432110" cy="355446"/>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fr-FR" sz="1600" b="1">
                    <a:latin typeface="Arial Black"/>
                  </a:rPr>
                  <a:t>3</a:t>
                </a:r>
              </a:p>
            </p:txBody>
          </p:sp>
        </p:grpSp>
        <p:grpSp>
          <p:nvGrpSpPr>
            <p:cNvPr id="14" name="Groupe 13">
              <a:extLst>
                <a:ext uri="{FF2B5EF4-FFF2-40B4-BE49-F238E27FC236}">
                  <a16:creationId xmlns:a16="http://schemas.microsoft.com/office/drawing/2014/main" id="{67061728-CC61-4329-BC99-5DF2AA549609}"/>
                </a:ext>
              </a:extLst>
            </p:cNvPr>
            <p:cNvGrpSpPr/>
            <p:nvPr/>
          </p:nvGrpSpPr>
          <p:grpSpPr>
            <a:xfrm>
              <a:off x="4329109" y="2351485"/>
              <a:ext cx="2180448" cy="1308180"/>
              <a:chOff x="3285427" y="2679077"/>
              <a:chExt cx="2488117" cy="1308180"/>
            </a:xfrm>
          </p:grpSpPr>
          <p:sp>
            <p:nvSpPr>
              <p:cNvPr id="8" name="Rectangle : coins arrondis 7">
                <a:extLst>
                  <a:ext uri="{FF2B5EF4-FFF2-40B4-BE49-F238E27FC236}">
                    <a16:creationId xmlns:a16="http://schemas.microsoft.com/office/drawing/2014/main" id="{4784B5B3-A994-44EF-A4BF-4C09C96EA19E}"/>
                  </a:ext>
                </a:extLst>
              </p:cNvPr>
              <p:cNvSpPr/>
              <p:nvPr/>
            </p:nvSpPr>
            <p:spPr>
              <a:xfrm>
                <a:off x="3373244" y="2854015"/>
                <a:ext cx="2400300" cy="1133242"/>
              </a:xfrm>
              <a:prstGeom prst="roundRect">
                <a:avLst/>
              </a:prstGeom>
              <a:ln>
                <a:solidFill>
                  <a:schemeClr val="accent3"/>
                </a:solidFill>
              </a:ln>
            </p:spPr>
            <p:style>
              <a:lnRef idx="2">
                <a:schemeClr val="accent1"/>
              </a:lnRef>
              <a:fillRef idx="1">
                <a:schemeClr val="lt1"/>
              </a:fillRef>
              <a:effectRef idx="0">
                <a:schemeClr val="accent1"/>
              </a:effectRef>
              <a:fontRef idx="minor">
                <a:schemeClr val="dk1"/>
              </a:fontRef>
            </p:style>
            <p:txBody>
              <a:bodyPr lIns="0" tIns="45720" rIns="0" bIns="45720" rtlCol="0" anchor="ctr"/>
              <a:lstStyle/>
              <a:p>
                <a:pPr algn="ctr"/>
                <a:r>
                  <a:rPr lang="fr-FR" sz="1600" b="1" dirty="0">
                    <a:solidFill>
                      <a:schemeClr val="accent3">
                        <a:lumMod val="75000"/>
                      </a:schemeClr>
                    </a:solidFill>
                  </a:rPr>
                  <a:t>Temps de travail asynchrone en équipe pour choisir des outils et produire des scénarios</a:t>
                </a:r>
              </a:p>
            </p:txBody>
          </p:sp>
          <p:sp>
            <p:nvSpPr>
              <p:cNvPr id="12" name="Ellipse 11">
                <a:extLst>
                  <a:ext uri="{FF2B5EF4-FFF2-40B4-BE49-F238E27FC236}">
                    <a16:creationId xmlns:a16="http://schemas.microsoft.com/office/drawing/2014/main" id="{6F65254D-32A0-4BBB-91CF-2070F006B2E6}"/>
                  </a:ext>
                </a:extLst>
              </p:cNvPr>
              <p:cNvSpPr/>
              <p:nvPr/>
            </p:nvSpPr>
            <p:spPr>
              <a:xfrm>
                <a:off x="3285427" y="2679077"/>
                <a:ext cx="432110" cy="355446"/>
              </a:xfrm>
              <a:prstGeom prst="ellips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fr-FR" sz="1600" b="1">
                    <a:latin typeface="Arial Black"/>
                  </a:rPr>
                  <a:t>2</a:t>
                </a:r>
              </a:p>
            </p:txBody>
          </p:sp>
        </p:grpSp>
        <p:sp>
          <p:nvSpPr>
            <p:cNvPr id="24" name="Rectangle : coins arrondis 5">
              <a:extLst>
                <a:ext uri="{FF2B5EF4-FFF2-40B4-BE49-F238E27FC236}">
                  <a16:creationId xmlns:a16="http://schemas.microsoft.com/office/drawing/2014/main" id="{35C2D57B-A732-47A2-AB25-E444AAF63180}"/>
                </a:ext>
              </a:extLst>
            </p:cNvPr>
            <p:cNvSpPr/>
            <p:nvPr/>
          </p:nvSpPr>
          <p:spPr>
            <a:xfrm>
              <a:off x="445930" y="2526423"/>
              <a:ext cx="1581177" cy="1133242"/>
            </a:xfrm>
            <a:prstGeom prst="roundRect">
              <a:avLst/>
            </a:prstGeom>
            <a:solidFill>
              <a:schemeClr val="accent6">
                <a:lumMod val="75000"/>
              </a:schemeClr>
            </a:solidFill>
            <a:ln>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0" rIns="0" rtlCol="0" anchor="ctr"/>
            <a:lstStyle/>
            <a:p>
              <a:pPr algn="ctr"/>
              <a:r>
                <a:rPr lang="fr-FR" b="1" dirty="0">
                  <a:solidFill>
                    <a:schemeClr val="bg1"/>
                  </a:solidFill>
                </a:rPr>
                <a:t>Routines pédagogiques</a:t>
              </a:r>
            </a:p>
            <a:p>
              <a:pPr algn="ctr"/>
              <a:r>
                <a:rPr lang="fr-FR" sz="1600" b="1" dirty="0">
                  <a:solidFill>
                    <a:schemeClr val="bg1"/>
                  </a:solidFill>
                </a:rPr>
                <a:t>Webinaire des IEN</a:t>
              </a:r>
            </a:p>
          </p:txBody>
        </p:sp>
        <p:grpSp>
          <p:nvGrpSpPr>
            <p:cNvPr id="32" name="Groupe 31"/>
            <p:cNvGrpSpPr/>
            <p:nvPr/>
          </p:nvGrpSpPr>
          <p:grpSpPr>
            <a:xfrm>
              <a:off x="423712" y="4160330"/>
              <a:ext cx="8299343" cy="447432"/>
              <a:chOff x="423712" y="4160330"/>
              <a:chExt cx="8299343" cy="447432"/>
            </a:xfrm>
          </p:grpSpPr>
          <p:sp>
            <p:nvSpPr>
              <p:cNvPr id="18" name="Rectangle à coins arrondis 17"/>
              <p:cNvSpPr/>
              <p:nvPr/>
            </p:nvSpPr>
            <p:spPr>
              <a:xfrm>
                <a:off x="4411496" y="4160330"/>
                <a:ext cx="2092631" cy="447432"/>
              </a:xfrm>
              <a:prstGeom prst="round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Documents à produire et mutualiser par les équipes</a:t>
                </a:r>
              </a:p>
            </p:txBody>
          </p:sp>
          <p:sp>
            <p:nvSpPr>
              <p:cNvPr id="28" name="Rectangle à coins arrondis 27"/>
              <p:cNvSpPr/>
              <p:nvPr/>
            </p:nvSpPr>
            <p:spPr>
              <a:xfrm>
                <a:off x="2192568" y="4160330"/>
                <a:ext cx="2092631" cy="447432"/>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Janvier/février 21</a:t>
                </a:r>
              </a:p>
            </p:txBody>
          </p:sp>
          <p:sp>
            <p:nvSpPr>
              <p:cNvPr id="30" name="Rectangle à coins arrondis 29"/>
              <p:cNvSpPr/>
              <p:nvPr/>
            </p:nvSpPr>
            <p:spPr>
              <a:xfrm>
                <a:off x="6630424" y="4160330"/>
                <a:ext cx="2092631" cy="447432"/>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Mars/avril 21</a:t>
                </a:r>
              </a:p>
            </p:txBody>
          </p:sp>
          <p:sp>
            <p:nvSpPr>
              <p:cNvPr id="31" name="Rectangle à coins arrondis 30"/>
              <p:cNvSpPr/>
              <p:nvPr/>
            </p:nvSpPr>
            <p:spPr>
              <a:xfrm>
                <a:off x="423712" y="4160330"/>
                <a:ext cx="1603395" cy="447432"/>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13 janvier 2021</a:t>
                </a:r>
              </a:p>
            </p:txBody>
          </p:sp>
        </p:grpSp>
      </p:grpSp>
      <p:pic>
        <p:nvPicPr>
          <p:cNvPr id="20" name="Image 19"/>
          <p:cNvPicPr>
            <a:picLocks noChangeAspect="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719993" y="1132107"/>
            <a:ext cx="1080000" cy="1080000"/>
          </a:xfrm>
          <a:prstGeom prst="rect">
            <a:avLst/>
          </a:prstGeom>
        </p:spPr>
      </p:pic>
      <p:pic>
        <p:nvPicPr>
          <p:cNvPr id="23" name="Image 22"/>
          <p:cNvPicPr>
            <a:picLocks noChangeAspect="1"/>
          </p:cNvPicPr>
          <p:nvPr/>
        </p:nvPicPr>
        <p:blipFill>
          <a:blip r:embed="rId4">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4917811" y="1132107"/>
            <a:ext cx="1080000" cy="1080000"/>
          </a:xfrm>
          <a:prstGeom prst="rect">
            <a:avLst/>
          </a:prstGeom>
        </p:spPr>
      </p:pic>
      <p:pic>
        <p:nvPicPr>
          <p:cNvPr id="27" name="Image 26"/>
          <p:cNvPicPr>
            <a:picLocks noChangeAspect="1"/>
          </p:cNvPicPr>
          <p:nvPr/>
        </p:nvPicPr>
        <p:blipFill>
          <a:blip r:embed="rId5">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698883" y="1132107"/>
            <a:ext cx="1080000" cy="1080000"/>
          </a:xfrm>
          <a:prstGeom prst="rect">
            <a:avLst/>
          </a:prstGeom>
        </p:spPr>
      </p:pic>
      <p:pic>
        <p:nvPicPr>
          <p:cNvPr id="34" name="Image 33"/>
          <p:cNvPicPr>
            <a:picLocks noChangeAspect="1"/>
          </p:cNvPicPr>
          <p:nvPr/>
        </p:nvPicPr>
        <p:blipFill>
          <a:blip r:embed="rId5">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150010" y="1073501"/>
            <a:ext cx="1080000" cy="1080000"/>
          </a:xfrm>
          <a:prstGeom prst="rect">
            <a:avLst/>
          </a:prstGeom>
        </p:spPr>
      </p:pic>
    </p:spTree>
    <p:extLst>
      <p:ext uri="{BB962C8B-B14F-4D97-AF65-F5344CB8AC3E}">
        <p14:creationId xmlns:p14="http://schemas.microsoft.com/office/powerpoint/2010/main" val="27668019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à coins arrondis 7"/>
          <p:cNvSpPr/>
          <p:nvPr/>
        </p:nvSpPr>
        <p:spPr>
          <a:xfrm>
            <a:off x="1475656" y="1160779"/>
            <a:ext cx="4261014" cy="126695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b="1" dirty="0">
                <a:solidFill>
                  <a:schemeClr val="tx1">
                    <a:lumMod val="75000"/>
                    <a:lumOff val="25000"/>
                  </a:schemeClr>
                </a:solidFill>
              </a:rPr>
              <a:t>Mener une réflexion stratégique en établissement coordonnée par le DDF </a:t>
            </a:r>
            <a:br>
              <a:rPr lang="fr-FR" b="1" dirty="0">
                <a:solidFill>
                  <a:schemeClr val="tx1">
                    <a:lumMod val="75000"/>
                    <a:lumOff val="25000"/>
                  </a:schemeClr>
                </a:solidFill>
              </a:rPr>
            </a:br>
            <a:r>
              <a:rPr lang="fr-FR" b="1" dirty="0">
                <a:solidFill>
                  <a:schemeClr val="tx1">
                    <a:lumMod val="75000"/>
                    <a:lumOff val="25000"/>
                  </a:schemeClr>
                </a:solidFill>
              </a:rPr>
              <a:t>ou le coordonnateur disciplinaire</a:t>
            </a:r>
          </a:p>
        </p:txBody>
      </p:sp>
      <p:pic>
        <p:nvPicPr>
          <p:cNvPr id="13" name="Image 12"/>
          <p:cNvPicPr>
            <a:picLocks noChangeAspect="1"/>
          </p:cNvPicPr>
          <p:nvPr/>
        </p:nvPicPr>
        <p:blipFill>
          <a:blip r:embed="rId3" cstate="email">
            <a:duotone>
              <a:schemeClr val="accent3">
                <a:shade val="45000"/>
                <a:satMod val="135000"/>
              </a:schemeClr>
              <a:prstClr val="white"/>
            </a:duotone>
            <a:extLst>
              <a:ext uri="{28A0092B-C50C-407E-A947-70E740481C1C}">
                <a14:useLocalDpi xmlns:a14="http://schemas.microsoft.com/office/drawing/2010/main"/>
              </a:ext>
            </a:extLst>
          </a:blip>
          <a:stretch>
            <a:fillRect/>
          </a:stretch>
        </p:blipFill>
        <p:spPr>
          <a:xfrm>
            <a:off x="436597" y="1267349"/>
            <a:ext cx="1053817" cy="1053817"/>
          </a:xfrm>
          <a:prstGeom prst="rect">
            <a:avLst/>
          </a:prstGeom>
        </p:spPr>
      </p:pic>
      <p:sp>
        <p:nvSpPr>
          <p:cNvPr id="5" name="Rectangle à coins arrondis 4"/>
          <p:cNvSpPr/>
          <p:nvPr/>
        </p:nvSpPr>
        <p:spPr>
          <a:xfrm>
            <a:off x="683568" y="2891290"/>
            <a:ext cx="3276364" cy="1600540"/>
          </a:xfrm>
          <a:prstGeom prst="roundRect">
            <a:avLst/>
          </a:prstGeom>
          <a:noFill/>
          <a:ln w="38100"/>
        </p:spPr>
        <p:style>
          <a:lnRef idx="2">
            <a:schemeClr val="accent1"/>
          </a:lnRef>
          <a:fillRef idx="1">
            <a:schemeClr val="lt1"/>
          </a:fillRef>
          <a:effectRef idx="0">
            <a:schemeClr val="accent1"/>
          </a:effectRef>
          <a:fontRef idx="minor">
            <a:schemeClr val="dk1"/>
          </a:fontRef>
        </p:style>
        <p:txBody>
          <a:bodyPr rtlCol="0" anchor="t" anchorCtr="0"/>
          <a:lstStyle/>
          <a:p>
            <a:endParaRPr lang="fr-FR" sz="1600" dirty="0"/>
          </a:p>
          <a:p>
            <a:endParaRPr lang="fr-FR" sz="600" dirty="0"/>
          </a:p>
          <a:p>
            <a:r>
              <a:rPr lang="fr-FR" sz="1600" b="1" dirty="0">
                <a:solidFill>
                  <a:schemeClr val="accent1"/>
                </a:solidFill>
                <a:sym typeface="Wingdings 3" panose="05040102010807070707" pitchFamily="18" charset="2"/>
              </a:rPr>
              <a:t> </a:t>
            </a:r>
            <a:r>
              <a:rPr lang="fr-FR" sz="1600" b="1" dirty="0">
                <a:solidFill>
                  <a:schemeClr val="accent1"/>
                </a:solidFill>
              </a:rPr>
              <a:t>Réflexion sur le choix des outils : </a:t>
            </a:r>
          </a:p>
          <a:p>
            <a:pPr marL="285750" indent="-285750">
              <a:buFontTx/>
              <a:buChar char="-"/>
            </a:pPr>
            <a:r>
              <a:rPr lang="fr-FR" sz="1600" dirty="0"/>
              <a:t>de répartition des enseignements</a:t>
            </a:r>
          </a:p>
          <a:p>
            <a:pPr marL="285750" indent="-285750">
              <a:buFontTx/>
              <a:buChar char="-"/>
            </a:pPr>
            <a:r>
              <a:rPr lang="fr-FR" sz="1600" dirty="0"/>
              <a:t>portfolio</a:t>
            </a:r>
          </a:p>
          <a:p>
            <a:pPr marL="285750" indent="-285750">
              <a:buFontTx/>
              <a:buChar char="-"/>
            </a:pPr>
            <a:r>
              <a:rPr lang="fr-FR" sz="1600" dirty="0"/>
              <a:t>livret de compétences</a:t>
            </a:r>
          </a:p>
        </p:txBody>
      </p:sp>
      <p:sp>
        <p:nvSpPr>
          <p:cNvPr id="6" name="Rectangle à coins arrondis 5"/>
          <p:cNvSpPr/>
          <p:nvPr/>
        </p:nvSpPr>
        <p:spPr>
          <a:xfrm>
            <a:off x="4998991" y="1951005"/>
            <a:ext cx="4028179" cy="2983220"/>
          </a:xfrm>
          <a:prstGeom prst="roundRect">
            <a:avLst/>
          </a:prstGeom>
          <a:noFill/>
          <a:ln>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rtlCol="0" anchor="t" anchorCtr="0"/>
          <a:lstStyle/>
          <a:p>
            <a:endParaRPr lang="fr-FR" sz="1600" dirty="0"/>
          </a:p>
          <a:p>
            <a:endParaRPr lang="fr-FR" sz="1600" dirty="0"/>
          </a:p>
          <a:p>
            <a:endParaRPr lang="fr-FR" sz="1600" dirty="0">
              <a:solidFill>
                <a:schemeClr val="accent6">
                  <a:lumMod val="75000"/>
                </a:schemeClr>
              </a:solidFill>
            </a:endParaRPr>
          </a:p>
          <a:p>
            <a:r>
              <a:rPr lang="fr-FR" sz="1600" b="1" dirty="0">
                <a:solidFill>
                  <a:schemeClr val="accent6">
                    <a:lumMod val="75000"/>
                  </a:schemeClr>
                </a:solidFill>
                <a:sym typeface="Wingdings 3" panose="05040102010807070707" pitchFamily="18" charset="2"/>
              </a:rPr>
              <a:t> </a:t>
            </a:r>
            <a:r>
              <a:rPr lang="fr-FR" sz="1600" b="1" dirty="0">
                <a:solidFill>
                  <a:schemeClr val="accent6">
                    <a:lumMod val="75000"/>
                  </a:schemeClr>
                </a:solidFill>
              </a:rPr>
              <a:t>Réflexion le simulateur pédagogique </a:t>
            </a:r>
          </a:p>
          <a:p>
            <a:pPr marL="285750" indent="-285750">
              <a:buFontTx/>
              <a:buChar char="-"/>
            </a:pPr>
            <a:r>
              <a:rPr lang="fr-FR" sz="1600" dirty="0"/>
              <a:t>(ré)organisation et équipement </a:t>
            </a:r>
            <a:br>
              <a:rPr lang="fr-FR" sz="1600" dirty="0"/>
            </a:br>
            <a:r>
              <a:rPr lang="fr-FR" sz="1600" dirty="0"/>
              <a:t>des espaces physiques</a:t>
            </a:r>
          </a:p>
          <a:p>
            <a:endParaRPr lang="fr-FR" sz="1600" dirty="0"/>
          </a:p>
          <a:p>
            <a:pPr marL="285750" indent="-285750">
              <a:buFontTx/>
              <a:buChar char="-"/>
            </a:pPr>
            <a:r>
              <a:rPr lang="fr-FR" sz="1600" dirty="0"/>
              <a:t>Usages d’un système </a:t>
            </a:r>
            <a:br>
              <a:rPr lang="fr-FR" sz="1600" dirty="0"/>
            </a:br>
            <a:r>
              <a:rPr lang="fr-FR" sz="1600" dirty="0"/>
              <a:t>d’information (PGI) </a:t>
            </a:r>
            <a:br>
              <a:rPr lang="fr-FR" sz="1600" dirty="0"/>
            </a:br>
            <a:r>
              <a:rPr lang="fr-FR" sz="1600" dirty="0"/>
              <a:t>commun à toutes les filières</a:t>
            </a:r>
          </a:p>
          <a:p>
            <a:pPr marL="285750" indent="-285750">
              <a:buFontTx/>
              <a:buChar char="-"/>
            </a:pPr>
            <a:endParaRPr lang="fr-FR" sz="1600" dirty="0"/>
          </a:p>
        </p:txBody>
      </p:sp>
      <p:pic>
        <p:nvPicPr>
          <p:cNvPr id="16" name="Image 15"/>
          <p:cNvPicPr>
            <a:picLocks noChangeAspect="1"/>
          </p:cNvPicPr>
          <p:nvPr/>
        </p:nvPicPr>
        <p:blipFill>
          <a:blip r:embed="rId4" cstate="email">
            <a:duotone>
              <a:schemeClr val="accent6">
                <a:shade val="45000"/>
                <a:satMod val="135000"/>
              </a:schemeClr>
              <a:prstClr val="white"/>
            </a:duotone>
            <a:extLst>
              <a:ext uri="{28A0092B-C50C-407E-A947-70E740481C1C}">
                <a14:useLocalDpi xmlns:a14="http://schemas.microsoft.com/office/drawing/2010/main"/>
              </a:ext>
            </a:extLst>
          </a:blip>
          <a:stretch>
            <a:fillRect/>
          </a:stretch>
        </p:blipFill>
        <p:spPr>
          <a:xfrm>
            <a:off x="7644311" y="3736798"/>
            <a:ext cx="973114" cy="973114"/>
          </a:xfrm>
          <a:prstGeom prst="rect">
            <a:avLst/>
          </a:prstGeom>
        </p:spPr>
      </p:pic>
      <p:sp>
        <p:nvSpPr>
          <p:cNvPr id="17" name="Titre 1"/>
          <p:cNvSpPr txBox="1">
            <a:spLocks/>
          </p:cNvSpPr>
          <p:nvPr/>
        </p:nvSpPr>
        <p:spPr bwMode="gray">
          <a:xfrm>
            <a:off x="232587" y="679358"/>
            <a:ext cx="8640960" cy="356213"/>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550" b="1" kern="1200">
                <a:solidFill>
                  <a:schemeClr val="tx1">
                    <a:lumMod val="75000"/>
                    <a:lumOff val="25000"/>
                  </a:schemeClr>
                </a:solidFill>
                <a:latin typeface="+mj-lt"/>
                <a:ea typeface="+mj-ea"/>
                <a:cs typeface="+mj-cs"/>
              </a:defRPr>
            </a:lvl1pPr>
          </a:lstStyle>
          <a:p>
            <a:r>
              <a:rPr lang="fr-FR" sz="2400" dirty="0"/>
              <a:t>Une invitation à une réflexion partagée dans chaque établissement</a:t>
            </a:r>
          </a:p>
        </p:txBody>
      </p:sp>
      <p:pic>
        <p:nvPicPr>
          <p:cNvPr id="2" name="Imag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42626" y="3148431"/>
            <a:ext cx="1030921" cy="588367"/>
          </a:xfrm>
          <a:prstGeom prst="rect">
            <a:avLst/>
          </a:prstGeom>
        </p:spPr>
      </p:pic>
      <p:sp>
        <p:nvSpPr>
          <p:cNvPr id="4" name="ZoneTexte 3"/>
          <p:cNvSpPr txBox="1"/>
          <p:nvPr/>
        </p:nvSpPr>
        <p:spPr>
          <a:xfrm>
            <a:off x="6209041" y="1245465"/>
            <a:ext cx="1445614" cy="1507749"/>
          </a:xfrm>
          <a:prstGeom prst="rect">
            <a:avLst/>
          </a:prstGeom>
          <a:solidFill>
            <a:schemeClr val="bg1"/>
          </a:solidFill>
        </p:spPr>
        <p:txBody>
          <a:bodyPr wrap="square" rtlCol="0">
            <a:spAutoFit/>
          </a:bodyPr>
          <a:lstStyle/>
          <a:p>
            <a:endParaRPr lang="fr-FR" dirty="0"/>
          </a:p>
        </p:txBody>
      </p:sp>
      <p:pic>
        <p:nvPicPr>
          <p:cNvPr id="18" name="Image 17"/>
          <p:cNvPicPr>
            <a:picLocks noChangeAspect="1"/>
          </p:cNvPicPr>
          <p:nvPr/>
        </p:nvPicPr>
        <p:blipFill>
          <a:blip r:embed="rId6" cstate="email">
            <a:duotone>
              <a:schemeClr val="accent6">
                <a:shade val="45000"/>
                <a:satMod val="135000"/>
              </a:schemeClr>
              <a:prstClr val="white"/>
            </a:duotone>
            <a:extLst>
              <a:ext uri="{28A0092B-C50C-407E-A947-70E740481C1C}">
                <a14:useLocalDpi xmlns:a14="http://schemas.microsoft.com/office/drawing/2010/main"/>
              </a:ext>
            </a:extLst>
          </a:blip>
          <a:stretch>
            <a:fillRect/>
          </a:stretch>
        </p:blipFill>
        <p:spPr>
          <a:xfrm>
            <a:off x="6361459" y="1489792"/>
            <a:ext cx="1140778" cy="1019094"/>
          </a:xfrm>
          <a:prstGeom prst="rect">
            <a:avLst/>
          </a:prstGeom>
        </p:spPr>
      </p:pic>
      <p:sp>
        <p:nvSpPr>
          <p:cNvPr id="21" name="ZoneTexte 20"/>
          <p:cNvSpPr txBox="1"/>
          <p:nvPr/>
        </p:nvSpPr>
        <p:spPr>
          <a:xfrm>
            <a:off x="1688729" y="2211710"/>
            <a:ext cx="1199706" cy="1080000"/>
          </a:xfrm>
          <a:prstGeom prst="rect">
            <a:avLst/>
          </a:prstGeom>
          <a:solidFill>
            <a:schemeClr val="bg1"/>
          </a:solidFill>
        </p:spPr>
        <p:txBody>
          <a:bodyPr wrap="square" rtlCol="0">
            <a:spAutoFit/>
          </a:bodyPr>
          <a:lstStyle/>
          <a:p>
            <a:endParaRPr lang="fr-FR" dirty="0"/>
          </a:p>
        </p:txBody>
      </p:sp>
      <p:pic>
        <p:nvPicPr>
          <p:cNvPr id="14" name="Image 13"/>
          <p:cNvPicPr>
            <a:picLocks noChangeAspect="1"/>
          </p:cNvPicPr>
          <p:nvPr/>
        </p:nvPicPr>
        <p:blipFill>
          <a:blip r:embed="rId7" cstate="email">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1889702" y="2321166"/>
            <a:ext cx="864096" cy="864096"/>
          </a:xfrm>
          <a:prstGeom prst="rect">
            <a:avLst/>
          </a:prstGeom>
        </p:spPr>
      </p:pic>
    </p:spTree>
    <p:extLst>
      <p:ext uri="{BB962C8B-B14F-4D97-AF65-F5344CB8AC3E}">
        <p14:creationId xmlns:p14="http://schemas.microsoft.com/office/powerpoint/2010/main" val="31540006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95736" y="2787774"/>
            <a:ext cx="6190407" cy="830997"/>
          </a:xfrm>
          <a:prstGeom prst="rect">
            <a:avLst/>
          </a:prstGeom>
        </p:spPr>
        <p:txBody>
          <a:bodyPr wrap="square">
            <a:spAutoFit/>
          </a:bodyPr>
          <a:lstStyle/>
          <a:p>
            <a:endParaRPr lang="fr-FR" sz="2400" dirty="0">
              <a:solidFill>
                <a:schemeClr val="tx2"/>
              </a:solidFill>
            </a:endParaRPr>
          </a:p>
          <a:p>
            <a:endParaRPr lang="fr-FR" sz="2400" dirty="0">
              <a:solidFill>
                <a:schemeClr val="tx2"/>
              </a:solidFill>
            </a:endParaRPr>
          </a:p>
        </p:txBody>
      </p:sp>
      <p:sp>
        <p:nvSpPr>
          <p:cNvPr id="6" name="Titre 5"/>
          <p:cNvSpPr>
            <a:spLocks noGrp="1"/>
          </p:cNvSpPr>
          <p:nvPr>
            <p:ph type="title"/>
          </p:nvPr>
        </p:nvSpPr>
        <p:spPr/>
        <p:txBody>
          <a:bodyPr/>
          <a:lstStyle/>
          <a:p>
            <a:r>
              <a:rPr lang="fr-FR" sz="2400" dirty="0"/>
              <a:t>Un contenu autour des routines pédagogiques communes</a:t>
            </a:r>
          </a:p>
        </p:txBody>
      </p:sp>
      <p:grpSp>
        <p:nvGrpSpPr>
          <p:cNvPr id="8" name="Groupe 7"/>
          <p:cNvGrpSpPr/>
          <p:nvPr/>
        </p:nvGrpSpPr>
        <p:grpSpPr>
          <a:xfrm>
            <a:off x="395536" y="1384301"/>
            <a:ext cx="4175984" cy="1440000"/>
            <a:chOff x="395536" y="1096109"/>
            <a:chExt cx="4175984" cy="1619657"/>
          </a:xfrm>
        </p:grpSpPr>
        <p:pic>
          <p:nvPicPr>
            <p:cNvPr id="10" name="Image 9"/>
            <p:cNvPicPr>
              <a:picLocks noChangeAspect="1"/>
            </p:cNvPicPr>
            <p:nvPr/>
          </p:nvPicPr>
          <p:blipFill>
            <a:blip r:embed="rId3" cstate="email">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3491880" y="1496516"/>
              <a:ext cx="1004908" cy="1141941"/>
            </a:xfrm>
            <a:prstGeom prst="rect">
              <a:avLst/>
            </a:prstGeom>
          </p:spPr>
        </p:pic>
        <p:sp>
          <p:nvSpPr>
            <p:cNvPr id="5" name="Rectangle à coins arrondis 4"/>
            <p:cNvSpPr/>
            <p:nvPr/>
          </p:nvSpPr>
          <p:spPr>
            <a:xfrm>
              <a:off x="395536" y="1096109"/>
              <a:ext cx="4175984" cy="1619657"/>
            </a:xfrm>
            <a:prstGeom prst="roundRect">
              <a:avLst/>
            </a:prstGeom>
            <a:noFill/>
          </p:spPr>
          <p:style>
            <a:lnRef idx="2">
              <a:schemeClr val="accent1"/>
            </a:lnRef>
            <a:fillRef idx="1">
              <a:schemeClr val="lt1"/>
            </a:fillRef>
            <a:effectRef idx="0">
              <a:schemeClr val="accent1"/>
            </a:effectRef>
            <a:fontRef idx="minor">
              <a:schemeClr val="dk1"/>
            </a:fontRef>
          </p:style>
          <p:txBody>
            <a:bodyPr lIns="0" tIns="0" bIns="0" rtlCol="0" anchor="t" anchorCtr="0"/>
            <a:lstStyle/>
            <a:p>
              <a:pPr>
                <a:defRPr/>
              </a:pPr>
              <a:r>
                <a:rPr lang="fr-FR" sz="1600" b="1" dirty="0">
                  <a:solidFill>
                    <a:schemeClr val="accent1"/>
                  </a:solidFill>
                </a:rPr>
                <a:t>1- Collecter les traces de l’activité des élèves</a:t>
              </a:r>
            </a:p>
            <a:p>
              <a:pPr marL="285750" indent="-285750">
                <a:buClr>
                  <a:schemeClr val="accent1"/>
                </a:buClr>
                <a:buFont typeface="Arial" panose="020B0604020202020204" pitchFamily="34" charset="0"/>
                <a:buChar char="•"/>
                <a:defRPr/>
              </a:pPr>
              <a:r>
                <a:rPr lang="fr-FR" sz="1400" dirty="0"/>
                <a:t>Professionnaliser les élèves sur la durée </a:t>
              </a:r>
              <a:br>
                <a:rPr lang="fr-FR" sz="1400" dirty="0"/>
              </a:br>
              <a:r>
                <a:rPr lang="fr-FR" sz="1400" dirty="0"/>
                <a:t>de la formation dans une progression </a:t>
              </a:r>
              <a:br>
                <a:rPr lang="fr-FR" sz="1400" dirty="0"/>
              </a:br>
              <a:r>
                <a:rPr lang="fr-FR" sz="1400" dirty="0"/>
                <a:t>spiralaire avec ces outils</a:t>
              </a:r>
            </a:p>
            <a:p>
              <a:pPr marL="285750" indent="-285750">
                <a:buClr>
                  <a:schemeClr val="accent1"/>
                </a:buClr>
                <a:buFont typeface="Arial" panose="020B0604020202020204" pitchFamily="34" charset="0"/>
                <a:buChar char="•"/>
                <a:defRPr/>
              </a:pPr>
              <a:r>
                <a:rPr lang="fr-FR" sz="1400" dirty="0"/>
                <a:t>Donner la démarche des acquis </a:t>
              </a:r>
              <a:br>
                <a:rPr lang="fr-FR" sz="1400" dirty="0"/>
              </a:br>
              <a:r>
                <a:rPr lang="fr-FR" sz="1400" dirty="0"/>
                <a:t>d’apprentissage et de la verbalisation </a:t>
              </a:r>
              <a:endParaRPr lang="fr-FR" dirty="0"/>
            </a:p>
            <a:p>
              <a:pPr marL="285750" indent="-285750">
                <a:buFontTx/>
                <a:buChar char="-"/>
                <a:defRPr/>
              </a:pPr>
              <a:endParaRPr lang="fr-FR" dirty="0"/>
            </a:p>
          </p:txBody>
        </p:sp>
      </p:grpSp>
      <p:grpSp>
        <p:nvGrpSpPr>
          <p:cNvPr id="20" name="Groupe 19"/>
          <p:cNvGrpSpPr/>
          <p:nvPr/>
        </p:nvGrpSpPr>
        <p:grpSpPr>
          <a:xfrm>
            <a:off x="4788387" y="1375539"/>
            <a:ext cx="4175984" cy="1440000"/>
            <a:chOff x="4788387" y="1087347"/>
            <a:chExt cx="4175984" cy="1440000"/>
          </a:xfrm>
        </p:grpSpPr>
        <p:pic>
          <p:nvPicPr>
            <p:cNvPr id="14" name="Image 13"/>
            <p:cNvPicPr>
              <a:picLocks noChangeAspect="1"/>
            </p:cNvPicPr>
            <p:nvPr/>
          </p:nvPicPr>
          <p:blipFill rotWithShape="1">
            <a:blip r:embed="rId4" cstate="email">
              <a:duotone>
                <a:schemeClr val="accent6">
                  <a:shade val="45000"/>
                  <a:satMod val="135000"/>
                </a:schemeClr>
                <a:prstClr val="white"/>
              </a:duotone>
              <a:extLst>
                <a:ext uri="{28A0092B-C50C-407E-A947-70E740481C1C}">
                  <a14:useLocalDpi xmlns:a14="http://schemas.microsoft.com/office/drawing/2010/main"/>
                </a:ext>
              </a:extLst>
            </a:blip>
            <a:srcRect b="12001"/>
            <a:stretch/>
          </p:blipFill>
          <p:spPr>
            <a:xfrm>
              <a:off x="7891031" y="1522088"/>
              <a:ext cx="990221" cy="873810"/>
            </a:xfrm>
            <a:prstGeom prst="rect">
              <a:avLst/>
            </a:prstGeom>
          </p:spPr>
        </p:pic>
        <p:sp>
          <p:nvSpPr>
            <p:cNvPr id="16" name="Rectangle à coins arrondis 15"/>
            <p:cNvSpPr/>
            <p:nvPr/>
          </p:nvSpPr>
          <p:spPr>
            <a:xfrm>
              <a:off x="4788387" y="1087347"/>
              <a:ext cx="4175984" cy="1440000"/>
            </a:xfrm>
            <a:prstGeom prst="roundRect">
              <a:avLst/>
            </a:prstGeom>
            <a:noFill/>
            <a:ln>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0" tIns="0" bIns="0" rtlCol="0" anchor="t" anchorCtr="0"/>
            <a:lstStyle/>
            <a:p>
              <a:pPr>
                <a:defRPr/>
              </a:pPr>
              <a:r>
                <a:rPr lang="fr-FR" sz="1600" b="1" dirty="0">
                  <a:solidFill>
                    <a:schemeClr val="accent6">
                      <a:lumMod val="75000"/>
                    </a:schemeClr>
                  </a:solidFill>
                </a:rPr>
                <a:t>2- Évaluer au fil de l’eau</a:t>
              </a:r>
            </a:p>
            <a:p>
              <a:pPr marL="285750" indent="-285750">
                <a:buClr>
                  <a:schemeClr val="accent6">
                    <a:lumMod val="75000"/>
                  </a:schemeClr>
                </a:buClr>
                <a:buFont typeface="Arial" panose="020B0604020202020204" pitchFamily="34" charset="0"/>
                <a:buChar char="•"/>
                <a:defRPr/>
              </a:pPr>
              <a:r>
                <a:rPr lang="fr-FR" sz="1400" dirty="0"/>
                <a:t>Définir la place du portfolio dans le </a:t>
              </a:r>
              <a:br>
                <a:rPr lang="fr-FR" sz="1400" dirty="0"/>
              </a:br>
              <a:r>
                <a:rPr lang="fr-FR" sz="1400" dirty="0"/>
                <a:t>processus de professionnalisation</a:t>
              </a:r>
            </a:p>
            <a:p>
              <a:pPr marL="285750" indent="-285750">
                <a:buClr>
                  <a:schemeClr val="accent6">
                    <a:lumMod val="75000"/>
                  </a:schemeClr>
                </a:buClr>
                <a:buFont typeface="Arial" panose="020B0604020202020204" pitchFamily="34" charset="0"/>
                <a:buChar char="•"/>
                <a:defRPr/>
              </a:pPr>
              <a:r>
                <a:rPr lang="fr-FR" sz="1400" dirty="0"/>
                <a:t>Collecter des traces</a:t>
              </a:r>
            </a:p>
            <a:p>
              <a:pPr marL="285750" indent="-285750">
                <a:buClr>
                  <a:schemeClr val="accent6">
                    <a:lumMod val="75000"/>
                  </a:schemeClr>
                </a:buClr>
                <a:buFont typeface="Arial" panose="020B0604020202020204" pitchFamily="34" charset="0"/>
                <a:buChar char="•"/>
                <a:defRPr/>
              </a:pPr>
              <a:r>
                <a:rPr lang="fr-FR" sz="1400" dirty="0"/>
                <a:t>Aider l’élève à la verbalisation</a:t>
              </a:r>
              <a:endParaRPr lang="fr-FR" dirty="0"/>
            </a:p>
            <a:p>
              <a:pPr marL="285750" indent="-285750">
                <a:buFontTx/>
                <a:buChar char="-"/>
                <a:defRPr/>
              </a:pPr>
              <a:endParaRPr lang="fr-FR" dirty="0"/>
            </a:p>
          </p:txBody>
        </p:sp>
      </p:grpSp>
      <p:grpSp>
        <p:nvGrpSpPr>
          <p:cNvPr id="11" name="Groupe 10"/>
          <p:cNvGrpSpPr/>
          <p:nvPr/>
        </p:nvGrpSpPr>
        <p:grpSpPr>
          <a:xfrm>
            <a:off x="395536" y="3003958"/>
            <a:ext cx="4175984" cy="1440000"/>
            <a:chOff x="385267" y="2818376"/>
            <a:chExt cx="4175984" cy="1440000"/>
          </a:xfrm>
        </p:grpSpPr>
        <p:pic>
          <p:nvPicPr>
            <p:cNvPr id="4" name="Image 3"/>
            <p:cNvPicPr>
              <a:picLocks noChangeAspect="1"/>
            </p:cNvPicPr>
            <p:nvPr/>
          </p:nvPicPr>
          <p:blipFill>
            <a:blip r:embed="rId5" cstate="email">
              <a:duotone>
                <a:schemeClr val="accent3">
                  <a:shade val="45000"/>
                  <a:satMod val="135000"/>
                </a:schemeClr>
                <a:prstClr val="white"/>
              </a:duotone>
              <a:extLst>
                <a:ext uri="{28A0092B-C50C-407E-A947-70E740481C1C}">
                  <a14:useLocalDpi xmlns:a14="http://schemas.microsoft.com/office/drawing/2010/main"/>
                </a:ext>
              </a:extLst>
            </a:blip>
            <a:stretch>
              <a:fillRect/>
            </a:stretch>
          </p:blipFill>
          <p:spPr>
            <a:xfrm>
              <a:off x="3670500" y="3424555"/>
              <a:ext cx="724096" cy="724096"/>
            </a:xfrm>
            <a:prstGeom prst="rect">
              <a:avLst/>
            </a:prstGeom>
          </p:spPr>
        </p:pic>
        <p:sp>
          <p:nvSpPr>
            <p:cNvPr id="17" name="Rectangle à coins arrondis 16"/>
            <p:cNvSpPr/>
            <p:nvPr/>
          </p:nvSpPr>
          <p:spPr>
            <a:xfrm>
              <a:off x="385267" y="2818376"/>
              <a:ext cx="4175984" cy="1440000"/>
            </a:xfrm>
            <a:prstGeom prst="roundRect">
              <a:avLst/>
            </a:prstGeom>
            <a:noFill/>
            <a:ln>
              <a:solidFill>
                <a:schemeClr val="accent3">
                  <a:lumMod val="75000"/>
                </a:schemeClr>
              </a:solidFill>
            </a:ln>
          </p:spPr>
          <p:style>
            <a:lnRef idx="2">
              <a:schemeClr val="accent1"/>
            </a:lnRef>
            <a:fillRef idx="1">
              <a:schemeClr val="lt1"/>
            </a:fillRef>
            <a:effectRef idx="0">
              <a:schemeClr val="accent1"/>
            </a:effectRef>
            <a:fontRef idx="minor">
              <a:schemeClr val="dk1"/>
            </a:fontRef>
          </p:style>
          <p:txBody>
            <a:bodyPr lIns="0" tIns="0" bIns="0" rtlCol="0" anchor="t" anchorCtr="0"/>
            <a:lstStyle/>
            <a:p>
              <a:pPr>
                <a:defRPr/>
              </a:pPr>
              <a:r>
                <a:rPr lang="fr-FR" sz="1600" b="1" dirty="0">
                  <a:solidFill>
                    <a:schemeClr val="accent3"/>
                  </a:solidFill>
                </a:rPr>
                <a:t>3- Travailler dans un environnement phygital</a:t>
              </a:r>
            </a:p>
            <a:p>
              <a:pPr marL="285750" indent="-285750">
                <a:buClr>
                  <a:schemeClr val="accent3"/>
                </a:buClr>
                <a:buFont typeface="Arial" panose="020B0604020202020204" pitchFamily="34" charset="0"/>
                <a:buChar char="•"/>
                <a:defRPr/>
              </a:pPr>
              <a:r>
                <a:rPr lang="fr-FR" sz="1400" dirty="0"/>
                <a:t>Créer un simulateur professionnel</a:t>
              </a:r>
              <a:br>
                <a:rPr lang="fr-FR" sz="1400" dirty="0"/>
              </a:br>
              <a:r>
                <a:rPr lang="fr-FR" sz="1400" dirty="0"/>
                <a:t>(espace « pro » + SI)</a:t>
              </a:r>
            </a:p>
            <a:p>
              <a:pPr marL="285750" indent="-285750">
                <a:buClr>
                  <a:schemeClr val="accent3"/>
                </a:buClr>
                <a:buFont typeface="Arial" panose="020B0604020202020204" pitchFamily="34" charset="0"/>
                <a:buChar char="•"/>
                <a:defRPr/>
              </a:pPr>
              <a:r>
                <a:rPr lang="fr-FR" sz="1400" dirty="0"/>
                <a:t>Choisir un PGI partagé par toutes </a:t>
              </a:r>
              <a:br>
                <a:rPr lang="fr-FR" sz="1400" dirty="0"/>
              </a:br>
              <a:r>
                <a:rPr lang="fr-FR" sz="1400" dirty="0"/>
                <a:t>les filières</a:t>
              </a:r>
            </a:p>
            <a:p>
              <a:pPr marL="285750" indent="-285750">
                <a:buClr>
                  <a:schemeClr val="accent3"/>
                </a:buClr>
                <a:buFont typeface="Arial" panose="020B0604020202020204" pitchFamily="34" charset="0"/>
                <a:buChar char="•"/>
                <a:defRPr/>
              </a:pPr>
              <a:r>
                <a:rPr lang="fr-FR" sz="1400" dirty="0"/>
                <a:t>Installer des routines numériques</a:t>
              </a:r>
              <a:endParaRPr lang="fr-FR" dirty="0"/>
            </a:p>
            <a:p>
              <a:pPr marL="285750" indent="-285750">
                <a:buFontTx/>
                <a:buChar char="-"/>
                <a:defRPr/>
              </a:pPr>
              <a:endParaRPr lang="fr-FR" dirty="0"/>
            </a:p>
          </p:txBody>
        </p:sp>
      </p:grpSp>
      <p:grpSp>
        <p:nvGrpSpPr>
          <p:cNvPr id="19" name="Groupe 18"/>
          <p:cNvGrpSpPr/>
          <p:nvPr/>
        </p:nvGrpSpPr>
        <p:grpSpPr>
          <a:xfrm>
            <a:off x="4788387" y="2998402"/>
            <a:ext cx="4175984" cy="1440000"/>
            <a:chOff x="4788387" y="2824301"/>
            <a:chExt cx="4175984" cy="1440000"/>
          </a:xfrm>
        </p:grpSpPr>
        <p:pic>
          <p:nvPicPr>
            <p:cNvPr id="13" name="Image 12"/>
            <p:cNvPicPr>
              <a:picLocks noChangeAspect="1"/>
            </p:cNvPicPr>
            <p:nvPr/>
          </p:nvPicPr>
          <p:blipFill>
            <a:blip r:embed="rId6" cstate="email">
              <a:duotone>
                <a:schemeClr val="accent4">
                  <a:shade val="45000"/>
                  <a:satMod val="135000"/>
                </a:schemeClr>
                <a:prstClr val="white"/>
              </a:duotone>
              <a:extLst>
                <a:ext uri="{28A0092B-C50C-407E-A947-70E740481C1C}">
                  <a14:useLocalDpi xmlns:a14="http://schemas.microsoft.com/office/drawing/2010/main"/>
                </a:ext>
              </a:extLst>
            </a:blip>
            <a:stretch>
              <a:fillRect/>
            </a:stretch>
          </p:blipFill>
          <p:spPr>
            <a:xfrm>
              <a:off x="8011870" y="3481137"/>
              <a:ext cx="748545" cy="748545"/>
            </a:xfrm>
            <a:prstGeom prst="rect">
              <a:avLst/>
            </a:prstGeom>
          </p:spPr>
        </p:pic>
        <p:sp>
          <p:nvSpPr>
            <p:cNvPr id="18" name="Rectangle à coins arrondis 17"/>
            <p:cNvSpPr/>
            <p:nvPr/>
          </p:nvSpPr>
          <p:spPr>
            <a:xfrm>
              <a:off x="4788387" y="2824301"/>
              <a:ext cx="4175984" cy="1440000"/>
            </a:xfrm>
            <a:prstGeom prst="roundRect">
              <a:avLst/>
            </a:prstGeom>
            <a:noFill/>
            <a:ln>
              <a:solidFill>
                <a:schemeClr val="accent4"/>
              </a:solidFill>
            </a:ln>
          </p:spPr>
          <p:style>
            <a:lnRef idx="2">
              <a:schemeClr val="accent1"/>
            </a:lnRef>
            <a:fillRef idx="1">
              <a:schemeClr val="lt1"/>
            </a:fillRef>
            <a:effectRef idx="0">
              <a:schemeClr val="accent1"/>
            </a:effectRef>
            <a:fontRef idx="minor">
              <a:schemeClr val="dk1"/>
            </a:fontRef>
          </p:style>
          <p:txBody>
            <a:bodyPr lIns="0" tIns="0" bIns="0" rtlCol="0" anchor="t" anchorCtr="0"/>
            <a:lstStyle/>
            <a:p>
              <a:pPr>
                <a:defRPr/>
              </a:pPr>
              <a:r>
                <a:rPr lang="fr-FR" sz="1600" b="1" dirty="0">
                  <a:solidFill>
                    <a:schemeClr val="accent4"/>
                  </a:solidFill>
                </a:rPr>
                <a:t>4- Évaluer pour certifier</a:t>
              </a:r>
            </a:p>
            <a:p>
              <a:pPr marL="285750" indent="-285750">
                <a:buClr>
                  <a:schemeClr val="accent4"/>
                </a:buClr>
                <a:buFont typeface="Arial" panose="020B0604020202020204" pitchFamily="34" charset="0"/>
                <a:buChar char="•"/>
                <a:defRPr/>
              </a:pPr>
              <a:r>
                <a:rPr lang="fr-FR" sz="1400" dirty="0"/>
                <a:t>Comprendre l’évaluation par compétences</a:t>
              </a:r>
            </a:p>
            <a:p>
              <a:pPr marL="285750" indent="-285750">
                <a:buClr>
                  <a:schemeClr val="accent4"/>
                </a:buClr>
                <a:buFont typeface="Arial" panose="020B0604020202020204" pitchFamily="34" charset="0"/>
                <a:buChar char="•"/>
                <a:defRPr/>
              </a:pPr>
              <a:r>
                <a:rPr lang="fr-FR" sz="1400" dirty="0"/>
                <a:t>Évaluer pour certifier</a:t>
              </a:r>
            </a:p>
            <a:p>
              <a:pPr marL="285750" indent="-285750">
                <a:buClr>
                  <a:schemeClr val="accent4"/>
                </a:buClr>
                <a:buFont typeface="Arial" panose="020B0604020202020204" pitchFamily="34" charset="0"/>
                <a:buChar char="•"/>
                <a:defRPr/>
              </a:pPr>
              <a:r>
                <a:rPr lang="fr-FR" sz="1400" dirty="0"/>
                <a:t>Rappeler le processus de certification</a:t>
              </a:r>
            </a:p>
            <a:p>
              <a:pPr marL="285750" indent="-285750">
                <a:buClr>
                  <a:schemeClr val="accent4"/>
                </a:buClr>
                <a:buFont typeface="Arial" panose="020B0604020202020204" pitchFamily="34" charset="0"/>
                <a:buChar char="•"/>
                <a:defRPr/>
              </a:pPr>
              <a:r>
                <a:rPr lang="fr-FR" sz="1400" dirty="0"/>
                <a:t>Positionner pour certifier</a:t>
              </a:r>
              <a:br>
                <a:rPr lang="fr-FR" sz="1400" dirty="0"/>
              </a:br>
              <a:endParaRPr lang="fr-FR" dirty="0"/>
            </a:p>
          </p:txBody>
        </p:sp>
      </p:grpSp>
    </p:spTree>
    <p:extLst>
      <p:ext uri="{BB962C8B-B14F-4D97-AF65-F5344CB8AC3E}">
        <p14:creationId xmlns:p14="http://schemas.microsoft.com/office/powerpoint/2010/main" val="42505442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63476" y="2577666"/>
            <a:ext cx="6696744" cy="2247858"/>
          </a:xfrm>
          <a:prstGeom prst="rect">
            <a:avLst/>
          </a:prstGeom>
          <a:ln>
            <a:solidFill>
              <a:schemeClr val="bg1">
                <a:lumMod val="75000"/>
              </a:schemeClr>
            </a:solidFill>
          </a:ln>
        </p:spPr>
      </p:pic>
      <p:sp>
        <p:nvSpPr>
          <p:cNvPr id="2" name="Titre 1"/>
          <p:cNvSpPr>
            <a:spLocks noGrp="1"/>
          </p:cNvSpPr>
          <p:nvPr>
            <p:ph type="title"/>
          </p:nvPr>
        </p:nvSpPr>
        <p:spPr/>
        <p:txBody>
          <a:bodyPr/>
          <a:lstStyle/>
          <a:p>
            <a:r>
              <a:rPr lang="fr-FR" dirty="0" smtClean="0"/>
              <a:t>Un bilan très positif </a:t>
            </a:r>
            <a:endParaRPr lang="fr-FR" dirty="0"/>
          </a:p>
        </p:txBody>
      </p:sp>
      <p:pic>
        <p:nvPicPr>
          <p:cNvPr id="10" name="Image 9"/>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4355976" y="850554"/>
            <a:ext cx="2727663" cy="1440160"/>
          </a:xfrm>
          <a:prstGeom prst="rect">
            <a:avLst/>
          </a:prstGeom>
        </p:spPr>
      </p:pic>
      <p:pic>
        <p:nvPicPr>
          <p:cNvPr id="6" name="Image 5"/>
          <p:cNvPicPr>
            <a:picLocks noChangeAspect="1"/>
          </p:cNvPicPr>
          <p:nvPr/>
        </p:nvPicPr>
        <p:blipFill>
          <a:blip r:embed="rId5" cstate="email">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286797" y="1214541"/>
            <a:ext cx="1152854" cy="1152854"/>
          </a:xfrm>
          <a:prstGeom prst="rect">
            <a:avLst/>
          </a:prstGeom>
        </p:spPr>
      </p:pic>
      <p:sp>
        <p:nvSpPr>
          <p:cNvPr id="8" name="ZoneTexte 7"/>
          <p:cNvSpPr txBox="1"/>
          <p:nvPr/>
        </p:nvSpPr>
        <p:spPr>
          <a:xfrm>
            <a:off x="1351500" y="1181745"/>
            <a:ext cx="2472265" cy="1169551"/>
          </a:xfrm>
          <a:prstGeom prst="rect">
            <a:avLst/>
          </a:prstGeom>
          <a:noFill/>
        </p:spPr>
        <p:txBody>
          <a:bodyPr wrap="square" rtlCol="0">
            <a:spAutoFit/>
          </a:bodyPr>
          <a:lstStyle/>
          <a:p>
            <a:r>
              <a:rPr lang="fr-FR" sz="1400" b="1" dirty="0" smtClean="0">
                <a:solidFill>
                  <a:schemeClr val="accent1">
                    <a:lumMod val="75000"/>
                  </a:schemeClr>
                </a:solidFill>
              </a:rPr>
              <a:t>270 </a:t>
            </a:r>
            <a:r>
              <a:rPr lang="fr-FR" sz="1400" b="1" dirty="0">
                <a:solidFill>
                  <a:schemeClr val="accent1">
                    <a:lumMod val="75000"/>
                  </a:schemeClr>
                </a:solidFill>
              </a:rPr>
              <a:t>participants soit </a:t>
            </a:r>
            <a:r>
              <a:rPr lang="fr-FR" sz="1400" b="1" dirty="0" smtClean="0">
                <a:solidFill>
                  <a:schemeClr val="accent1">
                    <a:lumMod val="75000"/>
                  </a:schemeClr>
                </a:solidFill>
              </a:rPr>
              <a:t>20</a:t>
            </a:r>
            <a:r>
              <a:rPr lang="fr-FR" sz="1400" b="1" dirty="0">
                <a:solidFill>
                  <a:schemeClr val="accent1">
                    <a:lumMod val="75000"/>
                  </a:schemeClr>
                </a:solidFill>
              </a:rPr>
              <a:t>% </a:t>
            </a:r>
            <a:r>
              <a:rPr lang="fr-FR" sz="1400" b="1" dirty="0" smtClean="0">
                <a:solidFill>
                  <a:schemeClr val="accent1">
                    <a:lumMod val="75000"/>
                  </a:schemeClr>
                </a:solidFill>
              </a:rPr>
              <a:t>du public ciblé en synchrone</a:t>
            </a:r>
            <a:endParaRPr lang="fr-FR" sz="1400" b="1" dirty="0">
              <a:solidFill>
                <a:schemeClr val="accent1">
                  <a:lumMod val="75000"/>
                </a:schemeClr>
              </a:solidFill>
            </a:endParaRPr>
          </a:p>
          <a:p>
            <a:endParaRPr lang="fr-FR" sz="1400" b="1" dirty="0">
              <a:solidFill>
                <a:schemeClr val="accent1">
                  <a:lumMod val="75000"/>
                </a:schemeClr>
              </a:solidFill>
            </a:endParaRPr>
          </a:p>
          <a:p>
            <a:r>
              <a:rPr lang="fr-FR" sz="1400" b="1" dirty="0" smtClean="0">
                <a:solidFill>
                  <a:schemeClr val="accent1">
                    <a:lumMod val="75000"/>
                  </a:schemeClr>
                </a:solidFill>
              </a:rPr>
              <a:t>1 100 vues en cumulé des </a:t>
            </a:r>
            <a:r>
              <a:rPr lang="fr-FR" sz="1400" b="1" dirty="0">
                <a:solidFill>
                  <a:schemeClr val="accent1">
                    <a:lumMod val="75000"/>
                  </a:schemeClr>
                </a:solidFill>
              </a:rPr>
              <a:t>capsules </a:t>
            </a:r>
            <a:r>
              <a:rPr lang="fr-FR" sz="1400" b="1" dirty="0" smtClean="0">
                <a:solidFill>
                  <a:schemeClr val="accent1">
                    <a:lumMod val="75000"/>
                  </a:schemeClr>
                </a:solidFill>
              </a:rPr>
              <a:t>vidéos en asynchrone</a:t>
            </a:r>
            <a:endParaRPr lang="fr-FR" sz="1400" b="1" dirty="0">
              <a:solidFill>
                <a:schemeClr val="accent1">
                  <a:lumMod val="75000"/>
                </a:schemeClr>
              </a:solidFill>
            </a:endParaRPr>
          </a:p>
        </p:txBody>
      </p:sp>
      <p:pic>
        <p:nvPicPr>
          <p:cNvPr id="12" name="Image 11"/>
          <p:cNvPicPr>
            <a:picLocks noChangeAspect="1"/>
          </p:cNvPicPr>
          <p:nvPr/>
        </p:nvPicPr>
        <p:blipFill rotWithShape="1">
          <a:blip r:embed="rId6" cstate="email">
            <a:extLst>
              <a:ext uri="{28A0092B-C50C-407E-A947-70E740481C1C}">
                <a14:useLocalDpi xmlns:a14="http://schemas.microsoft.com/office/drawing/2010/main"/>
              </a:ext>
            </a:extLst>
          </a:blip>
          <a:srcRect b="30915"/>
          <a:stretch/>
        </p:blipFill>
        <p:spPr>
          <a:xfrm>
            <a:off x="4091937" y="432734"/>
            <a:ext cx="3744416" cy="266808"/>
          </a:xfrm>
          <a:prstGeom prst="rect">
            <a:avLst/>
          </a:prstGeom>
        </p:spPr>
      </p:pic>
      <p:sp>
        <p:nvSpPr>
          <p:cNvPr id="15" name="ZoneTexte 14"/>
          <p:cNvSpPr txBox="1"/>
          <p:nvPr/>
        </p:nvSpPr>
        <p:spPr>
          <a:xfrm>
            <a:off x="5890383" y="1387041"/>
            <a:ext cx="2016224" cy="830997"/>
          </a:xfrm>
          <a:prstGeom prst="rect">
            <a:avLst/>
          </a:prstGeom>
          <a:noFill/>
        </p:spPr>
        <p:txBody>
          <a:bodyPr wrap="square" rtlCol="0">
            <a:spAutoFit/>
          </a:bodyPr>
          <a:lstStyle/>
          <a:p>
            <a:r>
              <a:rPr lang="fr-FR" sz="1200" b="1" dirty="0">
                <a:solidFill>
                  <a:schemeClr val="accent1">
                    <a:lumMod val="75000"/>
                  </a:schemeClr>
                </a:solidFill>
              </a:rPr>
              <a:t>Les questions sans réponses </a:t>
            </a:r>
            <a:r>
              <a:rPr lang="fr-FR" sz="1200" dirty="0"/>
              <a:t>:</a:t>
            </a:r>
          </a:p>
          <a:p>
            <a:r>
              <a:rPr lang="fr-FR" sz="1200" b="1" dirty="0">
                <a:solidFill>
                  <a:schemeClr val="accent1">
                    <a:lumMod val="75000"/>
                  </a:schemeClr>
                </a:solidFill>
              </a:rPr>
              <a:t>Portfolio </a:t>
            </a:r>
            <a:r>
              <a:rPr lang="fr-FR" sz="1200" dirty="0">
                <a:solidFill>
                  <a:schemeClr val="accent1">
                    <a:lumMod val="75000"/>
                  </a:schemeClr>
                </a:solidFill>
              </a:rPr>
              <a:t>: outils ? Contenu ?</a:t>
            </a:r>
          </a:p>
          <a:p>
            <a:r>
              <a:rPr lang="fr-FR" sz="1200" b="1" dirty="0">
                <a:solidFill>
                  <a:schemeClr val="accent1">
                    <a:lumMod val="75000"/>
                  </a:schemeClr>
                </a:solidFill>
              </a:rPr>
              <a:t>PGI : </a:t>
            </a:r>
            <a:r>
              <a:rPr lang="fr-FR" sz="1200" dirty="0">
                <a:solidFill>
                  <a:schemeClr val="accent1">
                    <a:lumMod val="75000"/>
                  </a:schemeClr>
                </a:solidFill>
              </a:rPr>
              <a:t>Quelle formation ?</a:t>
            </a:r>
          </a:p>
          <a:p>
            <a:r>
              <a:rPr lang="fr-FR" sz="1200" b="1" dirty="0">
                <a:solidFill>
                  <a:schemeClr val="accent1">
                    <a:lumMod val="75000"/>
                  </a:schemeClr>
                </a:solidFill>
              </a:rPr>
              <a:t>Routines : </a:t>
            </a:r>
            <a:r>
              <a:rPr lang="fr-FR" sz="1200" dirty="0">
                <a:solidFill>
                  <a:schemeClr val="accent1">
                    <a:lumMod val="75000"/>
                  </a:schemeClr>
                </a:solidFill>
              </a:rPr>
              <a:t>liste de routines ?</a:t>
            </a:r>
          </a:p>
        </p:txBody>
      </p:sp>
      <p:sp>
        <p:nvSpPr>
          <p:cNvPr id="16" name="Rectangle 15"/>
          <p:cNvSpPr/>
          <p:nvPr/>
        </p:nvSpPr>
        <p:spPr>
          <a:xfrm>
            <a:off x="4055933" y="437190"/>
            <a:ext cx="3816424" cy="1930205"/>
          </a:xfrm>
          <a:prstGeom prst="rect">
            <a:avLst/>
          </a:prstGeom>
          <a:noFill/>
          <a:ln w="3175">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p:cNvSpPr/>
          <p:nvPr/>
        </p:nvSpPr>
        <p:spPr>
          <a:xfrm>
            <a:off x="250825" y="1075600"/>
            <a:ext cx="3472332" cy="1414040"/>
          </a:xfrm>
          <a:prstGeom prst="rect">
            <a:avLst/>
          </a:prstGeom>
          <a:noFill/>
          <a:ln w="6350">
            <a:solidFill>
              <a:schemeClr val="bg1">
                <a:lumMod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7083639" y="2617505"/>
            <a:ext cx="1938287" cy="2031325"/>
          </a:xfrm>
          <a:prstGeom prst="rect">
            <a:avLst/>
          </a:prstGeom>
          <a:noFill/>
        </p:spPr>
        <p:txBody>
          <a:bodyPr wrap="square" rtlCol="0">
            <a:spAutoFit/>
          </a:bodyPr>
          <a:lstStyle/>
          <a:p>
            <a:endParaRPr lang="fr-FR" sz="1400" b="1" dirty="0">
              <a:solidFill>
                <a:schemeClr val="accent1">
                  <a:lumMod val="75000"/>
                </a:schemeClr>
              </a:solidFill>
            </a:endParaRPr>
          </a:p>
          <a:p>
            <a:r>
              <a:rPr lang="fr-FR" sz="1400" b="1" dirty="0">
                <a:solidFill>
                  <a:srgbClr val="F5430B"/>
                </a:solidFill>
              </a:rPr>
              <a:t>89 réponses au questionnaire d’enquête à </a:t>
            </a:r>
            <a:r>
              <a:rPr lang="fr-FR" sz="1400" b="1" dirty="0" smtClean="0">
                <a:solidFill>
                  <a:srgbClr val="F5430B"/>
                </a:solidFill>
              </a:rPr>
              <a:t>chaud</a:t>
            </a:r>
          </a:p>
          <a:p>
            <a:endParaRPr lang="fr-FR" sz="1400" b="1" dirty="0">
              <a:solidFill>
                <a:srgbClr val="F5430B"/>
              </a:solidFill>
            </a:endParaRPr>
          </a:p>
          <a:p>
            <a:r>
              <a:rPr lang="fr-FR" sz="1400" b="1" dirty="0">
                <a:solidFill>
                  <a:srgbClr val="F5430B"/>
                </a:solidFill>
              </a:rPr>
              <a:t>Avec un </a:t>
            </a:r>
            <a:r>
              <a:rPr lang="fr-FR" sz="1400" b="1" dirty="0" smtClean="0">
                <a:solidFill>
                  <a:srgbClr val="F5430B"/>
                </a:solidFill>
              </a:rPr>
              <a:t>taux </a:t>
            </a:r>
            <a:r>
              <a:rPr lang="fr-FR" sz="1400" b="1" dirty="0">
                <a:solidFill>
                  <a:srgbClr val="F5430B"/>
                </a:solidFill>
              </a:rPr>
              <a:t>de satisfaction supérieur à 90%</a:t>
            </a:r>
          </a:p>
          <a:p>
            <a:endParaRPr lang="fr-FR" sz="1400" b="1" dirty="0">
              <a:solidFill>
                <a:schemeClr val="accent1">
                  <a:lumMod val="75000"/>
                </a:schemeClr>
              </a:solidFill>
            </a:endParaRPr>
          </a:p>
        </p:txBody>
      </p:sp>
      <p:sp>
        <p:nvSpPr>
          <p:cNvPr id="18" name="ZoneTexte 17"/>
          <p:cNvSpPr txBox="1"/>
          <p:nvPr/>
        </p:nvSpPr>
        <p:spPr>
          <a:xfrm>
            <a:off x="7915622" y="1297217"/>
            <a:ext cx="1301920" cy="954107"/>
          </a:xfrm>
          <a:prstGeom prst="rect">
            <a:avLst/>
          </a:prstGeom>
          <a:noFill/>
        </p:spPr>
        <p:txBody>
          <a:bodyPr wrap="square" rtlCol="0">
            <a:spAutoFit/>
          </a:bodyPr>
          <a:lstStyle/>
          <a:p>
            <a:endParaRPr lang="fr-FR" sz="1400" b="1" dirty="0">
              <a:solidFill>
                <a:schemeClr val="accent1">
                  <a:lumMod val="75000"/>
                </a:schemeClr>
              </a:solidFill>
            </a:endParaRPr>
          </a:p>
          <a:p>
            <a:r>
              <a:rPr lang="fr-FR" sz="1400" b="1" dirty="0" smtClean="0">
                <a:solidFill>
                  <a:srgbClr val="F5430B"/>
                </a:solidFill>
              </a:rPr>
              <a:t>Des réponses apportées lors des formations</a:t>
            </a:r>
            <a:endParaRPr lang="fr-FR" sz="1400" b="1" dirty="0">
              <a:solidFill>
                <a:schemeClr val="accent1">
                  <a:lumMod val="75000"/>
                </a:schemeClr>
              </a:solidFill>
            </a:endParaRPr>
          </a:p>
        </p:txBody>
      </p:sp>
      <p:sp>
        <p:nvSpPr>
          <p:cNvPr id="3" name="Flèche gauche 2"/>
          <p:cNvSpPr/>
          <p:nvPr/>
        </p:nvSpPr>
        <p:spPr>
          <a:xfrm>
            <a:off x="6516216" y="3075806"/>
            <a:ext cx="567423" cy="144016"/>
          </a:xfrm>
          <a:prstGeom prst="leftArrow">
            <a:avLst/>
          </a:prstGeom>
          <a:solidFill>
            <a:srgbClr val="F5430B"/>
          </a:solidFill>
          <a:ln>
            <a:solidFill>
              <a:srgbClr val="F543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Flèche gauche 18"/>
          <p:cNvSpPr/>
          <p:nvPr/>
        </p:nvSpPr>
        <p:spPr>
          <a:xfrm rot="5400000">
            <a:off x="6871935" y="2410007"/>
            <a:ext cx="567423" cy="144016"/>
          </a:xfrm>
          <a:prstGeom prst="leftArrow">
            <a:avLst/>
          </a:prstGeom>
          <a:solidFill>
            <a:srgbClr val="F5430B"/>
          </a:solidFill>
          <a:ln>
            <a:solidFill>
              <a:srgbClr val="F5430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p:cNvSpPr txBox="1"/>
          <p:nvPr/>
        </p:nvSpPr>
        <p:spPr>
          <a:xfrm>
            <a:off x="4112710" y="666151"/>
            <a:ext cx="703491" cy="215444"/>
          </a:xfrm>
          <a:prstGeom prst="rect">
            <a:avLst/>
          </a:prstGeom>
          <a:noFill/>
        </p:spPr>
        <p:txBody>
          <a:bodyPr wrap="square" rtlCol="0">
            <a:spAutoFit/>
          </a:bodyPr>
          <a:lstStyle/>
          <a:p>
            <a:r>
              <a:rPr lang="fr-FR" sz="800" dirty="0" smtClean="0"/>
              <a:t>89 réponses</a:t>
            </a:r>
            <a:endParaRPr lang="fr-FR" sz="800" dirty="0"/>
          </a:p>
        </p:txBody>
      </p:sp>
      <p:sp>
        <p:nvSpPr>
          <p:cNvPr id="20" name="ZoneTexte 19"/>
          <p:cNvSpPr txBox="1"/>
          <p:nvPr/>
        </p:nvSpPr>
        <p:spPr>
          <a:xfrm>
            <a:off x="159733" y="2860362"/>
            <a:ext cx="703491" cy="215444"/>
          </a:xfrm>
          <a:prstGeom prst="rect">
            <a:avLst/>
          </a:prstGeom>
          <a:noFill/>
        </p:spPr>
        <p:txBody>
          <a:bodyPr wrap="square" rtlCol="0">
            <a:spAutoFit/>
          </a:bodyPr>
          <a:lstStyle/>
          <a:p>
            <a:r>
              <a:rPr lang="fr-FR" sz="800" dirty="0" smtClean="0"/>
              <a:t>89 réponses</a:t>
            </a:r>
            <a:endParaRPr lang="fr-FR" sz="800" dirty="0"/>
          </a:p>
        </p:txBody>
      </p:sp>
    </p:spTree>
    <p:extLst>
      <p:ext uri="{BB962C8B-B14F-4D97-AF65-F5344CB8AC3E}">
        <p14:creationId xmlns:p14="http://schemas.microsoft.com/office/powerpoint/2010/main" val="9974147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Image 20"/>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3354252" y="1413901"/>
            <a:ext cx="1918019" cy="2365556"/>
          </a:xfrm>
          <a:prstGeom prst="rect">
            <a:avLst/>
          </a:prstGeom>
          <a:ln>
            <a:solidFill>
              <a:schemeClr val="tx1">
                <a:lumMod val="75000"/>
                <a:lumOff val="25000"/>
              </a:schemeClr>
            </a:solidFill>
          </a:ln>
        </p:spPr>
      </p:pic>
      <p:sp>
        <p:nvSpPr>
          <p:cNvPr id="2" name="Titre 1">
            <a:extLst>
              <a:ext uri="{FF2B5EF4-FFF2-40B4-BE49-F238E27FC236}">
                <a16:creationId xmlns:a16="http://schemas.microsoft.com/office/drawing/2014/main" id="{C96F1445-FF0A-467D-88AD-D8B802A6E6BB}"/>
              </a:ext>
            </a:extLst>
          </p:cNvPr>
          <p:cNvSpPr>
            <a:spLocks noGrp="1"/>
          </p:cNvSpPr>
          <p:nvPr>
            <p:ph type="title"/>
          </p:nvPr>
        </p:nvSpPr>
        <p:spPr>
          <a:xfrm>
            <a:off x="299055" y="605289"/>
            <a:ext cx="8424000" cy="356213"/>
          </a:xfrm>
        </p:spPr>
        <p:txBody>
          <a:bodyPr/>
          <a:lstStyle/>
          <a:p>
            <a:r>
              <a:rPr lang="fr-FR" sz="2100" dirty="0"/>
              <a:t>Des ressources créées largement diffusées </a:t>
            </a:r>
            <a:br>
              <a:rPr lang="fr-FR" sz="2100" dirty="0"/>
            </a:br>
            <a:r>
              <a:rPr lang="fr-FR" sz="2100" dirty="0"/>
              <a:t>			 …via plusieurs médias</a:t>
            </a:r>
          </a:p>
        </p:txBody>
      </p:sp>
      <p:grpSp>
        <p:nvGrpSpPr>
          <p:cNvPr id="23" name="Groupe 22"/>
          <p:cNvGrpSpPr/>
          <p:nvPr/>
        </p:nvGrpSpPr>
        <p:grpSpPr>
          <a:xfrm>
            <a:off x="3254724" y="1665986"/>
            <a:ext cx="3264833" cy="2605409"/>
            <a:chOff x="4894040" y="1891636"/>
            <a:chExt cx="3264833" cy="2605409"/>
          </a:xfrm>
        </p:grpSpPr>
        <p:sp>
          <p:nvSpPr>
            <p:cNvPr id="16" name="ZoneTexte 15"/>
            <p:cNvSpPr txBox="1"/>
            <p:nvPr/>
          </p:nvSpPr>
          <p:spPr>
            <a:xfrm>
              <a:off x="4894040" y="3973825"/>
              <a:ext cx="3264833" cy="523220"/>
            </a:xfrm>
            <a:prstGeom prst="rect">
              <a:avLst/>
            </a:prstGeom>
            <a:noFill/>
          </p:spPr>
          <p:txBody>
            <a:bodyPr wrap="square" rtlCol="0">
              <a:spAutoFit/>
            </a:bodyPr>
            <a:lstStyle/>
            <a:p>
              <a:r>
                <a:rPr lang="fr-FR" sz="1400" dirty="0">
                  <a:hlinkClick r:id="rId3"/>
                </a:rPr>
                <a:t>Capsules vidéos publiées sur</a:t>
              </a:r>
            </a:p>
            <a:p>
              <a:r>
                <a:rPr lang="fr-FR" sz="1400" dirty="0">
                  <a:hlinkClick r:id="rId3"/>
                </a:rPr>
                <a:t>La chaine économie gestion </a:t>
              </a:r>
              <a:r>
                <a:rPr lang="fr-FR" sz="1400" dirty="0" err="1">
                  <a:hlinkClick r:id="rId3"/>
                </a:rPr>
                <a:t>créteil</a:t>
              </a:r>
              <a:r>
                <a:rPr lang="fr-FR" sz="1400" dirty="0">
                  <a:hlinkClick r:id="rId3"/>
                </a:rPr>
                <a:t> </a:t>
              </a:r>
              <a:endParaRPr lang="fr-FR" sz="1400" dirty="0"/>
            </a:p>
          </p:txBody>
        </p:sp>
        <p:pic>
          <p:nvPicPr>
            <p:cNvPr id="20" name="Image 19"/>
            <p:cNvPicPr>
              <a:picLocks noChangeAspect="1"/>
            </p:cNvPicPr>
            <p:nvPr/>
          </p:nvPicPr>
          <p:blipFill rotWithShape="1">
            <a:blip r:embed="rId4" cstate="email">
              <a:extLst>
                <a:ext uri="{28A0092B-C50C-407E-A947-70E740481C1C}">
                  <a14:useLocalDpi xmlns:a14="http://schemas.microsoft.com/office/drawing/2010/main"/>
                </a:ext>
              </a:extLst>
            </a:blip>
            <a:srcRect t="36560" b="36560"/>
            <a:stretch/>
          </p:blipFill>
          <p:spPr>
            <a:xfrm>
              <a:off x="5952577" y="1891636"/>
              <a:ext cx="721786" cy="194013"/>
            </a:xfrm>
            <a:prstGeom prst="rect">
              <a:avLst/>
            </a:prstGeom>
          </p:spPr>
        </p:pic>
      </p:grpSp>
      <p:sp>
        <p:nvSpPr>
          <p:cNvPr id="27" name="ZoneTexte 26"/>
          <p:cNvSpPr txBox="1"/>
          <p:nvPr/>
        </p:nvSpPr>
        <p:spPr>
          <a:xfrm>
            <a:off x="257778" y="3702221"/>
            <a:ext cx="3816424" cy="307777"/>
          </a:xfrm>
          <a:prstGeom prst="rect">
            <a:avLst/>
          </a:prstGeom>
          <a:noFill/>
        </p:spPr>
        <p:txBody>
          <a:bodyPr wrap="square" rtlCol="0">
            <a:spAutoFit/>
          </a:bodyPr>
          <a:lstStyle/>
          <a:p>
            <a:r>
              <a:rPr lang="fr-FR" sz="1400" dirty="0">
                <a:hlinkClick r:id="rId5"/>
              </a:rPr>
              <a:t>Site internet économie gestion voie pro</a:t>
            </a:r>
            <a:endParaRPr lang="fr-FR" sz="1400" dirty="0"/>
          </a:p>
        </p:txBody>
      </p:sp>
      <p:sp>
        <p:nvSpPr>
          <p:cNvPr id="35" name="ZoneTexte 34"/>
          <p:cNvSpPr txBox="1"/>
          <p:nvPr/>
        </p:nvSpPr>
        <p:spPr>
          <a:xfrm>
            <a:off x="6041103" y="4402962"/>
            <a:ext cx="2606056" cy="523220"/>
          </a:xfrm>
          <a:prstGeom prst="rect">
            <a:avLst/>
          </a:prstGeom>
          <a:noFill/>
        </p:spPr>
        <p:txBody>
          <a:bodyPr wrap="square" rtlCol="0">
            <a:spAutoFit/>
          </a:bodyPr>
          <a:lstStyle/>
          <a:p>
            <a:r>
              <a:rPr lang="fr-FR" sz="1400" dirty="0"/>
              <a:t>Mail sur les listes des PLP économie gestion public et privé, DDF</a:t>
            </a:r>
          </a:p>
        </p:txBody>
      </p:sp>
      <p:grpSp>
        <p:nvGrpSpPr>
          <p:cNvPr id="5" name="Groupe 4"/>
          <p:cNvGrpSpPr/>
          <p:nvPr/>
        </p:nvGrpSpPr>
        <p:grpSpPr>
          <a:xfrm>
            <a:off x="105553" y="4326050"/>
            <a:ext cx="6050623" cy="719102"/>
            <a:chOff x="105553" y="4326050"/>
            <a:chExt cx="6050623" cy="719102"/>
          </a:xfrm>
        </p:grpSpPr>
        <p:pic>
          <p:nvPicPr>
            <p:cNvPr id="3" name="Image 2"/>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05553" y="4326050"/>
              <a:ext cx="2247196" cy="719102"/>
            </a:xfrm>
            <a:prstGeom prst="rect">
              <a:avLst/>
            </a:prstGeom>
          </p:spPr>
        </p:pic>
        <p:sp>
          <p:nvSpPr>
            <p:cNvPr id="15" name="ZoneTexte 14"/>
            <p:cNvSpPr txBox="1"/>
            <p:nvPr/>
          </p:nvSpPr>
          <p:spPr>
            <a:xfrm>
              <a:off x="2339752" y="4423991"/>
              <a:ext cx="3816424" cy="523220"/>
            </a:xfrm>
            <a:prstGeom prst="rect">
              <a:avLst/>
            </a:prstGeom>
            <a:noFill/>
          </p:spPr>
          <p:txBody>
            <a:bodyPr wrap="square" rtlCol="0">
              <a:spAutoFit/>
            </a:bodyPr>
            <a:lstStyle/>
            <a:p>
              <a:r>
                <a:rPr lang="fr-FR" sz="1400" dirty="0">
                  <a:hlinkClick r:id="rId7"/>
                </a:rPr>
                <a:t>Mutualisation sur le site du CERPEG : rubrique l’évaluation des acquis de formation, le portfolio</a:t>
              </a:r>
              <a:endParaRPr lang="fr-FR" sz="1400" dirty="0"/>
            </a:p>
          </p:txBody>
        </p:sp>
      </p:grpSp>
      <p:pic>
        <p:nvPicPr>
          <p:cNvPr id="22" name="Image 21"/>
          <p:cNvPicPr>
            <a:picLocks noChangeAspect="1"/>
          </p:cNvPicPr>
          <p:nvPr/>
        </p:nvPicPr>
        <p:blipFill rotWithShape="1">
          <a:blip r:embed="rId8" cstate="email">
            <a:extLst>
              <a:ext uri="{28A0092B-C50C-407E-A947-70E740481C1C}">
                <a14:useLocalDpi xmlns:a14="http://schemas.microsoft.com/office/drawing/2010/main"/>
              </a:ext>
            </a:extLst>
          </a:blip>
          <a:srcRect b="4055"/>
          <a:stretch/>
        </p:blipFill>
        <p:spPr>
          <a:xfrm>
            <a:off x="325709" y="1027249"/>
            <a:ext cx="2716415" cy="2695373"/>
          </a:xfrm>
          <a:prstGeom prst="rect">
            <a:avLst/>
          </a:prstGeom>
          <a:ln>
            <a:solidFill>
              <a:schemeClr val="tx1">
                <a:lumMod val="75000"/>
                <a:lumOff val="25000"/>
              </a:schemeClr>
            </a:solidFill>
          </a:ln>
        </p:spPr>
      </p:pic>
      <p:grpSp>
        <p:nvGrpSpPr>
          <p:cNvPr id="10" name="Groupe 9"/>
          <p:cNvGrpSpPr/>
          <p:nvPr/>
        </p:nvGrpSpPr>
        <p:grpSpPr>
          <a:xfrm>
            <a:off x="5694983" y="963306"/>
            <a:ext cx="3303717" cy="1394812"/>
            <a:chOff x="5694983" y="963306"/>
            <a:chExt cx="3303717" cy="1394812"/>
          </a:xfrm>
        </p:grpSpPr>
        <p:pic>
          <p:nvPicPr>
            <p:cNvPr id="6" name="Image 5"/>
            <p:cNvPicPr>
              <a:picLocks noChangeAspect="1"/>
            </p:cNvPicPr>
            <p:nvPr/>
          </p:nvPicPr>
          <p:blipFill rotWithShape="1">
            <a:blip r:embed="rId9" cstate="email">
              <a:extLst>
                <a:ext uri="{28A0092B-C50C-407E-A947-70E740481C1C}">
                  <a14:useLocalDpi xmlns:a14="http://schemas.microsoft.com/office/drawing/2010/main"/>
                </a:ext>
              </a:extLst>
            </a:blip>
            <a:srcRect/>
            <a:stretch/>
          </p:blipFill>
          <p:spPr>
            <a:xfrm>
              <a:off x="7494403" y="989348"/>
              <a:ext cx="1504297" cy="787985"/>
            </a:xfrm>
            <a:prstGeom prst="rect">
              <a:avLst/>
            </a:prstGeom>
            <a:ln>
              <a:solidFill>
                <a:schemeClr val="bg1">
                  <a:lumMod val="75000"/>
                </a:schemeClr>
              </a:solidFill>
            </a:ln>
          </p:spPr>
        </p:pic>
        <p:grpSp>
          <p:nvGrpSpPr>
            <p:cNvPr id="9" name="Groupe 8"/>
            <p:cNvGrpSpPr/>
            <p:nvPr/>
          </p:nvGrpSpPr>
          <p:grpSpPr>
            <a:xfrm>
              <a:off x="5752821" y="1808419"/>
              <a:ext cx="3245879" cy="549699"/>
              <a:chOff x="5752821" y="1808419"/>
              <a:chExt cx="3245879" cy="549699"/>
            </a:xfrm>
          </p:grpSpPr>
          <p:sp>
            <p:nvSpPr>
              <p:cNvPr id="37" name="ZoneTexte 36"/>
              <p:cNvSpPr txBox="1"/>
              <p:nvPr/>
            </p:nvSpPr>
            <p:spPr>
              <a:xfrm>
                <a:off x="5752821" y="1834898"/>
                <a:ext cx="3245879" cy="523220"/>
              </a:xfrm>
              <a:prstGeom prst="rect">
                <a:avLst/>
              </a:prstGeom>
              <a:noFill/>
            </p:spPr>
            <p:txBody>
              <a:bodyPr wrap="square" rtlCol="0">
                <a:spAutoFit/>
              </a:bodyPr>
              <a:lstStyle/>
              <a:p>
                <a:r>
                  <a:rPr lang="fr-FR" sz="1400" dirty="0"/>
                  <a:t>Comptes twitter   </a:t>
                </a:r>
                <a:r>
                  <a:rPr lang="fr-FR" sz="1400" dirty="0">
                    <a:hlinkClick r:id="rId10"/>
                  </a:rPr>
                  <a:t>@</a:t>
                </a:r>
                <a:r>
                  <a:rPr lang="fr-FR" sz="1400" dirty="0" err="1">
                    <a:hlinkClick r:id="rId10"/>
                  </a:rPr>
                  <a:t>evroiepro</a:t>
                </a:r>
                <a:r>
                  <a:rPr lang="fr-FR" sz="1400" dirty="0">
                    <a:hlinkClick r:id="rId10"/>
                  </a:rPr>
                  <a:t> </a:t>
                </a:r>
                <a:r>
                  <a:rPr lang="fr-FR" sz="1400" dirty="0"/>
                  <a:t> et  </a:t>
                </a:r>
                <a:r>
                  <a:rPr lang="fr-FR" sz="1400" dirty="0">
                    <a:hlinkClick r:id="rId11"/>
                  </a:rPr>
                  <a:t>@</a:t>
                </a:r>
                <a:r>
                  <a:rPr lang="fr-FR" sz="1400" dirty="0" err="1">
                    <a:hlinkClick r:id="rId11"/>
                  </a:rPr>
                  <a:t>ecerpeg</a:t>
                </a:r>
                <a:r>
                  <a:rPr lang="fr-FR" sz="1400" dirty="0"/>
                  <a:t>	</a:t>
                </a:r>
              </a:p>
            </p:txBody>
          </p:sp>
          <p:pic>
            <p:nvPicPr>
              <p:cNvPr id="7" name="Image 6"/>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6438709" y="1808419"/>
                <a:ext cx="482297" cy="414536"/>
              </a:xfrm>
              <a:prstGeom prst="rect">
                <a:avLst/>
              </a:prstGeom>
            </p:spPr>
          </p:pic>
        </p:grpSp>
        <p:pic>
          <p:nvPicPr>
            <p:cNvPr id="24" name="Image 23"/>
            <p:cNvPicPr>
              <a:picLocks noChangeAspect="1"/>
            </p:cNvPicPr>
            <p:nvPr/>
          </p:nvPicPr>
          <p:blipFill rotWithShape="1">
            <a:blip r:embed="rId13" cstate="email">
              <a:extLst>
                <a:ext uri="{28A0092B-C50C-407E-A947-70E740481C1C}">
                  <a14:useLocalDpi xmlns:a14="http://schemas.microsoft.com/office/drawing/2010/main"/>
                </a:ext>
              </a:extLst>
            </a:blip>
            <a:srcRect/>
            <a:stretch/>
          </p:blipFill>
          <p:spPr>
            <a:xfrm>
              <a:off x="5694983" y="963306"/>
              <a:ext cx="1649148" cy="794770"/>
            </a:xfrm>
            <a:prstGeom prst="rect">
              <a:avLst/>
            </a:prstGeom>
            <a:ln>
              <a:solidFill>
                <a:schemeClr val="tx1">
                  <a:lumMod val="75000"/>
                  <a:lumOff val="25000"/>
                </a:schemeClr>
              </a:solidFill>
            </a:ln>
          </p:spPr>
        </p:pic>
      </p:grpSp>
      <p:pic>
        <p:nvPicPr>
          <p:cNvPr id="38" name="Image 37"/>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395536" y="3398020"/>
            <a:ext cx="279475" cy="279475"/>
          </a:xfrm>
          <a:prstGeom prst="rect">
            <a:avLst/>
          </a:prstGeom>
        </p:spPr>
      </p:pic>
      <p:pic>
        <p:nvPicPr>
          <p:cNvPr id="4" name="Image 3"/>
          <p:cNvPicPr>
            <a:picLocks noChangeAspect="1"/>
          </p:cNvPicPr>
          <p:nvPr/>
        </p:nvPicPr>
        <p:blipFill rotWithShape="1">
          <a:blip r:embed="rId15"/>
          <a:srcRect l="27254" t="34182" r="24142" b="10806"/>
          <a:stretch/>
        </p:blipFill>
        <p:spPr>
          <a:xfrm>
            <a:off x="5821304" y="2378610"/>
            <a:ext cx="3108911" cy="1978398"/>
          </a:xfrm>
          <a:prstGeom prst="rect">
            <a:avLst/>
          </a:prstGeom>
          <a:ln>
            <a:solidFill>
              <a:schemeClr val="tx1">
                <a:lumMod val="65000"/>
                <a:lumOff val="35000"/>
              </a:schemeClr>
            </a:solidFill>
          </a:ln>
        </p:spPr>
      </p:pic>
      <p:sp>
        <p:nvSpPr>
          <p:cNvPr id="8" name="Rectangle à coins arrondis 7"/>
          <p:cNvSpPr/>
          <p:nvPr/>
        </p:nvSpPr>
        <p:spPr>
          <a:xfrm>
            <a:off x="7742020" y="3745341"/>
            <a:ext cx="612000" cy="230348"/>
          </a:xfrm>
          <a:prstGeom prst="roundRect">
            <a:avLst/>
          </a:prstGeom>
          <a:solidFill>
            <a:srgbClr val="C00000"/>
          </a:solidFill>
          <a:ln>
            <a:solidFill>
              <a:srgbClr val="F5430B"/>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400" b="1" dirty="0" smtClean="0">
                <a:solidFill>
                  <a:schemeClr val="bg1"/>
                </a:solidFill>
              </a:rPr>
              <a:t>Mail</a:t>
            </a:r>
            <a:endParaRPr lang="fr-FR" sz="1400" b="1" dirty="0">
              <a:solidFill>
                <a:schemeClr val="bg1"/>
              </a:solidFill>
            </a:endParaRPr>
          </a:p>
        </p:txBody>
      </p:sp>
      <p:sp>
        <p:nvSpPr>
          <p:cNvPr id="25" name="Rectangle à coins arrondis 24"/>
          <p:cNvSpPr/>
          <p:nvPr/>
        </p:nvSpPr>
        <p:spPr>
          <a:xfrm>
            <a:off x="4581493" y="1222298"/>
            <a:ext cx="1239811" cy="291092"/>
          </a:xfrm>
          <a:prstGeom prst="roundRect">
            <a:avLst/>
          </a:prstGeom>
          <a:solidFill>
            <a:srgbClr val="C00000"/>
          </a:solidFill>
          <a:ln>
            <a:solidFill>
              <a:srgbClr val="F5430B"/>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400" b="1" dirty="0" smtClean="0">
                <a:solidFill>
                  <a:schemeClr val="bg1"/>
                </a:solidFill>
              </a:rPr>
              <a:t>Réseaux sociaux</a:t>
            </a:r>
            <a:endParaRPr lang="fr-FR" sz="1400" b="1" dirty="0">
              <a:solidFill>
                <a:schemeClr val="bg1"/>
              </a:solidFill>
            </a:endParaRPr>
          </a:p>
        </p:txBody>
      </p:sp>
      <p:sp>
        <p:nvSpPr>
          <p:cNvPr id="28" name="Rectangle à coins arrondis 27"/>
          <p:cNvSpPr/>
          <p:nvPr/>
        </p:nvSpPr>
        <p:spPr>
          <a:xfrm>
            <a:off x="749230" y="1549508"/>
            <a:ext cx="922858" cy="280229"/>
          </a:xfrm>
          <a:prstGeom prst="roundRect">
            <a:avLst/>
          </a:prstGeom>
          <a:solidFill>
            <a:srgbClr val="C00000"/>
          </a:solidFill>
          <a:ln>
            <a:solidFill>
              <a:srgbClr val="F5430B"/>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sz="1400" b="1" dirty="0" smtClean="0">
                <a:solidFill>
                  <a:schemeClr val="bg1"/>
                </a:solidFill>
              </a:rPr>
              <a:t>Site internet</a:t>
            </a:r>
            <a:endParaRPr lang="fr-FR" sz="1400" b="1" dirty="0">
              <a:solidFill>
                <a:schemeClr val="bg1"/>
              </a:solidFill>
            </a:endParaRPr>
          </a:p>
        </p:txBody>
      </p:sp>
    </p:spTree>
    <p:extLst>
      <p:ext uri="{BB962C8B-B14F-4D97-AF65-F5344CB8AC3E}">
        <p14:creationId xmlns:p14="http://schemas.microsoft.com/office/powerpoint/2010/main" val="38586723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65570" y="2803645"/>
            <a:ext cx="8424000" cy="356213"/>
          </a:xfrm>
        </p:spPr>
        <p:txBody>
          <a:bodyPr/>
          <a:lstStyle/>
          <a:p>
            <a:r>
              <a:rPr lang="fr-FR" dirty="0" smtClean="0"/>
              <a:t>Les prochaines capsules en </a:t>
            </a:r>
            <a:r>
              <a:rPr lang="fr-FR" dirty="0"/>
              <a:t>préparation…</a:t>
            </a:r>
          </a:p>
        </p:txBody>
      </p:sp>
      <p:pic>
        <p:nvPicPr>
          <p:cNvPr id="5" name="Image 4"/>
          <p:cNvPicPr>
            <a:picLocks noChangeAspect="1"/>
          </p:cNvPicPr>
          <p:nvPr/>
        </p:nvPicPr>
        <p:blipFill>
          <a:blip r:embed="rId2" cstate="email">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6156176" y="3514810"/>
            <a:ext cx="1152854" cy="1152854"/>
          </a:xfrm>
          <a:prstGeom prst="rect">
            <a:avLst/>
          </a:prstGeom>
        </p:spPr>
      </p:pic>
      <p:sp>
        <p:nvSpPr>
          <p:cNvPr id="6" name="Espace réservé du contenu 2"/>
          <p:cNvSpPr txBox="1">
            <a:spLocks/>
          </p:cNvSpPr>
          <p:nvPr/>
        </p:nvSpPr>
        <p:spPr bwMode="gray">
          <a:xfrm>
            <a:off x="943883" y="3629973"/>
            <a:ext cx="5472608" cy="922528"/>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0"/>
              </a:spcBef>
              <a:spcAft>
                <a:spcPts val="500"/>
              </a:spcAft>
              <a:buFont typeface="Arial" pitchFamily="34" charset="0"/>
              <a:buNone/>
              <a:defRPr sz="1050" b="0" kern="1200">
                <a:solidFill>
                  <a:schemeClr val="tx1">
                    <a:lumMod val="75000"/>
                    <a:lumOff val="25000"/>
                  </a:schemeClr>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lumMod val="75000"/>
                    <a:lumOff val="25000"/>
                  </a:schemeClr>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lumMod val="75000"/>
                    <a:lumOff val="25000"/>
                  </a:schemeClr>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lumMod val="75000"/>
                    <a:lumOff val="25000"/>
                  </a:schemeClr>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indent="-285750">
              <a:buFont typeface="Arial" pitchFamily="34" charset="0"/>
              <a:buChar char="•"/>
            </a:pPr>
            <a:r>
              <a:rPr lang="fr-FR" sz="1400" b="1" dirty="0" smtClean="0">
                <a:solidFill>
                  <a:schemeClr val="accent1">
                    <a:lumMod val="75000"/>
                  </a:schemeClr>
                </a:solidFill>
              </a:rPr>
              <a:t>La </a:t>
            </a:r>
            <a:r>
              <a:rPr lang="fr-FR" sz="1400" b="1" dirty="0">
                <a:solidFill>
                  <a:schemeClr val="accent1">
                    <a:lumMod val="75000"/>
                  </a:schemeClr>
                </a:solidFill>
              </a:rPr>
              <a:t>mise en œuvre des routines : des exemples de bonnes </a:t>
            </a:r>
            <a:r>
              <a:rPr lang="fr-FR" sz="1400" b="1" dirty="0" smtClean="0">
                <a:solidFill>
                  <a:schemeClr val="accent1">
                    <a:lumMod val="75000"/>
                  </a:schemeClr>
                </a:solidFill>
              </a:rPr>
              <a:t>pratiques</a:t>
            </a:r>
          </a:p>
          <a:p>
            <a:pPr marL="285750" indent="-285750">
              <a:buFont typeface="Arial" pitchFamily="34" charset="0"/>
              <a:buChar char="•"/>
            </a:pPr>
            <a:r>
              <a:rPr lang="fr-FR" sz="1400" b="1" dirty="0">
                <a:solidFill>
                  <a:schemeClr val="accent1">
                    <a:lumMod val="75000"/>
                  </a:schemeClr>
                </a:solidFill>
              </a:rPr>
              <a:t>L’attestation de réussite</a:t>
            </a:r>
          </a:p>
          <a:p>
            <a:pPr marL="285750" indent="-285750">
              <a:buFont typeface="Arial" pitchFamily="34" charset="0"/>
              <a:buChar char="•"/>
            </a:pPr>
            <a:r>
              <a:rPr lang="fr-FR" sz="1400" b="1" dirty="0">
                <a:solidFill>
                  <a:schemeClr val="accent1">
                    <a:lumMod val="75000"/>
                  </a:schemeClr>
                </a:solidFill>
              </a:rPr>
              <a:t>L’évaluation du chef </a:t>
            </a:r>
            <a:r>
              <a:rPr lang="fr-FR" sz="1400" b="1" dirty="0" smtClean="0">
                <a:solidFill>
                  <a:schemeClr val="accent1">
                    <a:lumMod val="75000"/>
                  </a:schemeClr>
                </a:solidFill>
              </a:rPr>
              <a:t>d’œuvre</a:t>
            </a:r>
            <a:endParaRPr lang="fr-FR" sz="1800" b="1" dirty="0">
              <a:solidFill>
                <a:schemeClr val="accent1">
                  <a:lumMod val="75000"/>
                </a:schemeClr>
              </a:solidFill>
            </a:endParaRPr>
          </a:p>
          <a:p>
            <a:endParaRPr lang="fr-FR" sz="1800" b="1" dirty="0">
              <a:solidFill>
                <a:schemeClr val="accent1">
                  <a:lumMod val="75000"/>
                </a:schemeClr>
              </a:solidFill>
            </a:endParaRPr>
          </a:p>
        </p:txBody>
      </p:sp>
      <p:pic>
        <p:nvPicPr>
          <p:cNvPr id="7" name="Image 6"/>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5292080" y="1275709"/>
            <a:ext cx="1095811" cy="1095811"/>
          </a:xfrm>
          <a:prstGeom prst="rect">
            <a:avLst/>
          </a:prstGeom>
        </p:spPr>
      </p:pic>
      <p:sp>
        <p:nvSpPr>
          <p:cNvPr id="8" name="Titre 1"/>
          <p:cNvSpPr txBox="1">
            <a:spLocks/>
          </p:cNvSpPr>
          <p:nvPr/>
        </p:nvSpPr>
        <p:spPr bwMode="gray">
          <a:xfrm>
            <a:off x="286011" y="613578"/>
            <a:ext cx="8424000" cy="356213"/>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550" b="1" kern="1200">
                <a:solidFill>
                  <a:schemeClr val="tx1">
                    <a:lumMod val="75000"/>
                    <a:lumOff val="25000"/>
                  </a:schemeClr>
                </a:solidFill>
                <a:latin typeface="+mj-lt"/>
                <a:ea typeface="+mj-ea"/>
                <a:cs typeface="+mj-cs"/>
              </a:defRPr>
            </a:lvl1pPr>
          </a:lstStyle>
          <a:p>
            <a:r>
              <a:rPr lang="fr-FR" dirty="0"/>
              <a:t>Nos outils </a:t>
            </a:r>
          </a:p>
        </p:txBody>
      </p:sp>
      <p:sp>
        <p:nvSpPr>
          <p:cNvPr id="9" name="Rectangle à coins arrondis 8"/>
          <p:cNvSpPr/>
          <p:nvPr/>
        </p:nvSpPr>
        <p:spPr>
          <a:xfrm>
            <a:off x="501757" y="1104797"/>
            <a:ext cx="4455362" cy="1381491"/>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marL="1254125"/>
            <a:r>
              <a:rPr lang="fr-FR" dirty="0" smtClean="0">
                <a:solidFill>
                  <a:schemeClr val="accent1">
                    <a:lumMod val="75000"/>
                  </a:schemeClr>
                </a:solidFill>
              </a:rPr>
              <a:t>Outils </a:t>
            </a:r>
            <a:r>
              <a:rPr lang="fr-FR" dirty="0" smtClean="0">
                <a:solidFill>
                  <a:schemeClr val="accent1">
                    <a:lumMod val="75000"/>
                  </a:schemeClr>
                </a:solidFill>
              </a:rPr>
              <a:t>webinaires testés</a:t>
            </a:r>
            <a:r>
              <a:rPr lang="fr-FR" dirty="0" smtClean="0">
                <a:solidFill>
                  <a:schemeClr val="accent1">
                    <a:lumMod val="75000"/>
                  </a:schemeClr>
                </a:solidFill>
              </a:rPr>
              <a:t> </a:t>
            </a:r>
            <a:r>
              <a:rPr lang="fr-FR" dirty="0">
                <a:solidFill>
                  <a:schemeClr val="accent1">
                    <a:lumMod val="75000"/>
                  </a:schemeClr>
                </a:solidFill>
              </a:rPr>
              <a:t>:</a:t>
            </a:r>
          </a:p>
          <a:p>
            <a:pPr marL="1539875" indent="-104775">
              <a:buClr>
                <a:schemeClr val="accent1"/>
              </a:buClr>
              <a:buFont typeface="Arial" panose="020B0604020202020204" pitchFamily="34" charset="0"/>
              <a:buChar char="•"/>
            </a:pPr>
            <a:r>
              <a:rPr lang="fr-FR" sz="1400" dirty="0" err="1"/>
              <a:t>Webex</a:t>
            </a:r>
            <a:r>
              <a:rPr lang="fr-FR" sz="1400" dirty="0"/>
              <a:t> – </a:t>
            </a:r>
            <a:r>
              <a:rPr lang="fr-FR" sz="1400" dirty="0" smtClean="0"/>
              <a:t>pas de limite de participants</a:t>
            </a:r>
            <a:endParaRPr lang="fr-FR" sz="1400" dirty="0"/>
          </a:p>
          <a:p>
            <a:pPr marL="1539875" indent="-104775">
              <a:buClr>
                <a:schemeClr val="accent1"/>
              </a:buClr>
              <a:buFont typeface="Arial" panose="020B0604020202020204" pitchFamily="34" charset="0"/>
              <a:buChar char="•"/>
            </a:pPr>
            <a:r>
              <a:rPr lang="fr-FR" sz="1400" dirty="0"/>
              <a:t>Via – jusqu’à 180 personnes</a:t>
            </a:r>
          </a:p>
          <a:p>
            <a:pPr marL="1539875" indent="-104775">
              <a:buClr>
                <a:schemeClr val="accent1"/>
              </a:buClr>
              <a:buFont typeface="Arial" panose="020B0604020202020204" pitchFamily="34" charset="0"/>
              <a:buChar char="•"/>
            </a:pPr>
            <a:r>
              <a:rPr lang="fr-FR" sz="1400" dirty="0" err="1"/>
              <a:t>BBBcollab</a:t>
            </a:r>
            <a:r>
              <a:rPr lang="fr-FR" sz="1400" dirty="0"/>
              <a:t> – </a:t>
            </a:r>
            <a:r>
              <a:rPr lang="fr-FR" sz="1400" dirty="0" smtClean="0"/>
              <a:t>outil </a:t>
            </a:r>
            <a:r>
              <a:rPr lang="fr-FR" sz="1400" dirty="0"/>
              <a:t>de la </a:t>
            </a:r>
            <a:r>
              <a:rPr lang="fr-FR" sz="1400" dirty="0" smtClean="0"/>
              <a:t>régio</a:t>
            </a:r>
            <a:r>
              <a:rPr lang="fr-FR" sz="1400" dirty="0"/>
              <a:t>n</a:t>
            </a:r>
            <a:r>
              <a:rPr lang="fr-FR" sz="1400" dirty="0" smtClean="0"/>
              <a:t> </a:t>
            </a:r>
            <a:r>
              <a:rPr lang="fr-FR" sz="1400" dirty="0"/>
              <a:t>IDF</a:t>
            </a:r>
          </a:p>
        </p:txBody>
      </p:sp>
      <p:sp>
        <p:nvSpPr>
          <p:cNvPr id="10" name="Rectangle à coins arrondis 9"/>
          <p:cNvSpPr/>
          <p:nvPr/>
        </p:nvSpPr>
        <p:spPr>
          <a:xfrm>
            <a:off x="5138930" y="1132870"/>
            <a:ext cx="3753550" cy="1381491"/>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marL="1254125" algn="ctr"/>
            <a:r>
              <a:rPr lang="fr-FR" dirty="0"/>
              <a:t>Montage et découpage vidéo réalisés par nous </a:t>
            </a:r>
            <a:r>
              <a:rPr lang="fr-FR" dirty="0" smtClean="0"/>
              <a:t>même pour être réactif </a:t>
            </a:r>
            <a:endParaRPr lang="fr-FR" dirty="0"/>
          </a:p>
        </p:txBody>
      </p:sp>
      <p:pic>
        <p:nvPicPr>
          <p:cNvPr id="11" name="Image 10"/>
          <p:cNvPicPr>
            <a:picLocks noChangeAspect="1"/>
          </p:cNvPicPr>
          <p:nvPr/>
        </p:nvPicPr>
        <p:blipFill>
          <a:blip r:embed="rId4">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11560" y="1190150"/>
            <a:ext cx="1197833" cy="1197833"/>
          </a:xfrm>
          <a:prstGeom prst="rect">
            <a:avLst/>
          </a:prstGeom>
        </p:spPr>
      </p:pic>
    </p:spTree>
    <p:extLst>
      <p:ext uri="{BB962C8B-B14F-4D97-AF65-F5344CB8AC3E}">
        <p14:creationId xmlns:p14="http://schemas.microsoft.com/office/powerpoint/2010/main" val="2810895676"/>
      </p:ext>
    </p:extLst>
  </p:cSld>
  <p:clrMapOvr>
    <a:masterClrMapping/>
  </p:clrMapOvr>
  <p:timing>
    <p:tnLst>
      <p:par>
        <p:cTn id="1" dur="indefinite" restart="never" nodeType="tmRoot"/>
      </p:par>
    </p:tnLst>
  </p:timing>
</p:sld>
</file>

<file path=ppt/theme/theme1.xml><?xml version="1.0" encoding="utf-8"?>
<a:theme xmlns:a="http://schemas.openxmlformats.org/drawingml/2006/main" name="MINISTÈRIEL">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ministeriel_marianne" id="{5F0B8B09-9A99-4083-B883-79F2388C6E1D}" vid="{F8005780-5DEF-4BE0-805B-EA49FB1EABC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73AB55E0CC5DA459F57F5A42893F46A005A087D358B12CA4E82A8A8BA9B8A8CF200D3544DBFAD4F664AA25DF68E6D1F0A9E00689F2856DFEDCE40890FDCED81A7DFC9005D57C802836FCB44B44B7372FB2B7972" ma:contentTypeVersion="2" ma:contentTypeDescription="Crée un document." ma:contentTypeScope="" ma:versionID="5a60f89c127121cb1fddd53ae7c254b1">
  <xsd:schema xmlns:xsd="http://www.w3.org/2001/XMLSchema" xmlns:xs="http://www.w3.org/2001/XMLSchema" xmlns:p="http://schemas.microsoft.com/office/2006/metadata/properties" xmlns:ns2="2c7ddd52-0a06-43b1-a35c-dcb15ea2e3f4" targetNamespace="http://schemas.microsoft.com/office/2006/metadata/properties" ma:root="true" ma:fieldsID="d5f738a9b3eb3c0a5db9868b5f12e787" ns2:_="">
    <xsd:import namespace="2c7ddd52-0a06-43b1-a35c-dcb15ea2e3f4"/>
    <xsd:element name="properties">
      <xsd:complexType>
        <xsd:sequence>
          <xsd:element name="documentManagement">
            <xsd:complexType>
              <xsd:all>
                <xsd:element ref="ns2:Description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7ddd52-0a06-43b1-a35c-dcb15ea2e3f4" elementFormDefault="qualified">
    <xsd:import namespace="http://schemas.microsoft.com/office/2006/documentManagement/types"/>
    <xsd:import namespace="http://schemas.microsoft.com/office/infopath/2007/PartnerControls"/>
    <xsd:element name="Description0" ma:index="8" nillable="true" ma:displayName="Description" ma:description="Description du document" ma:internalName="Description0">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ma:readOnly="true"/>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escription0 xmlns="2c7ddd52-0a06-43b1-a35c-dcb15ea2e3f4">Gabarit powerpoint MENJ</Description0>
  </documentManagement>
</p:properties>
</file>

<file path=customXml/itemProps1.xml><?xml version="1.0" encoding="utf-8"?>
<ds:datastoreItem xmlns:ds="http://schemas.openxmlformats.org/officeDocument/2006/customXml" ds:itemID="{8372BEA4-A762-4CC8-ADD6-932E44D609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7ddd52-0a06-43b1-a35c-dcb15ea2e3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D416C5A-7AEB-4464-B116-D5E8F5627C91}">
  <ds:schemaRefs>
    <ds:schemaRef ds:uri="http://schemas.microsoft.com/sharepoint/v3/contenttype/forms"/>
  </ds:schemaRefs>
</ds:datastoreItem>
</file>

<file path=customXml/itemProps3.xml><?xml version="1.0" encoding="utf-8"?>
<ds:datastoreItem xmlns:ds="http://schemas.openxmlformats.org/officeDocument/2006/customXml" ds:itemID="{24B279A5-87A2-445D-95C3-916EB9C5F0E3}">
  <ds:schemaRefs>
    <ds:schemaRef ds:uri="http://purl.org/dc/elements/1.1/"/>
    <ds:schemaRef ds:uri="http://www.w3.org/XML/1998/namespace"/>
    <ds:schemaRef ds:uri="http://purl.org/dc/terms/"/>
    <ds:schemaRef ds:uri="2c7ddd52-0a06-43b1-a35c-dcb15ea2e3f4"/>
    <ds:schemaRef ds:uri="http://schemas.microsoft.com/office/2006/metadata/properties"/>
    <ds:schemaRef ds:uri="http://purl.org/dc/dcmitype/"/>
    <ds:schemaRef ds:uri="http://schemas.microsoft.com/office/2006/documentManagement/types"/>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MINISTÈRIEL</Template>
  <TotalTime>8709</TotalTime>
  <Words>1023</Words>
  <Application>Microsoft Office PowerPoint</Application>
  <PresentationFormat>Affichage à l'écran (16:9)</PresentationFormat>
  <Paragraphs>150</Paragraphs>
  <Slides>10</Slides>
  <Notes>7</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10</vt:i4>
      </vt:variant>
    </vt:vector>
  </HeadingPairs>
  <TitlesOfParts>
    <vt:vector size="16" baseType="lpstr">
      <vt:lpstr>ＭＳ Ｐゴシック</vt:lpstr>
      <vt:lpstr>Arial</vt:lpstr>
      <vt:lpstr>Arial Black</vt:lpstr>
      <vt:lpstr>Arial Narrow</vt:lpstr>
      <vt:lpstr>Wingdings 3</vt:lpstr>
      <vt:lpstr>MINISTÈRIEL</vt:lpstr>
      <vt:lpstr>Présentation PowerPoint</vt:lpstr>
      <vt:lpstr>Nos objectifs </vt:lpstr>
      <vt:lpstr>Une stratégie de formation commune à toutes les filières</vt:lpstr>
      <vt:lpstr>Un renouvellement des maquettes de formation </vt:lpstr>
      <vt:lpstr>Présentation PowerPoint</vt:lpstr>
      <vt:lpstr>Un contenu autour des routines pédagogiques communes</vt:lpstr>
      <vt:lpstr>Un bilan très positif </vt:lpstr>
      <vt:lpstr>Des ressources créées largement diffusées      …via plusieurs médias</vt:lpstr>
      <vt:lpstr>Les prochaines capsules en préparation…</vt:lpstr>
      <vt:lpstr>Présentation PowerPoint</vt:lpstr>
    </vt:vector>
  </TitlesOfParts>
  <Manager>Client</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Microsoft Office User</dc:creator>
  <cp:lastModifiedBy>mmazoyer2</cp:lastModifiedBy>
  <cp:revision>271</cp:revision>
  <dcterms:created xsi:type="dcterms:W3CDTF">2020-03-05T15:21:24Z</dcterms:created>
  <dcterms:modified xsi:type="dcterms:W3CDTF">2021-03-21T19:22:11Z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0x010100873AB55E0CC5DA459F57F5A42893F46A005A087D358B12CA4E82A8A8BA9B8A8CF200D3544DBFAD4F664AA25DF68E6D1F0A9E00689F2856DFEDCE40890FDCED81A7DFC9005D57C802836FCB44B44B7372FB2B7972</vt:lpwstr>
  </property>
</Properties>
</file>