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13"/>
  </p:notesMasterIdLst>
  <p:sldIdLst>
    <p:sldId id="331" r:id="rId5"/>
    <p:sldId id="332" r:id="rId6"/>
    <p:sldId id="333" r:id="rId7"/>
    <p:sldId id="340" r:id="rId8"/>
    <p:sldId id="334" r:id="rId9"/>
    <p:sldId id="341" r:id="rId10"/>
    <p:sldId id="342" r:id="rId11"/>
    <p:sldId id="337" r:id="rId12"/>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cadémie" id="{0B896E98-F45E-4768-8620-EDDF394BE181}">
          <p14:sldIdLst>
            <p14:sldId id="331"/>
            <p14:sldId id="332"/>
            <p14:sldId id="333"/>
            <p14:sldId id="340"/>
            <p14:sldId id="334"/>
            <p14:sldId id="341"/>
            <p14:sldId id="342"/>
            <p14:sldId id="337"/>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500"/>
    <a:srgbClr val="FF3300"/>
    <a:srgbClr val="F5430B"/>
    <a:srgbClr val="F5F5F5"/>
    <a:srgbClr val="E5E6FF"/>
    <a:srgbClr val="00452F"/>
    <a:srgbClr val="FFFF66"/>
    <a:srgbClr val="FFCC00"/>
    <a:srgbClr val="E3E3F5"/>
    <a:srgbClr val="FCE9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6E42DE-D430-41A0-AF8E-53D112B01B81}" v="19" dt="2020-09-22T13:39:48.70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26" autoAdjust="0"/>
    <p:restoredTop sz="93979" autoAdjust="0"/>
  </p:normalViewPr>
  <p:slideViewPr>
    <p:cSldViewPr showGuides="1">
      <p:cViewPr varScale="1">
        <p:scale>
          <a:sx n="91" d="100"/>
          <a:sy n="91" d="100"/>
        </p:scale>
        <p:origin x="892" y="56"/>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a COLIN" userId="QvGHE/d872opDa+vTZouRLVH4TNNDsdbm+ZBgWYgqUs=" providerId="None" clId="Web-{6D6E42DE-D430-41A0-AF8E-53D112B01B81}"/>
    <pc:docChg chg="modSld">
      <pc:chgData name="Sabina COLIN" userId="QvGHE/d872opDa+vTZouRLVH4TNNDsdbm+ZBgWYgqUs=" providerId="None" clId="Web-{6D6E42DE-D430-41A0-AF8E-53D112B01B81}" dt="2020-09-22T13:39:45.453" v="13"/>
      <pc:docMkLst>
        <pc:docMk/>
      </pc:docMkLst>
      <pc:sldChg chg="modSp">
        <pc:chgData name="Sabina COLIN" userId="QvGHE/d872opDa+vTZouRLVH4TNNDsdbm+ZBgWYgqUs=" providerId="None" clId="Web-{6D6E42DE-D430-41A0-AF8E-53D112B01B81}" dt="2020-09-22T13:39:45.453" v="13"/>
        <pc:sldMkLst>
          <pc:docMk/>
          <pc:sldMk cId="486498360" sldId="369"/>
        </pc:sldMkLst>
        <pc:graphicFrameChg chg="mod modGraphic">
          <ac:chgData name="Sabina COLIN" userId="QvGHE/d872opDa+vTZouRLVH4TNNDsdbm+ZBgWYgqUs=" providerId="None" clId="Web-{6D6E42DE-D430-41A0-AF8E-53D112B01B81}" dt="2020-09-22T13:39:45.453" v="13"/>
          <ac:graphicFrameMkLst>
            <pc:docMk/>
            <pc:sldMk cId="486498360" sldId="369"/>
            <ac:graphicFrameMk id="5"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25/03/2021</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Arial" pitchFamily="34" charset="0"/>
                <a:ea typeface="+mn-ea"/>
                <a:cs typeface="+mn-cs"/>
              </a:rPr>
              <a:t>BO n°6 du 11 février : </a:t>
            </a:r>
          </a:p>
          <a:p>
            <a:r>
              <a:rPr lang="fr-FR" dirty="0"/>
              <a:t> Fait suite à la suppression de l’obligation qui incombait aux candidats à l’examen du Bac PRO sous statut scolaire de présenter en classe de première un diplôme de niveau 3.</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L’attestation n’a pas de valeur certificative mais elle permet un premier bilan de l’acquisition des compétences de l’élève et marque une étape importante dans son parcours vers le BAC PRO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Permet de souligner les points forts et d’identifier les axes de travail à envisager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Outil de dialogue avec le jeune et sa famille.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Elle est un outil de valorisation de l’élève pour attester du niveau de compétences qu’il a atteint en fin de première, contribuant ainsi à sécuriser son parcours.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a:t>
            </a:fld>
            <a:endParaRPr lang="fr-FR" dirty="0"/>
          </a:p>
        </p:txBody>
      </p:sp>
    </p:spTree>
    <p:extLst>
      <p:ext uri="{BB962C8B-B14F-4D97-AF65-F5344CB8AC3E}">
        <p14:creationId xmlns:p14="http://schemas.microsoft.com/office/powerpoint/2010/main" val="652354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BO N°5 du 4 février 21 : </a:t>
            </a:r>
          </a:p>
          <a:p>
            <a:r>
              <a:rPr lang="fr-FR" dirty="0"/>
              <a:t>Art1</a:t>
            </a:r>
            <a:r>
              <a:rPr lang="fr-FR" baseline="0" dirty="0"/>
              <a:t> : L’attestation mentionnée à l’article D337-59 du code de l’éducation est délivrée par le recteur d’académie aux élèves des établissements publics locaux d’enseignement et des établissements privé sous contrat qui ont obtenu en fin de première professionnelle …. </a:t>
            </a:r>
          </a:p>
          <a:p>
            <a:endParaRPr lang="fr-FR"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Arial" pitchFamily="34" charset="0"/>
                <a:ea typeface="+mn-ea"/>
                <a:cs typeface="+mn-cs"/>
              </a:rPr>
              <a:t>BO n°6 du 11 février :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Arial" pitchFamily="34" charset="0"/>
                <a:ea typeface="+mn-ea"/>
                <a:cs typeface="+mn-cs"/>
              </a:rPr>
              <a:t>Seuls les élèves sous statuts scolaires dans un établi</a:t>
            </a:r>
            <a:r>
              <a:rPr lang="fr-FR" dirty="0"/>
              <a:t>ssement public ou privé sous contrat sont concernés par la délivrance de l’attestation de réussite intermédiaire. </a:t>
            </a: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3931829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Arial" pitchFamily="34" charset="0"/>
                <a:ea typeface="+mn-ea"/>
                <a:cs typeface="+mn-cs"/>
              </a:rPr>
              <a:t>BO n°6 du 11 février : </a:t>
            </a:r>
          </a:p>
          <a:p>
            <a:endParaRPr lang="fr-FR" baseline="0" dirty="0"/>
          </a:p>
          <a:p>
            <a:r>
              <a:rPr lang="fr-FR" baseline="0" dirty="0"/>
              <a:t>Elle s’appuie sur l’ensemble des enseignements : elle concerne donc tous les professeurs et s’intègre dans le suivi pédagogique et éducatif du jeune. </a:t>
            </a:r>
          </a:p>
          <a:p>
            <a:r>
              <a:rPr lang="fr-FR" baseline="0" dirty="0"/>
              <a:t>Elle est pensée comme une étape dans son parcours de formation.</a:t>
            </a:r>
          </a:p>
          <a:p>
            <a:r>
              <a:rPr lang="fr-FR" baseline="0" dirty="0"/>
              <a:t>Elle offre une opportunité de dialogue </a:t>
            </a:r>
          </a:p>
          <a:p>
            <a:endParaRPr lang="fr-FR" baseline="0" dirty="0"/>
          </a:p>
          <a:p>
            <a:endParaRPr lang="fr-FR" baseline="0" dirty="0"/>
          </a:p>
          <a:p>
            <a:r>
              <a:rPr lang="fr-FR" baseline="0" dirty="0"/>
              <a:t> … une moyenne calculée à partir des trois éléments inscrits au livret scolaire suivant : </a:t>
            </a:r>
          </a:p>
          <a:p>
            <a:pPr marL="228600" indent="-228600">
              <a:buAutoNum type="alphaLcParenR"/>
            </a:pPr>
            <a:r>
              <a:rPr lang="fr-FR" baseline="0" dirty="0"/>
              <a:t>Moyenne annuelle des notes de l’année de première obtenues pour chaque enseignement général ou enseignement professionnel, excepté l’enseignement professionnel de la spécialité de baccalauréat préparée par l’élève. Chaque moyenne est affectée du coefficient 1.</a:t>
            </a:r>
          </a:p>
          <a:p>
            <a:pPr marL="228600" indent="-228600">
              <a:buAutoNum type="alphaLcParenR"/>
            </a:pPr>
            <a:r>
              <a:rPr lang="fr-FR" baseline="0" dirty="0"/>
              <a:t>Moyenne annuelle attribuée pour l’enseignement professionnel de la spécialité préparée, portée sur le livret scolaire, affectée du coefficient 4. </a:t>
            </a:r>
          </a:p>
          <a:p>
            <a:pPr marL="228600" indent="-228600">
              <a:buAutoNum type="alphaLcParenR"/>
            </a:pPr>
            <a:r>
              <a:rPr lang="fr-FR" baseline="0" dirty="0"/>
              <a:t>Note annuelle obtenue au titre de la réalisation du chef d’œuvre prévu à l’article D337-66-1 du code de l’éducation, affectée du coefficient 1 </a:t>
            </a:r>
          </a:p>
          <a:p>
            <a:pPr marL="228600" indent="-228600">
              <a:buAutoNum type="alphaLcParenR"/>
            </a:pPr>
            <a:endParaRPr lang="fr-FR" baseline="0" dirty="0"/>
          </a:p>
          <a:p>
            <a:pPr marL="228600" indent="-228600">
              <a:buAutoNum type="alphaLcParenR"/>
            </a:pP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3946321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3471687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dirty="0"/>
              <a:t>Art</a:t>
            </a:r>
            <a:r>
              <a:rPr lang="fr-FR" baseline="0" dirty="0"/>
              <a:t> 2 : S’il résulte du calcul de moyenne une note égale ou supérieure à 10 sur 20, l’élève reçoit l’attestation.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BO N°6 du 11 février 2021</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Elle peut toute fois être délivrée à l’élève recueillant au moins 9 sur 20.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Dans ce cas, la délivrance de l’attestation est soumise à l’avis du conseil de classe restreint à l’équipe pédagogique et éducative qui statue sur la base de l’appréciation pédagogique de la période de formation en milieu professionnel, inscrite dans le livret et de l’engagement de l’élève dans sa scolarité.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Ce conseil restreint est réuni au terme de l’année scolaire de première sous la présidence du chef d’établissement ou de son représentant.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Après avis du conseil de classe restreint, le chef d’établissement fixe la liste des élèves bénéficiaires de l’attestation bien que n’ayant obtenu qu’une moyenne égale ou supérieure à 9 et inférieure à 10 sur 20.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3745649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En cas d’absence d’évaluation dans une ou plusieurs disciplines lors du calcul de cette moyenne, les règles de gestion habituelles, prenant en compte le caractère justifié ou non de cette absence d’évaluation, s’appliquent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baseline="0" dirty="0"/>
              <a:t>0 pour une absence injustifiée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baseline="0" dirty="0"/>
              <a:t>Non évalué pour une absence justifiée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baseline="0" dirty="0"/>
              <a:t>Dispensé</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baseline="0" dirty="0"/>
              <a:t>En cas d’absence de moyenne pour l’enseignement professionnel de spécialité, l’attestation de réussite intermédiaire n’est pas délivrée. </a:t>
            </a:r>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1879605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7500" lnSpcReduction="20000"/>
          </a:bodyPr>
          <a:lstStyle/>
          <a:p>
            <a:r>
              <a:rPr lang="fr-FR" dirty="0"/>
              <a:t>Se référer à la partie 3 du BO n°6 du 11 février 2021</a:t>
            </a:r>
          </a:p>
          <a:p>
            <a:endParaRPr lang="fr-FR" dirty="0"/>
          </a:p>
          <a:p>
            <a:r>
              <a:rPr lang="fr-FR" dirty="0"/>
              <a:t> EN AMONT : </a:t>
            </a:r>
          </a:p>
          <a:p>
            <a:pPr lvl="0"/>
            <a:r>
              <a:rPr lang="fr-FR" sz="1200" kern="1200" dirty="0">
                <a:solidFill>
                  <a:schemeClr val="tx1"/>
                </a:solidFill>
                <a:effectLst/>
                <a:latin typeface="Arial" pitchFamily="34" charset="0"/>
                <a:ea typeface="+mn-ea"/>
                <a:cs typeface="+mn-cs"/>
              </a:rPr>
              <a:t>Récupération automatisée dans le LSL PRO des moyennes annuelles à partir de la saisie effectuée par les professeurs dans le logiciel de notes ou directement dans siècle LSL</a:t>
            </a:r>
          </a:p>
          <a:p>
            <a:pPr lvl="0"/>
            <a:r>
              <a:rPr lang="fr-FR" sz="1200" kern="1200" dirty="0">
                <a:solidFill>
                  <a:schemeClr val="tx1"/>
                </a:solidFill>
                <a:effectLst/>
                <a:latin typeface="Arial" pitchFamily="34" charset="0"/>
                <a:ea typeface="+mn-ea"/>
                <a:cs typeface="+mn-cs"/>
              </a:rPr>
              <a:t>transfert des données renseignées dans le LSL PRO vers CYCLADE après vérification des données présentes par le chef d'établissement </a:t>
            </a:r>
          </a:p>
          <a:p>
            <a:pPr lvl="0"/>
            <a:r>
              <a:rPr lang="fr-FR" sz="1200" kern="1200" dirty="0">
                <a:solidFill>
                  <a:schemeClr val="tx1"/>
                </a:solidFill>
                <a:effectLst/>
                <a:latin typeface="Arial" pitchFamily="34" charset="0"/>
                <a:ea typeface="+mn-ea"/>
                <a:cs typeface="+mn-cs"/>
              </a:rPr>
              <a:t>édition du document récapitulatif d'aide à la décision comprenant la moyenne générale de chaque élève ainsi que l'appréciation littérale de PFMP </a:t>
            </a:r>
          </a:p>
          <a:p>
            <a:pPr lvl="0"/>
            <a:r>
              <a:rPr lang="fr-FR" sz="1200" kern="1200" dirty="0">
                <a:solidFill>
                  <a:schemeClr val="tx1"/>
                </a:solidFill>
                <a:effectLst/>
                <a:latin typeface="Arial" pitchFamily="34" charset="0"/>
                <a:ea typeface="+mn-ea"/>
                <a:cs typeface="+mn-cs"/>
              </a:rPr>
              <a:t> TVP n°13</a:t>
            </a:r>
          </a:p>
          <a:p>
            <a:pPr lvl="0"/>
            <a:r>
              <a:rPr lang="fr-FR" b="0" dirty="0">
                <a:solidFill>
                  <a:sysClr val="windowText" lastClr="000000"/>
                </a:solidFill>
                <a:latin typeface="Calibri"/>
                <a:ea typeface="+mn-ea"/>
                <a:cs typeface="+mn-cs"/>
              </a:rPr>
              <a:t>Saisie</a:t>
            </a:r>
            <a:r>
              <a:rPr lang="fr-FR" b="1" dirty="0">
                <a:solidFill>
                  <a:srgbClr val="FF0000"/>
                </a:solidFill>
                <a:latin typeface="Calibri"/>
                <a:ea typeface="+mn-ea"/>
                <a:cs typeface="+mn-cs"/>
              </a:rPr>
              <a:t> par les professeurs </a:t>
            </a:r>
            <a:r>
              <a:rPr lang="fr-FR" b="0" dirty="0">
                <a:solidFill>
                  <a:sysClr val="windowText" lastClr="000000"/>
                </a:solidFill>
                <a:latin typeface="Calibri"/>
                <a:ea typeface="+mn-ea"/>
                <a:cs typeface="+mn-cs"/>
              </a:rPr>
              <a:t>des données demandées par LSL </a:t>
            </a:r>
            <a:r>
              <a:rPr lang="fr-FR" b="1" dirty="0">
                <a:solidFill>
                  <a:srgbClr val="2249B8"/>
                </a:solidFill>
                <a:latin typeface="Calibri"/>
                <a:ea typeface="+mn-ea"/>
                <a:cs typeface="+mn-cs"/>
              </a:rPr>
              <a:t>dans le logiciel de notes habituel </a:t>
            </a:r>
            <a:r>
              <a:rPr lang="fr-FR" dirty="0">
                <a:solidFill>
                  <a:sysClr val="windowText" lastClr="000000">
                    <a:hueOff val="0"/>
                    <a:satOff val="0"/>
                    <a:lumOff val="0"/>
                    <a:alphaOff val="0"/>
                  </a:sysClr>
                </a:solidFill>
                <a:latin typeface="Calibri"/>
                <a:ea typeface="+mn-ea"/>
                <a:cs typeface="+mn-cs"/>
              </a:rPr>
              <a:t>ou </a:t>
            </a:r>
            <a:r>
              <a:rPr lang="fr-FR" b="1" dirty="0">
                <a:solidFill>
                  <a:srgbClr val="2249B8"/>
                </a:solidFill>
                <a:latin typeface="Calibri"/>
                <a:ea typeface="+mn-ea"/>
                <a:cs typeface="+mn-cs"/>
              </a:rPr>
              <a:t>directement dans SIECLE LSL</a:t>
            </a:r>
          </a:p>
          <a:p>
            <a:pPr lvl="0"/>
            <a:r>
              <a:rPr lang="fr-FR" b="0" dirty="0">
                <a:solidFill>
                  <a:sysClr val="windowText" lastClr="000000"/>
                </a:solidFill>
                <a:latin typeface="Calibri"/>
                <a:ea typeface="+mn-ea"/>
                <a:cs typeface="+mn-cs"/>
              </a:rPr>
              <a:t>Export </a:t>
            </a:r>
            <a:r>
              <a:rPr lang="fr-FR" b="1" dirty="0">
                <a:solidFill>
                  <a:srgbClr val="FF0000"/>
                </a:solidFill>
                <a:latin typeface="Calibri"/>
                <a:ea typeface="+mn-ea"/>
                <a:cs typeface="+mn-cs"/>
              </a:rPr>
              <a:t>par l'établissement </a:t>
            </a:r>
            <a:r>
              <a:rPr lang="fr-FR" b="0" dirty="0">
                <a:solidFill>
                  <a:sysClr val="windowText" lastClr="000000"/>
                </a:solidFill>
                <a:latin typeface="Calibri"/>
                <a:ea typeface="+mn-ea"/>
                <a:cs typeface="+mn-cs"/>
              </a:rPr>
              <a:t>des données LSL </a:t>
            </a:r>
            <a:r>
              <a:rPr lang="fr-FR" dirty="0">
                <a:solidFill>
                  <a:sysClr val="windowText" lastClr="000000">
                    <a:hueOff val="0"/>
                    <a:satOff val="0"/>
                    <a:lumOff val="0"/>
                    <a:alphaOff val="0"/>
                  </a:sysClr>
                </a:solidFill>
                <a:latin typeface="Calibri"/>
                <a:ea typeface="+mn-ea"/>
                <a:cs typeface="+mn-cs"/>
              </a:rPr>
              <a:t>vers </a:t>
            </a:r>
            <a:r>
              <a:rPr lang="fr-FR" b="1" dirty="0">
                <a:solidFill>
                  <a:srgbClr val="2249B8"/>
                </a:solidFill>
                <a:latin typeface="Calibri"/>
                <a:ea typeface="+mn-ea"/>
                <a:cs typeface="+mn-cs"/>
              </a:rPr>
              <a:t>le module de calcul de Cyclades</a:t>
            </a:r>
          </a:p>
          <a:p>
            <a:pPr lvl="0"/>
            <a:r>
              <a:rPr lang="fr-FR" b="0" dirty="0">
                <a:solidFill>
                  <a:sysClr val="windowText" lastClr="000000"/>
                </a:solidFill>
                <a:latin typeface="Calibri"/>
                <a:ea typeface="+mn-ea"/>
                <a:cs typeface="+mn-cs"/>
              </a:rPr>
              <a:t>Edition</a:t>
            </a:r>
            <a:r>
              <a:rPr lang="fr-FR" b="1" dirty="0">
                <a:solidFill>
                  <a:srgbClr val="FF0000"/>
                </a:solidFill>
                <a:latin typeface="Calibri"/>
                <a:ea typeface="+mn-ea"/>
                <a:cs typeface="+mn-cs"/>
              </a:rPr>
              <a:t> par l'établissement </a:t>
            </a:r>
            <a:r>
              <a:rPr lang="fr-FR" b="0" dirty="0">
                <a:solidFill>
                  <a:sysClr val="windowText" lastClr="000000"/>
                </a:solidFill>
                <a:latin typeface="Calibri"/>
                <a:ea typeface="+mn-ea"/>
                <a:cs typeface="+mn-cs"/>
              </a:rPr>
              <a:t>du document d'aide à la décision </a:t>
            </a:r>
            <a:r>
              <a:rPr lang="fr-FR" dirty="0">
                <a:solidFill>
                  <a:sysClr val="windowText" lastClr="000000">
                    <a:hueOff val="0"/>
                    <a:satOff val="0"/>
                    <a:lumOff val="0"/>
                    <a:alphaOff val="0"/>
                  </a:sysClr>
                </a:solidFill>
                <a:latin typeface="Calibri"/>
                <a:ea typeface="+mn-ea"/>
                <a:cs typeface="+mn-cs"/>
              </a:rPr>
              <a:t>au conseil de classe réuni en format restreint </a:t>
            </a:r>
            <a:r>
              <a:rPr lang="fr-FR" b="1" dirty="0">
                <a:solidFill>
                  <a:srgbClr val="2249B8"/>
                </a:solidFill>
                <a:latin typeface="Calibri"/>
                <a:ea typeface="+mn-ea"/>
                <a:cs typeface="+mn-cs"/>
              </a:rPr>
              <a:t>depuis Cyclades</a:t>
            </a:r>
          </a:p>
          <a:p>
            <a:endParaRPr lang="fr-FR" dirty="0"/>
          </a:p>
          <a:p>
            <a:endParaRPr lang="fr-FR" dirty="0"/>
          </a:p>
          <a:p>
            <a:r>
              <a:rPr lang="fr-FR" dirty="0"/>
              <a:t>PENDANT : </a:t>
            </a:r>
          </a:p>
          <a:p>
            <a:pPr lvl="0"/>
            <a:r>
              <a:rPr lang="fr-FR" sz="1200" kern="1200" dirty="0">
                <a:solidFill>
                  <a:schemeClr val="tx1"/>
                </a:solidFill>
                <a:effectLst/>
                <a:latin typeface="Arial" pitchFamily="34" charset="0"/>
                <a:ea typeface="+mn-ea"/>
                <a:cs typeface="+mn-cs"/>
              </a:rPr>
              <a:t>La situation de chaque élève dont la moyenne est égale où supérieure à 9 est inférieure à 10 sur 20 dans le cadre du conseil de classe restreint à l'équipe pédagogique et éducative </a:t>
            </a:r>
          </a:p>
          <a:p>
            <a:pPr lvl="0"/>
            <a:r>
              <a:rPr lang="fr-FR" sz="1200" kern="1200" dirty="0">
                <a:solidFill>
                  <a:schemeClr val="tx1"/>
                </a:solidFill>
                <a:effectLst/>
                <a:latin typeface="Arial" pitchFamily="34" charset="0"/>
                <a:ea typeface="+mn-ea"/>
                <a:cs typeface="+mn-cs"/>
              </a:rPr>
              <a:t>arrêt de la liste des élèves bénéficiant de l'attestation de réussite intermédiaire </a:t>
            </a:r>
          </a:p>
          <a:p>
            <a:pPr lvl="0"/>
            <a:r>
              <a:rPr lang="fr-FR" sz="1200" kern="1200" dirty="0">
                <a:solidFill>
                  <a:schemeClr val="tx1"/>
                </a:solidFill>
                <a:effectLst/>
                <a:latin typeface="Arial" pitchFamily="34" charset="0"/>
                <a:ea typeface="+mn-ea"/>
                <a:cs typeface="+mn-cs"/>
              </a:rPr>
              <a:t>TVP N°13 : </a:t>
            </a:r>
          </a:p>
          <a:p>
            <a:pPr lvl="0"/>
            <a:r>
              <a:rPr lang="fr-FR" b="0" dirty="0">
                <a:solidFill>
                  <a:sysClr val="windowText" lastClr="000000"/>
                </a:solidFill>
                <a:latin typeface="Calibri"/>
                <a:ea typeface="+mn-ea"/>
                <a:cs typeface="+mn-cs"/>
              </a:rPr>
              <a:t>Etude</a:t>
            </a:r>
            <a:r>
              <a:rPr lang="fr-FR" b="1" dirty="0">
                <a:solidFill>
                  <a:srgbClr val="FF0000"/>
                </a:solidFill>
                <a:latin typeface="Calibri"/>
                <a:ea typeface="+mn-ea"/>
                <a:cs typeface="+mn-cs"/>
              </a:rPr>
              <a:t> par les membres du conseil de classe réuni en format restreint </a:t>
            </a:r>
            <a:r>
              <a:rPr lang="fr-FR" b="0" dirty="0">
                <a:solidFill>
                  <a:sysClr val="windowText" lastClr="000000"/>
                </a:solidFill>
                <a:latin typeface="Calibri"/>
                <a:ea typeface="+mn-ea"/>
                <a:cs typeface="+mn-cs"/>
              </a:rPr>
              <a:t>de la situation des élèves </a:t>
            </a:r>
            <a:r>
              <a:rPr lang="fr-FR" dirty="0">
                <a:solidFill>
                  <a:sysClr val="windowText" lastClr="000000">
                    <a:hueOff val="0"/>
                    <a:satOff val="0"/>
                    <a:lumOff val="0"/>
                    <a:alphaOff val="0"/>
                  </a:sysClr>
                </a:solidFill>
                <a:latin typeface="Calibri"/>
                <a:ea typeface="+mn-ea"/>
                <a:cs typeface="+mn-cs"/>
              </a:rPr>
              <a:t>ayant une moyenne </a:t>
            </a:r>
            <a:r>
              <a:rPr lang="fr-FR" dirty="0" err="1">
                <a:solidFill>
                  <a:sysClr val="windowText" lastClr="000000">
                    <a:hueOff val="0"/>
                    <a:satOff val="0"/>
                    <a:lumOff val="0"/>
                    <a:alphaOff val="0"/>
                  </a:sysClr>
                </a:solidFill>
                <a:latin typeface="Calibri"/>
                <a:ea typeface="+mn-ea"/>
                <a:cs typeface="+mn-cs"/>
              </a:rPr>
              <a:t>coefficientée</a:t>
            </a:r>
            <a:r>
              <a:rPr lang="fr-FR" dirty="0">
                <a:solidFill>
                  <a:sysClr val="windowText" lastClr="000000">
                    <a:hueOff val="0"/>
                    <a:satOff val="0"/>
                    <a:lumOff val="0"/>
                    <a:alphaOff val="0"/>
                  </a:sysClr>
                </a:solidFill>
                <a:latin typeface="Calibri"/>
                <a:ea typeface="+mn-ea"/>
                <a:cs typeface="+mn-cs"/>
              </a:rPr>
              <a:t> égale ou supérieure à 9 et inférieure à 10</a:t>
            </a:r>
          </a:p>
          <a:p>
            <a:pPr lvl="0"/>
            <a:r>
              <a:rPr lang="fr-FR" b="0" dirty="0">
                <a:solidFill>
                  <a:sysClr val="windowText" lastClr="000000"/>
                </a:solidFill>
                <a:latin typeface="Calibri"/>
                <a:ea typeface="+mn-ea"/>
                <a:cs typeface="+mn-cs"/>
              </a:rPr>
              <a:t>Validation</a:t>
            </a:r>
            <a:r>
              <a:rPr lang="fr-FR" b="1" dirty="0">
                <a:solidFill>
                  <a:srgbClr val="FF0000"/>
                </a:solidFill>
                <a:latin typeface="Calibri"/>
                <a:ea typeface="+mn-ea"/>
                <a:cs typeface="+mn-cs"/>
              </a:rPr>
              <a:t> par le chef d'établissement </a:t>
            </a:r>
            <a:r>
              <a:rPr lang="fr-FR" b="0" dirty="0">
                <a:solidFill>
                  <a:sysClr val="windowText" lastClr="000000"/>
                </a:solidFill>
                <a:latin typeface="Calibri"/>
                <a:ea typeface="+mn-ea"/>
                <a:cs typeface="+mn-cs"/>
              </a:rPr>
              <a:t>de</a:t>
            </a:r>
            <a:r>
              <a:rPr lang="fr-FR" b="1" dirty="0">
                <a:solidFill>
                  <a:srgbClr val="FF0000"/>
                </a:solidFill>
                <a:latin typeface="Calibri"/>
                <a:ea typeface="+mn-ea"/>
                <a:cs typeface="+mn-cs"/>
              </a:rPr>
              <a:t> </a:t>
            </a:r>
            <a:r>
              <a:rPr lang="fr-FR" b="0" dirty="0">
                <a:solidFill>
                  <a:sysClr val="windowText" lastClr="000000"/>
                </a:solidFill>
                <a:latin typeface="Calibri"/>
                <a:ea typeface="+mn-ea"/>
                <a:cs typeface="+mn-cs"/>
              </a:rPr>
              <a:t>la liste définitive </a:t>
            </a:r>
            <a:r>
              <a:rPr lang="fr-FR" dirty="0">
                <a:solidFill>
                  <a:sysClr val="windowText" lastClr="000000">
                    <a:hueOff val="0"/>
                    <a:satOff val="0"/>
                    <a:lumOff val="0"/>
                    <a:alphaOff val="0"/>
                  </a:sysClr>
                </a:solidFill>
                <a:latin typeface="Calibri"/>
                <a:ea typeface="+mn-ea"/>
                <a:cs typeface="+mn-cs"/>
              </a:rPr>
              <a:t>des élèves attestés</a:t>
            </a:r>
          </a:p>
          <a:p>
            <a:pPr lvl="0"/>
            <a:endParaRPr lang="fr-FR" sz="1200" kern="1200" dirty="0">
              <a:solidFill>
                <a:schemeClr val="tx1"/>
              </a:solidFill>
              <a:effectLst/>
              <a:latin typeface="Arial" pitchFamily="34" charset="0"/>
              <a:ea typeface="+mn-ea"/>
              <a:cs typeface="+mn-cs"/>
            </a:endParaRPr>
          </a:p>
          <a:p>
            <a:pPr lvl="0"/>
            <a:r>
              <a:rPr lang="fr-FR" sz="1200" kern="1200" dirty="0">
                <a:solidFill>
                  <a:schemeClr val="tx1"/>
                </a:solidFill>
                <a:effectLst/>
                <a:latin typeface="Arial" pitchFamily="34" charset="0"/>
                <a:ea typeface="+mn-ea"/>
                <a:cs typeface="+mn-cs"/>
              </a:rPr>
              <a:t>APRES : </a:t>
            </a:r>
          </a:p>
          <a:p>
            <a:r>
              <a:rPr lang="fr-FR" sz="1200" kern="1200" dirty="0">
                <a:solidFill>
                  <a:schemeClr val="tx1"/>
                </a:solidFill>
                <a:effectLst/>
                <a:latin typeface="Arial" pitchFamily="34" charset="0"/>
                <a:ea typeface="+mn-ea"/>
                <a:cs typeface="+mn-cs"/>
              </a:rPr>
              <a:t>-Édition des attestations de réussite intermédiaire depuis CYCLADE comportant la signature du recteur de l'académie </a:t>
            </a:r>
          </a:p>
          <a:p>
            <a:r>
              <a:rPr lang="fr-FR" sz="1200" kern="1200" dirty="0">
                <a:solidFill>
                  <a:schemeClr val="tx1"/>
                </a:solidFill>
                <a:effectLst/>
                <a:latin typeface="Arial" pitchFamily="34" charset="0"/>
                <a:ea typeface="+mn-ea"/>
                <a:cs typeface="+mn-cs"/>
              </a:rPr>
              <a:t>- inscription automatisée de l'obtention de l'attestation de réussite intermédiaire dans la partie diplôme de l'attestation de la fiche de l'élève dans Siècle BEE </a:t>
            </a:r>
          </a:p>
          <a:p>
            <a:pPr lvl="0"/>
            <a:r>
              <a:rPr lang="fr-FR" sz="1200" kern="1200" dirty="0">
                <a:solidFill>
                  <a:schemeClr val="tx1"/>
                </a:solidFill>
                <a:effectLst/>
                <a:latin typeface="Arial" pitchFamily="34" charset="0"/>
                <a:ea typeface="+mn-ea"/>
                <a:cs typeface="+mn-cs"/>
              </a:rPr>
              <a:t>TVP N°13 : </a:t>
            </a:r>
          </a:p>
          <a:p>
            <a:pPr lvl="0"/>
            <a:r>
              <a:rPr lang="fr-FR" b="0" dirty="0">
                <a:solidFill>
                  <a:sysClr val="windowText" lastClr="000000"/>
                </a:solidFill>
                <a:latin typeface="Calibri"/>
                <a:ea typeface="+mn-ea"/>
                <a:cs typeface="+mn-cs"/>
              </a:rPr>
              <a:t>Saisie simplifiée </a:t>
            </a:r>
            <a:r>
              <a:rPr lang="fr-FR" b="1" dirty="0">
                <a:solidFill>
                  <a:srgbClr val="FF0000"/>
                </a:solidFill>
                <a:latin typeface="Calibri"/>
                <a:ea typeface="+mn-ea"/>
                <a:cs typeface="+mn-cs"/>
              </a:rPr>
              <a:t>par l'établissement </a:t>
            </a:r>
            <a:r>
              <a:rPr lang="fr-FR" dirty="0">
                <a:solidFill>
                  <a:sysClr val="windowText" lastClr="000000">
                    <a:hueOff val="0"/>
                    <a:satOff val="0"/>
                    <a:lumOff val="0"/>
                    <a:alphaOff val="0"/>
                  </a:sysClr>
                </a:solidFill>
                <a:latin typeface="Calibri"/>
                <a:ea typeface="+mn-ea"/>
                <a:cs typeface="+mn-cs"/>
              </a:rPr>
              <a:t>des élèves rattrapés </a:t>
            </a:r>
            <a:r>
              <a:rPr lang="fr-FR" b="1" dirty="0">
                <a:solidFill>
                  <a:srgbClr val="2249B8"/>
                </a:solidFill>
                <a:latin typeface="Calibri"/>
                <a:ea typeface="+mn-ea"/>
                <a:cs typeface="+mn-cs"/>
              </a:rPr>
              <a:t>dans Cyclades</a:t>
            </a:r>
          </a:p>
          <a:p>
            <a:pPr lvl="0"/>
            <a:r>
              <a:rPr lang="fr-FR" dirty="0">
                <a:solidFill>
                  <a:sysClr val="windowText" lastClr="000000">
                    <a:hueOff val="0"/>
                    <a:satOff val="0"/>
                    <a:lumOff val="0"/>
                    <a:alphaOff val="0"/>
                  </a:sysClr>
                </a:solidFill>
                <a:latin typeface="Calibri"/>
                <a:ea typeface="+mn-ea"/>
                <a:cs typeface="+mn-cs"/>
              </a:rPr>
              <a:t> </a:t>
            </a:r>
            <a:r>
              <a:rPr lang="fr-FR" b="0" dirty="0">
                <a:solidFill>
                  <a:sysClr val="windowText" lastClr="000000"/>
                </a:solidFill>
                <a:latin typeface="Calibri"/>
                <a:ea typeface="+mn-ea"/>
                <a:cs typeface="+mn-cs"/>
              </a:rPr>
              <a:t>Edition</a:t>
            </a:r>
            <a:r>
              <a:rPr lang="fr-FR" b="1" dirty="0">
                <a:solidFill>
                  <a:srgbClr val="FF0000"/>
                </a:solidFill>
                <a:latin typeface="Calibri"/>
                <a:ea typeface="+mn-ea"/>
                <a:cs typeface="+mn-cs"/>
              </a:rPr>
              <a:t> par l'établissement </a:t>
            </a:r>
            <a:r>
              <a:rPr lang="fr-FR" b="0" dirty="0">
                <a:solidFill>
                  <a:sysClr val="windowText" lastClr="000000"/>
                </a:solidFill>
                <a:latin typeface="Calibri"/>
                <a:ea typeface="+mn-ea"/>
                <a:cs typeface="+mn-cs"/>
              </a:rPr>
              <a:t>du relevé de décision du conseil de classe réuni en format restreint </a:t>
            </a:r>
            <a:r>
              <a:rPr lang="fr-FR" b="1" dirty="0">
                <a:solidFill>
                  <a:srgbClr val="2249B8"/>
                </a:solidFill>
                <a:latin typeface="Calibri"/>
                <a:ea typeface="+mn-ea"/>
                <a:cs typeface="+mn-cs"/>
              </a:rPr>
              <a:t>dans Cyclades</a:t>
            </a:r>
          </a:p>
          <a:p>
            <a:pPr lvl="0"/>
            <a:r>
              <a:rPr lang="fr-FR" dirty="0">
                <a:solidFill>
                  <a:sysClr val="windowText" lastClr="000000">
                    <a:hueOff val="0"/>
                    <a:satOff val="0"/>
                    <a:lumOff val="0"/>
                    <a:alphaOff val="0"/>
                  </a:sysClr>
                </a:solidFill>
                <a:latin typeface="Calibri"/>
                <a:ea typeface="+mn-ea"/>
                <a:cs typeface="+mn-cs"/>
              </a:rPr>
              <a:t>Edition des attestations</a:t>
            </a:r>
            <a:r>
              <a:rPr lang="fr-FR" b="1" dirty="0">
                <a:solidFill>
                  <a:srgbClr val="FF0000"/>
                </a:solidFill>
                <a:latin typeface="Calibri"/>
                <a:ea typeface="+mn-ea"/>
                <a:cs typeface="+mn-cs"/>
              </a:rPr>
              <a:t> par les établissements </a:t>
            </a:r>
            <a:r>
              <a:rPr lang="fr-FR" b="1" dirty="0">
                <a:solidFill>
                  <a:srgbClr val="2249B8"/>
                </a:solidFill>
                <a:latin typeface="Calibri"/>
                <a:ea typeface="+mn-ea"/>
                <a:cs typeface="+mn-cs"/>
              </a:rPr>
              <a:t>dans Cyclades</a:t>
            </a:r>
          </a:p>
          <a:p>
            <a:pPr lvl="0"/>
            <a:r>
              <a:rPr lang="fr-FR" b="1" dirty="0">
                <a:solidFill>
                  <a:srgbClr val="FF0000"/>
                </a:solidFill>
                <a:latin typeface="Calibri"/>
                <a:ea typeface="+mn-ea"/>
                <a:cs typeface="+mn-cs"/>
              </a:rPr>
              <a:t>Transfert automatisé</a:t>
            </a:r>
            <a:r>
              <a:rPr lang="fr-FR" dirty="0">
                <a:solidFill>
                  <a:sysClr val="windowText" lastClr="000000">
                    <a:hueOff val="0"/>
                    <a:satOff val="0"/>
                    <a:lumOff val="0"/>
                    <a:alphaOff val="0"/>
                  </a:sysClr>
                </a:solidFill>
                <a:latin typeface="Calibri"/>
                <a:ea typeface="+mn-ea"/>
                <a:cs typeface="+mn-cs"/>
              </a:rPr>
              <a:t> </a:t>
            </a:r>
            <a:r>
              <a:rPr lang="fr-FR" b="1" dirty="0">
                <a:solidFill>
                  <a:srgbClr val="2249B8"/>
                </a:solidFill>
                <a:latin typeface="Calibri"/>
                <a:ea typeface="+mn-ea"/>
                <a:cs typeface="+mn-cs"/>
              </a:rPr>
              <a:t>par Cyclades </a:t>
            </a:r>
            <a:r>
              <a:rPr lang="fr-FR" dirty="0">
                <a:solidFill>
                  <a:sysClr val="windowText" lastClr="000000">
                    <a:hueOff val="0"/>
                    <a:satOff val="0"/>
                    <a:lumOff val="0"/>
                    <a:alphaOff val="0"/>
                  </a:sysClr>
                </a:solidFill>
                <a:latin typeface="Calibri"/>
                <a:ea typeface="+mn-ea"/>
                <a:cs typeface="+mn-cs"/>
              </a:rPr>
              <a:t>de l'attestation vers la fiche BEE de l'élève</a:t>
            </a:r>
          </a:p>
          <a:p>
            <a:pPr lvl="0"/>
            <a:endParaRPr lang="fr-FR" sz="1200" kern="1200" dirty="0">
              <a:solidFill>
                <a:schemeClr val="tx1"/>
              </a:solidFill>
              <a:effectLst/>
              <a:latin typeface="Arial" pitchFamily="34" charset="0"/>
              <a:ea typeface="+mn-ea"/>
              <a:cs typeface="+mn-cs"/>
            </a:endParaRPr>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876867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 BO N°5 DU 4/02/21</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Art 4 : L’attestation intermédiaire, désigné « Attestation de réussite intermédiaire en baccalauréat professionnel, dont le modèle en annexe est délivrée à compter di 1 er juin 2021. </a:t>
            </a:r>
            <a:endParaRPr lang="fr-FR" dirty="0"/>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30911812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jj/MM/AAAA</a:t>
            </a:r>
            <a:endParaRPr lang="fr-FR" dirty="0"/>
          </a:p>
        </p:txBody>
      </p:sp>
      <p:sp>
        <p:nvSpPr>
          <p:cNvPr id="5" name="Espace réservé du pied de page 4"/>
          <p:cNvSpPr>
            <a:spLocks noGrp="1"/>
          </p:cNvSpPr>
          <p:nvPr>
            <p:ph type="ftr" sz="quarter" idx="11"/>
          </p:nvPr>
        </p:nvSpPr>
        <p:spPr bwMode="gray">
          <a:xfrm>
            <a:off x="720000" y="3919897"/>
            <a:ext cx="3240000" cy="900000"/>
          </a:xfrm>
          <a:prstGeom prst="rect">
            <a:avLst/>
          </a:prstGeom>
        </p:spPr>
        <p:txBody>
          <a:bodyPr anchor="b" anchorCtr="0"/>
          <a:lstStyle>
            <a:lvl1pPr>
              <a:defRPr sz="1150">
                <a:solidFill>
                  <a:schemeClr val="tx1">
                    <a:lumMod val="75000"/>
                    <a:lumOff val="25000"/>
                  </a:schemeClr>
                </a:solidFill>
              </a:defRPr>
            </a:lvl1pPr>
          </a:lstStyle>
          <a:p>
            <a:r>
              <a:rPr lang="fr-FR" dirty="0"/>
              <a:t>Intitulé de la division/délégation académique </a:t>
            </a: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D74DC2EF-4B2D-374B-8735-E2E0EBAD3F9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3528" y="180514"/>
            <a:ext cx="4262004" cy="3504608"/>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EC04E4D8-81BF-1E49-863C-5693067E179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79512" y="180260"/>
            <a:ext cx="2152829" cy="1770252"/>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251520" y="627614"/>
            <a:ext cx="8640000" cy="359960"/>
          </a:xfrm>
        </p:spPr>
        <p:txBody>
          <a:bodyPr/>
          <a:lstStyle>
            <a:lvl1pPr>
              <a:defRPr/>
            </a:lvl1pPr>
          </a:lstStyle>
          <a:p>
            <a:r>
              <a:rPr lang="fr-FR" dirty="0"/>
              <a:t>Titre</a:t>
            </a:r>
          </a:p>
        </p:txBody>
      </p:sp>
      <p:sp>
        <p:nvSpPr>
          <p:cNvPr id="8" name="Espace réservé du texte 7"/>
          <p:cNvSpPr>
            <a:spLocks noGrp="1"/>
          </p:cNvSpPr>
          <p:nvPr>
            <p:ph type="body" sz="quarter" idx="13" hasCustomPrompt="1"/>
          </p:nvPr>
        </p:nvSpPr>
        <p:spPr bwMode="gray">
          <a:xfrm>
            <a:off x="251520" y="1131590"/>
            <a:ext cx="2700000" cy="2530800"/>
          </a:xfrm>
        </p:spPr>
        <p:txBody>
          <a:bodyPr/>
          <a:lstStyle>
            <a:lvl1pPr marL="144000" indent="-144000">
              <a:spcBef>
                <a:spcPts val="400"/>
              </a:spcBef>
              <a:spcAft>
                <a:spcPts val="800"/>
              </a:spcAft>
              <a:buFont typeface="+mj-lt"/>
              <a:buAutoNum type="arabicPeriod"/>
              <a:defRPr b="1">
                <a:solidFill>
                  <a:schemeClr val="tx1">
                    <a:lumMod val="75000"/>
                    <a:lumOff val="25000"/>
                  </a:schemeClr>
                </a:solidFill>
              </a:defRPr>
            </a:lvl1pPr>
            <a:lvl2pPr marL="324000" indent="-144000">
              <a:spcBef>
                <a:spcPts val="600"/>
              </a:spcBef>
              <a:spcAft>
                <a:spcPts val="800"/>
              </a:spcAft>
              <a:buFont typeface="+mj-lt"/>
              <a:buAutoNum type="alphaLcPeriod"/>
              <a:defRPr>
                <a:solidFill>
                  <a:schemeClr val="tx1">
                    <a:lumMod val="75000"/>
                    <a:lumOff val="25000"/>
                  </a:schemeClr>
                </a:solidFill>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221520" y="1133222"/>
            <a:ext cx="2700000" cy="2530800"/>
          </a:xfrm>
        </p:spPr>
        <p:txBody>
          <a:bodyPr/>
          <a:lstStyle>
            <a:lvl1pPr marL="144000" indent="-144000">
              <a:spcBef>
                <a:spcPts val="400"/>
              </a:spcBef>
              <a:spcAft>
                <a:spcPts val="800"/>
              </a:spcAft>
              <a:buFont typeface="+mj-lt"/>
              <a:buAutoNum type="arabicPeriod"/>
              <a:defRPr b="1">
                <a:solidFill>
                  <a:schemeClr val="tx1">
                    <a:lumMod val="75000"/>
                    <a:lumOff val="25000"/>
                  </a:schemeClr>
                </a:solidFill>
              </a:defRPr>
            </a:lvl1pPr>
            <a:lvl2pPr marL="324000" indent="-144000">
              <a:spcBef>
                <a:spcPts val="600"/>
              </a:spcBef>
              <a:spcAft>
                <a:spcPts val="800"/>
              </a:spcAft>
              <a:buFont typeface="+mj-lt"/>
              <a:buAutoNum type="alphaLcPeriod"/>
              <a:defRPr>
                <a:solidFill>
                  <a:schemeClr val="tx1">
                    <a:lumMod val="75000"/>
                    <a:lumOff val="25000"/>
                  </a:schemeClr>
                </a:solidFill>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191520" y="1133222"/>
            <a:ext cx="2700000" cy="2530800"/>
          </a:xfrm>
        </p:spPr>
        <p:txBody>
          <a:bodyPr/>
          <a:lstStyle>
            <a:lvl1pPr marL="144000" indent="-144000">
              <a:spcBef>
                <a:spcPts val="400"/>
              </a:spcBef>
              <a:spcAft>
                <a:spcPts val="800"/>
              </a:spcAft>
              <a:buFont typeface="+mj-lt"/>
              <a:buAutoNum type="arabicPeriod"/>
              <a:defRPr b="1">
                <a:solidFill>
                  <a:schemeClr val="tx1">
                    <a:lumMod val="75000"/>
                    <a:lumOff val="25000"/>
                  </a:schemeClr>
                </a:solidFill>
              </a:defRPr>
            </a:lvl1pPr>
            <a:lvl2pPr marL="324000" indent="-144000">
              <a:spcBef>
                <a:spcPts val="600"/>
              </a:spcBef>
              <a:spcAft>
                <a:spcPts val="800"/>
              </a:spcAft>
              <a:buFont typeface="+mj-lt"/>
              <a:buAutoNum type="alphaLcPeriod"/>
              <a:defRPr>
                <a:solidFill>
                  <a:schemeClr val="tx1">
                    <a:lumMod val="75000"/>
                    <a:lumOff val="25000"/>
                  </a:schemeClr>
                </a:solidFill>
              </a:defRPr>
            </a:lvl2pPr>
          </a:lstStyle>
          <a:p>
            <a:pPr lvl="0"/>
            <a:r>
              <a:rPr lang="fr-FR" dirty="0"/>
              <a:t>Titre de la partie</a:t>
            </a:r>
          </a:p>
          <a:p>
            <a:pPr lvl="1"/>
            <a:r>
              <a:rPr lang="fr-FR" dirty="0"/>
              <a:t>Deuxième niveau</a:t>
            </a:r>
          </a:p>
        </p:txBody>
      </p:sp>
      <p:cxnSp>
        <p:nvCxnSpPr>
          <p:cNvPr id="12" name="Connecteur droit 11"/>
          <p:cNvCxnSpPr/>
          <p:nvPr userDrawn="1"/>
        </p:nvCxnSpPr>
        <p:spPr bwMode="gray">
          <a:xfrm>
            <a:off x="360000" y="4784400"/>
            <a:ext cx="8424000" cy="0"/>
          </a:xfrm>
          <a:prstGeom prst="line">
            <a:avLst/>
          </a:prstGeom>
          <a:ln w="1016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11" name="Espace réservé du titre 1"/>
          <p:cNvSpPr>
            <a:spLocks noGrp="1"/>
          </p:cNvSpPr>
          <p:nvPr>
            <p:ph type="title"/>
          </p:nvPr>
        </p:nvSpPr>
        <p:spPr bwMode="gray">
          <a:xfrm>
            <a:off x="252456" y="631361"/>
            <a:ext cx="8424000" cy="356213"/>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idx="1"/>
          </p:nvPr>
        </p:nvSpPr>
        <p:spPr bwMode="gray">
          <a:xfrm>
            <a:off x="251520" y="1151147"/>
            <a:ext cx="8640960" cy="358084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Tree>
    <p:extLst>
      <p:ext uri="{BB962C8B-B14F-4D97-AF65-F5344CB8AC3E}">
        <p14:creationId xmlns:p14="http://schemas.microsoft.com/office/powerpoint/2010/main" val="205410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11" name="Espace réservé du titre 1"/>
          <p:cNvSpPr>
            <a:spLocks noGrp="1"/>
          </p:cNvSpPr>
          <p:nvPr>
            <p:ph type="title"/>
          </p:nvPr>
        </p:nvSpPr>
        <p:spPr bwMode="gray">
          <a:xfrm>
            <a:off x="252456" y="631361"/>
            <a:ext cx="8424000" cy="356213"/>
          </a:xfrm>
          <a:prstGeom prst="rect">
            <a:avLst/>
          </a:prstGeom>
        </p:spPr>
        <p:txBody>
          <a:bodyPr vert="horz" lIns="0" tIns="0" rIns="0" bIns="0" rtlCol="0" anchor="t" anchorCtr="0">
            <a:noAutofit/>
          </a:bodyPr>
          <a:lstStyle/>
          <a:p>
            <a:r>
              <a:rPr lang="fr-FR" noProof="0" dirty="0"/>
              <a:t>Titre</a:t>
            </a:r>
          </a:p>
        </p:txBody>
      </p:sp>
    </p:spTree>
    <p:extLst>
      <p:ext uri="{BB962C8B-B14F-4D97-AF65-F5344CB8AC3E}">
        <p14:creationId xmlns:p14="http://schemas.microsoft.com/office/powerpoint/2010/main" val="295693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658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5500"/>
          </a:xfrm>
          <a:solidFill>
            <a:srgbClr val="000091">
              <a:alpha val="7843"/>
            </a:srgbClr>
          </a:solidFill>
          <a:ln>
            <a:noFill/>
          </a:ln>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1977766"/>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0" anchor="ctr" anchorCtr="0"/>
          <a:lstStyle>
            <a:lvl1pPr marL="396000" indent="-396000">
              <a:buFont typeface="+mj-lt"/>
              <a:buAutoNum type="arabicPeriod"/>
              <a:defRPr sz="3250"/>
            </a:lvl1pPr>
          </a:lstStyle>
          <a:p>
            <a:r>
              <a:rPr lang="fr-FR" dirty="0"/>
              <a:t>Titre</a:t>
            </a:r>
          </a:p>
        </p:txBody>
      </p:sp>
    </p:spTree>
    <p:extLst>
      <p:ext uri="{BB962C8B-B14F-4D97-AF65-F5344CB8AC3E}">
        <p14:creationId xmlns:p14="http://schemas.microsoft.com/office/powerpoint/2010/main" val="1908596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251520" y="627534"/>
            <a:ext cx="8640960" cy="303598"/>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a:xfrm>
            <a:off x="7614000" y="4783500"/>
            <a:ext cx="1170000" cy="360000"/>
          </a:xfrm>
          <a:prstGeom prst="rect">
            <a:avLst/>
          </a:prstGeom>
        </p:spPr>
        <p:txBody>
          <a:bodyPr/>
          <a:lstStyle/>
          <a:p>
            <a:pPr algn="r"/>
            <a:r>
              <a:rPr lang="fr-FR" cap="all"/>
              <a:t>jj/MM/AAAA</a:t>
            </a:r>
            <a:endParaRPr lang="fr-FR" cap="all" dirty="0"/>
          </a:p>
        </p:txBody>
      </p:sp>
      <p:sp>
        <p:nvSpPr>
          <p:cNvPr id="4" name="Espace réservé du pied de page 3"/>
          <p:cNvSpPr>
            <a:spLocks noGrp="1"/>
          </p:cNvSpPr>
          <p:nvPr>
            <p:ph type="ftr" sz="quarter" idx="11"/>
          </p:nvPr>
        </p:nvSpPr>
        <p:spPr bwMode="gray">
          <a:xfrm>
            <a:off x="360000" y="4783500"/>
            <a:ext cx="5904000" cy="360000"/>
          </a:xfrm>
          <a:prstGeom prst="rect">
            <a:avLst/>
          </a:prstGeom>
        </p:spPr>
        <p:txBody>
          <a:bodyPr/>
          <a:lstStyle/>
          <a:p>
            <a:r>
              <a:rPr lang="fr-FR" dirty="0"/>
              <a:t>Intitulé de la </a:t>
            </a:r>
            <a:r>
              <a:rPr lang="fr-FR" baseline="0" dirty="0"/>
              <a:t>division/délégation académique </a:t>
            </a:r>
            <a:endParaRPr lang="fr-FR" dirty="0"/>
          </a:p>
        </p:txBody>
      </p:sp>
      <p:sp>
        <p:nvSpPr>
          <p:cNvPr id="5" name="Espace réservé du numéro de diapositive 4"/>
          <p:cNvSpPr>
            <a:spLocks noGrp="1"/>
          </p:cNvSpPr>
          <p:nvPr>
            <p:ph type="sldNum" sz="quarter" idx="12"/>
          </p:nvPr>
        </p:nvSpPr>
        <p:spPr bwMode="gray">
          <a:xfrm>
            <a:off x="6264000" y="4783500"/>
            <a:ext cx="1350000" cy="360000"/>
          </a:xfrm>
          <a:prstGeom prst="rect">
            <a:avLst/>
          </a:prstGeom>
        </p:spPr>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251520" y="1563534"/>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203521" y="1563534"/>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155521" y="1563534"/>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85C7C26-3777-6343-8C6F-2F6E4C4CEF2C}"/>
              </a:ext>
            </a:extLst>
          </p:cNvPr>
          <p:cNvPicPr>
            <a:picLocks noChangeAspect="1"/>
          </p:cNvPicPr>
          <p:nvPr userDrawn="1"/>
        </p:nvPicPr>
        <p:blipFill rotWithShape="1">
          <a:blip r:embed="rId10" cstate="print">
            <a:extLst>
              <a:ext uri="{28A0092B-C50C-407E-A947-70E740481C1C}">
                <a14:useLocalDpi xmlns:a14="http://schemas.microsoft.com/office/drawing/2010/main"/>
              </a:ext>
            </a:extLst>
          </a:blip>
          <a:srcRect/>
          <a:stretch/>
        </p:blipFill>
        <p:spPr>
          <a:xfrm>
            <a:off x="179512" y="123478"/>
            <a:ext cx="504056" cy="447435"/>
          </a:xfrm>
          <a:prstGeom prst="rect">
            <a:avLst/>
          </a:prstGeom>
        </p:spPr>
      </p:pic>
      <p:sp>
        <p:nvSpPr>
          <p:cNvPr id="2" name="Espace réservé du titre 1"/>
          <p:cNvSpPr>
            <a:spLocks noGrp="1"/>
          </p:cNvSpPr>
          <p:nvPr>
            <p:ph type="title"/>
          </p:nvPr>
        </p:nvSpPr>
        <p:spPr bwMode="gray">
          <a:xfrm>
            <a:off x="251520" y="631361"/>
            <a:ext cx="8640960" cy="356213"/>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251520" y="1151147"/>
            <a:ext cx="8640960" cy="358084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6" r:id="rId4"/>
    <p:sldLayoutId id="2147483814" r:id="rId5"/>
    <p:sldLayoutId id="2147483815" r:id="rId6"/>
    <p:sldLayoutId id="2147483811" r:id="rId7"/>
    <p:sldLayoutId id="2147483809" r:id="rId8"/>
  </p:sldLayoutIdLst>
  <p:hf hdr="0"/>
  <p:txStyles>
    <p:titleStyle>
      <a:lvl1pPr algn="l" defTabSz="914400" rtl="0" eaLnBrk="1" latinLnBrk="0" hangingPunct="1">
        <a:lnSpc>
          <a:spcPct val="90000"/>
        </a:lnSpc>
        <a:spcBef>
          <a:spcPct val="0"/>
        </a:spcBef>
        <a:buNone/>
        <a:defRPr sz="2550" b="1" kern="120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lumMod val="75000"/>
              <a:lumOff val="25000"/>
            </a:schemeClr>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lumMod val="75000"/>
              <a:lumOff val="25000"/>
            </a:schemeClr>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lumMod val="75000"/>
              <a:lumOff val="25000"/>
            </a:schemeClr>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lumMod val="75000"/>
              <a:lumOff val="25000"/>
            </a:schemeClr>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hyperlink" Target="https://www.education.gouv.fr/bo/21/Hebdo6/MENE2102235N.htm" TargetMode="External"/><Relationship Id="rId4" Type="http://schemas.openxmlformats.org/officeDocument/2006/relationships/hyperlink" Target="https://www.education.gouv.fr/bo/21/Hebdo5/MENE2035741A.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86347" y="1635646"/>
            <a:ext cx="8671610" cy="2077200"/>
          </a:xfrm>
          <a:noFill/>
        </p:spPr>
        <p:txBody>
          <a:bodyPr/>
          <a:lstStyle/>
          <a:p>
            <a:pPr>
              <a:defRPr/>
            </a:pPr>
            <a:r>
              <a:rPr lang="fr-FR" sz="3600" dirty="0"/>
              <a:t>Les conditions de délivrance de l’attestation de réussite </a:t>
            </a:r>
            <a:r>
              <a:rPr lang="fr-FR" sz="3600" dirty="0" smtClean="0"/>
              <a:t>INTERMÉDIAIRE </a:t>
            </a:r>
            <a:r>
              <a:rPr lang="fr-FR" sz="3600" dirty="0"/>
              <a:t>EN BACCALAUREAT PROFESSIONNEL</a:t>
            </a:r>
            <a:endParaRPr lang="fr-FR" sz="1800" dirty="0">
              <a:solidFill>
                <a:schemeClr val="bg1"/>
              </a:solidFill>
              <a:ea typeface="ＭＳ Ｐゴシック" pitchFamily="34" charset="-128"/>
              <a:cs typeface="Arial" charset="0"/>
            </a:endParaRPr>
          </a:p>
        </p:txBody>
      </p:sp>
      <p:sp>
        <p:nvSpPr>
          <p:cNvPr id="8" name="Rectangle 7"/>
          <p:cNvSpPr/>
          <p:nvPr/>
        </p:nvSpPr>
        <p:spPr>
          <a:xfrm>
            <a:off x="395536" y="3579862"/>
            <a:ext cx="7992888" cy="1200329"/>
          </a:xfrm>
          <a:prstGeom prst="rect">
            <a:avLst/>
          </a:prstGeom>
        </p:spPr>
        <p:txBody>
          <a:bodyPr wrap="square">
            <a:spAutoFit/>
          </a:bodyPr>
          <a:lstStyle/>
          <a:p>
            <a:r>
              <a:rPr lang="fr-FR" b="1" dirty="0" smtClean="0">
                <a:solidFill>
                  <a:schemeClr val="tx1">
                    <a:lumMod val="75000"/>
                    <a:lumOff val="25000"/>
                  </a:schemeClr>
                </a:solidFill>
              </a:rPr>
              <a:t>Angélique Valette </a:t>
            </a:r>
          </a:p>
          <a:p>
            <a:r>
              <a:rPr lang="fr-FR" b="1" dirty="0" smtClean="0">
                <a:solidFill>
                  <a:schemeClr val="tx1">
                    <a:lumMod val="75000"/>
                    <a:lumOff val="25000"/>
                  </a:schemeClr>
                </a:solidFill>
              </a:rPr>
              <a:t>Inspectrice de l’Éducation nationale du </a:t>
            </a:r>
            <a:r>
              <a:rPr lang="fr-FR" b="1" dirty="0">
                <a:solidFill>
                  <a:schemeClr val="tx1">
                    <a:lumMod val="75000"/>
                    <a:lumOff val="25000"/>
                  </a:schemeClr>
                </a:solidFill>
              </a:rPr>
              <a:t>2</a:t>
            </a:r>
            <a:r>
              <a:rPr lang="fr-FR" b="1" baseline="30000" dirty="0">
                <a:solidFill>
                  <a:schemeClr val="tx1">
                    <a:lumMod val="75000"/>
                    <a:lumOff val="25000"/>
                  </a:schemeClr>
                </a:solidFill>
              </a:rPr>
              <a:t>nd</a:t>
            </a:r>
            <a:r>
              <a:rPr lang="fr-FR" b="1" dirty="0">
                <a:solidFill>
                  <a:schemeClr val="tx1">
                    <a:lumMod val="75000"/>
                    <a:lumOff val="25000"/>
                  </a:schemeClr>
                </a:solidFill>
              </a:rPr>
              <a:t> degré en Économie-gestion.</a:t>
            </a:r>
          </a:p>
          <a:p>
            <a:r>
              <a:rPr lang="fr-FR" b="1" dirty="0">
                <a:solidFill>
                  <a:schemeClr val="tx1">
                    <a:lumMod val="75000"/>
                    <a:lumOff val="25000"/>
                  </a:schemeClr>
                </a:solidFill>
              </a:rPr>
              <a:t> </a:t>
            </a:r>
          </a:p>
          <a:p>
            <a:r>
              <a:rPr lang="fr-FR" b="1" dirty="0">
                <a:solidFill>
                  <a:schemeClr val="tx1">
                    <a:lumMod val="75000"/>
                    <a:lumOff val="25000"/>
                  </a:schemeClr>
                </a:solidFill>
              </a:rPr>
              <a:t>Mars 2021</a:t>
            </a:r>
          </a:p>
        </p:txBody>
      </p:sp>
    </p:spTree>
    <p:extLst>
      <p:ext uri="{BB962C8B-B14F-4D97-AF65-F5344CB8AC3E}">
        <p14:creationId xmlns:p14="http://schemas.microsoft.com/office/powerpoint/2010/main" val="418151593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49221"/>
            <a:ext cx="8424000" cy="356213"/>
          </a:xfrm>
        </p:spPr>
        <p:txBody>
          <a:bodyPr/>
          <a:lstStyle/>
          <a:p>
            <a:r>
              <a:rPr lang="fr-FR" dirty="0">
                <a:solidFill>
                  <a:schemeClr val="accent3"/>
                </a:solidFill>
              </a:rPr>
              <a:t>Qui est concerné ? </a:t>
            </a:r>
          </a:p>
        </p:txBody>
      </p:sp>
      <p:pic>
        <p:nvPicPr>
          <p:cNvPr id="1026" name="Picture 2" descr="Académie d'Orléans-Tours | Portail pédagogique académique : BAC PRO  Gestion-Admini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5" y="1275606"/>
            <a:ext cx="1309245" cy="1368152"/>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p:cNvSpPr txBox="1"/>
          <p:nvPr/>
        </p:nvSpPr>
        <p:spPr>
          <a:xfrm>
            <a:off x="2962044" y="1729825"/>
            <a:ext cx="4789846" cy="646331"/>
          </a:xfrm>
          <a:prstGeom prst="rect">
            <a:avLst/>
          </a:prstGeom>
          <a:noFill/>
        </p:spPr>
        <p:txBody>
          <a:bodyPr wrap="square" rtlCol="0">
            <a:spAutoFit/>
          </a:bodyPr>
          <a:lstStyle/>
          <a:p>
            <a:pPr algn="just"/>
            <a:r>
              <a:rPr lang="fr-FR" dirty="0">
                <a:solidFill>
                  <a:schemeClr val="accent3"/>
                </a:solidFill>
              </a:rPr>
              <a:t>Les </a:t>
            </a:r>
            <a:r>
              <a:rPr lang="fr-FR" b="1" dirty="0">
                <a:solidFill>
                  <a:schemeClr val="accent3"/>
                </a:solidFill>
              </a:rPr>
              <a:t>élèves sous statut scolaire</a:t>
            </a:r>
            <a:r>
              <a:rPr lang="fr-FR" dirty="0">
                <a:solidFill>
                  <a:schemeClr val="accent3"/>
                </a:solidFill>
              </a:rPr>
              <a:t> scolarisés dans un établissement public ou privé sous contrat en fin de : </a:t>
            </a:r>
          </a:p>
        </p:txBody>
      </p:sp>
      <p:sp>
        <p:nvSpPr>
          <p:cNvPr id="3" name="ZoneTexte 2">
            <a:extLst>
              <a:ext uri="{FF2B5EF4-FFF2-40B4-BE49-F238E27FC236}">
                <a16:creationId xmlns:a16="http://schemas.microsoft.com/office/drawing/2014/main" id="{F721202D-8D6D-7747-A5CB-9974914C1539}"/>
              </a:ext>
            </a:extLst>
          </p:cNvPr>
          <p:cNvSpPr txBox="1"/>
          <p:nvPr/>
        </p:nvSpPr>
        <p:spPr>
          <a:xfrm>
            <a:off x="264619" y="4166182"/>
            <a:ext cx="2291156" cy="738664"/>
          </a:xfrm>
          <a:prstGeom prst="rect">
            <a:avLst/>
          </a:prstGeom>
          <a:noFill/>
        </p:spPr>
        <p:txBody>
          <a:bodyPr wrap="square" rtlCol="0">
            <a:spAutoFit/>
          </a:bodyPr>
          <a:lstStyle/>
          <a:p>
            <a:r>
              <a:rPr lang="fr-FR" sz="1400" dirty="0">
                <a:hlinkClick r:id="rId4"/>
              </a:rPr>
              <a:t>BO N°5 du 4 février 2021</a:t>
            </a:r>
            <a:endParaRPr lang="fr-FR" sz="1400" dirty="0"/>
          </a:p>
          <a:p>
            <a:endParaRPr lang="fr-FR" sz="1400" dirty="0"/>
          </a:p>
          <a:p>
            <a:r>
              <a:rPr lang="fr-FR" sz="1400" dirty="0">
                <a:hlinkClick r:id="rId5"/>
              </a:rPr>
              <a:t>BO N°6 du 11 février 2021</a:t>
            </a:r>
            <a:endParaRPr lang="fr-FR" sz="1400" dirty="0"/>
          </a:p>
        </p:txBody>
      </p:sp>
      <p:grpSp>
        <p:nvGrpSpPr>
          <p:cNvPr id="23" name="Groupe 22"/>
          <p:cNvGrpSpPr/>
          <p:nvPr/>
        </p:nvGrpSpPr>
        <p:grpSpPr>
          <a:xfrm>
            <a:off x="681993" y="2740266"/>
            <a:ext cx="7490407" cy="688257"/>
            <a:chOff x="467544" y="4047914"/>
            <a:chExt cx="7490407" cy="432048"/>
          </a:xfrm>
        </p:grpSpPr>
        <p:sp>
          <p:nvSpPr>
            <p:cNvPr id="24" name="Flèche droite 23"/>
            <p:cNvSpPr/>
            <p:nvPr/>
          </p:nvSpPr>
          <p:spPr>
            <a:xfrm>
              <a:off x="7164288" y="4047914"/>
              <a:ext cx="793663" cy="432048"/>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25" name="Groupe 24"/>
            <p:cNvGrpSpPr/>
            <p:nvPr/>
          </p:nvGrpSpPr>
          <p:grpSpPr>
            <a:xfrm>
              <a:off x="467544" y="4155926"/>
              <a:ext cx="6696744" cy="216024"/>
              <a:chOff x="899592" y="4227934"/>
              <a:chExt cx="6696744" cy="216024"/>
            </a:xfrm>
          </p:grpSpPr>
          <p:sp>
            <p:nvSpPr>
              <p:cNvPr id="26" name="Rectangle 25"/>
              <p:cNvSpPr/>
              <p:nvPr/>
            </p:nvSpPr>
            <p:spPr>
              <a:xfrm>
                <a:off x="3131840" y="4227934"/>
                <a:ext cx="2232248" cy="216024"/>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Première</a:t>
                </a:r>
              </a:p>
            </p:txBody>
          </p:sp>
          <p:sp>
            <p:nvSpPr>
              <p:cNvPr id="27" name="Rectangle 26"/>
              <p:cNvSpPr/>
              <p:nvPr/>
            </p:nvSpPr>
            <p:spPr>
              <a:xfrm>
                <a:off x="899592" y="4227934"/>
                <a:ext cx="2232248" cy="216024"/>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Seconde</a:t>
                </a:r>
              </a:p>
            </p:txBody>
          </p:sp>
          <p:sp>
            <p:nvSpPr>
              <p:cNvPr id="28" name="Rectangle 27"/>
              <p:cNvSpPr/>
              <p:nvPr/>
            </p:nvSpPr>
            <p:spPr>
              <a:xfrm>
                <a:off x="5364088" y="4227934"/>
                <a:ext cx="2232248" cy="216024"/>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Terminale</a:t>
                </a:r>
              </a:p>
            </p:txBody>
          </p:sp>
        </p:grpSp>
      </p:grpSp>
      <p:grpSp>
        <p:nvGrpSpPr>
          <p:cNvPr id="5" name="Groupe 4"/>
          <p:cNvGrpSpPr/>
          <p:nvPr/>
        </p:nvGrpSpPr>
        <p:grpSpPr>
          <a:xfrm>
            <a:off x="4092951" y="3177321"/>
            <a:ext cx="1966210" cy="1562075"/>
            <a:chOff x="4092951" y="3177321"/>
            <a:chExt cx="1966210" cy="1562075"/>
          </a:xfrm>
        </p:grpSpPr>
        <p:sp>
          <p:nvSpPr>
            <p:cNvPr id="30" name="Rectangle à coins arrondis 29"/>
            <p:cNvSpPr/>
            <p:nvPr/>
          </p:nvSpPr>
          <p:spPr>
            <a:xfrm>
              <a:off x="4092951" y="3592969"/>
              <a:ext cx="1966210" cy="1146427"/>
            </a:xfrm>
            <a:prstGeom prst="roundRect">
              <a:avLst/>
            </a:prstGeom>
            <a:solidFill>
              <a:schemeClr val="accent3"/>
            </a:solidFill>
            <a:ln>
              <a:solidFill>
                <a:schemeClr val="accent3"/>
              </a:solidFill>
            </a:ln>
          </p:spPr>
          <p:style>
            <a:lnRef idx="0">
              <a:scrgbClr r="0" g="0" b="0"/>
            </a:lnRef>
            <a:fillRef idx="0">
              <a:scrgbClr r="0" g="0" b="0"/>
            </a:fillRef>
            <a:effectRef idx="0">
              <a:scrgbClr r="0" g="0" b="0"/>
            </a:effectRef>
            <a:fontRef idx="minor">
              <a:schemeClr val="lt1"/>
            </a:fontRef>
          </p:style>
          <p:txBody>
            <a:bodyPr lIns="0" tIns="0" rIns="0" bIns="0" rtlCol="0" anchor="ctr"/>
            <a:lstStyle/>
            <a:p>
              <a:pPr algn="ctr"/>
              <a:r>
                <a:rPr lang="fr-FR" sz="1600" b="1" dirty="0"/>
                <a:t>Attestation intermédiaire délivrée par le recteur d’académie</a:t>
              </a:r>
            </a:p>
          </p:txBody>
        </p:sp>
        <p:cxnSp>
          <p:nvCxnSpPr>
            <p:cNvPr id="31" name="Connecteur droit avec flèche 30"/>
            <p:cNvCxnSpPr/>
            <p:nvPr/>
          </p:nvCxnSpPr>
          <p:spPr>
            <a:xfrm>
              <a:off x="5072792" y="3177321"/>
              <a:ext cx="6528" cy="432048"/>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 name="Groupe 3"/>
          <p:cNvGrpSpPr/>
          <p:nvPr/>
        </p:nvGrpSpPr>
        <p:grpSpPr>
          <a:xfrm>
            <a:off x="6851890" y="3160921"/>
            <a:ext cx="900000" cy="856642"/>
            <a:chOff x="6851890" y="3160921"/>
            <a:chExt cx="900000" cy="856642"/>
          </a:xfrm>
        </p:grpSpPr>
        <p:sp>
          <p:nvSpPr>
            <p:cNvPr id="29" name="Rectangle à coins arrondis 28"/>
            <p:cNvSpPr/>
            <p:nvPr/>
          </p:nvSpPr>
          <p:spPr>
            <a:xfrm>
              <a:off x="6851890" y="3585563"/>
              <a:ext cx="900000" cy="432000"/>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b="1" dirty="0"/>
                <a:t>Diplôme</a:t>
              </a:r>
            </a:p>
            <a:p>
              <a:pPr algn="ctr"/>
              <a:r>
                <a:rPr lang="fr-FR" sz="1400" b="1" dirty="0"/>
                <a:t>BCP</a:t>
              </a:r>
            </a:p>
          </p:txBody>
        </p:sp>
        <p:cxnSp>
          <p:nvCxnSpPr>
            <p:cNvPr id="32" name="Connecteur droit avec flèche 31"/>
            <p:cNvCxnSpPr/>
            <p:nvPr/>
          </p:nvCxnSpPr>
          <p:spPr>
            <a:xfrm>
              <a:off x="7301890" y="3160921"/>
              <a:ext cx="0" cy="432048"/>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9342171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Comment est-elle obtenue ? </a:t>
            </a:r>
          </a:p>
        </p:txBody>
      </p:sp>
      <p:grpSp>
        <p:nvGrpSpPr>
          <p:cNvPr id="29" name="Groupe 28"/>
          <p:cNvGrpSpPr/>
          <p:nvPr/>
        </p:nvGrpSpPr>
        <p:grpSpPr>
          <a:xfrm>
            <a:off x="471774" y="2192327"/>
            <a:ext cx="2268000" cy="269151"/>
            <a:chOff x="1885547" y="1193"/>
            <a:chExt cx="1797184" cy="898592"/>
          </a:xfrm>
        </p:grpSpPr>
        <p:sp>
          <p:nvSpPr>
            <p:cNvPr id="30" name="Rectangle à coins arrondis 29"/>
            <p:cNvSpPr/>
            <p:nvPr/>
          </p:nvSpPr>
          <p:spPr>
            <a:xfrm>
              <a:off x="1885547" y="1193"/>
              <a:ext cx="1797184" cy="898592"/>
            </a:xfrm>
            <a:prstGeom prst="roundRect">
              <a:avLst>
                <a:gd name="adj" fmla="val 10000"/>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31" name="ZoneTexte 30"/>
            <p:cNvSpPr txBox="1"/>
            <p:nvPr/>
          </p:nvSpPr>
          <p:spPr>
            <a:xfrm>
              <a:off x="1911866" y="27512"/>
              <a:ext cx="1744546" cy="845954"/>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dirty="0"/>
                <a:t>Coefficient 1</a:t>
              </a:r>
              <a:endParaRPr lang="fr-FR" sz="1400" b="1" kern="1200" dirty="0"/>
            </a:p>
          </p:txBody>
        </p:sp>
      </p:grpSp>
      <p:sp>
        <p:nvSpPr>
          <p:cNvPr id="4" name="ZoneTexte 3"/>
          <p:cNvSpPr txBox="1"/>
          <p:nvPr/>
        </p:nvSpPr>
        <p:spPr>
          <a:xfrm>
            <a:off x="2787742" y="2943370"/>
            <a:ext cx="432048" cy="707886"/>
          </a:xfrm>
          <a:prstGeom prst="rect">
            <a:avLst/>
          </a:prstGeom>
          <a:noFill/>
        </p:spPr>
        <p:txBody>
          <a:bodyPr wrap="square" rtlCol="0">
            <a:spAutoFit/>
          </a:bodyPr>
          <a:lstStyle/>
          <a:p>
            <a:r>
              <a:rPr lang="fr-FR" sz="4000" b="1" dirty="0">
                <a:solidFill>
                  <a:schemeClr val="accent3"/>
                </a:solidFill>
              </a:rPr>
              <a:t>+</a:t>
            </a:r>
          </a:p>
        </p:txBody>
      </p:sp>
      <p:grpSp>
        <p:nvGrpSpPr>
          <p:cNvPr id="32" name="Groupe 31"/>
          <p:cNvGrpSpPr/>
          <p:nvPr/>
        </p:nvGrpSpPr>
        <p:grpSpPr>
          <a:xfrm>
            <a:off x="3259809" y="2192327"/>
            <a:ext cx="2268000" cy="269151"/>
            <a:chOff x="1885547" y="1193"/>
            <a:chExt cx="1797184" cy="898592"/>
          </a:xfrm>
        </p:grpSpPr>
        <p:sp>
          <p:nvSpPr>
            <p:cNvPr id="33" name="Rectangle à coins arrondis 32"/>
            <p:cNvSpPr/>
            <p:nvPr/>
          </p:nvSpPr>
          <p:spPr>
            <a:xfrm>
              <a:off x="1885547" y="1193"/>
              <a:ext cx="1797184" cy="898592"/>
            </a:xfrm>
            <a:prstGeom prst="roundRect">
              <a:avLst>
                <a:gd name="adj" fmla="val 10000"/>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34" name="ZoneTexte 33"/>
            <p:cNvSpPr txBox="1"/>
            <p:nvPr/>
          </p:nvSpPr>
          <p:spPr>
            <a:xfrm>
              <a:off x="1911866" y="27512"/>
              <a:ext cx="1744546" cy="845954"/>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dirty="0"/>
                <a:t>Coefficient 4</a:t>
              </a:r>
              <a:endParaRPr lang="fr-FR" sz="1400" b="1" kern="1200" dirty="0"/>
            </a:p>
          </p:txBody>
        </p:sp>
      </p:grpSp>
      <p:grpSp>
        <p:nvGrpSpPr>
          <p:cNvPr id="35" name="Groupe 34"/>
          <p:cNvGrpSpPr/>
          <p:nvPr/>
        </p:nvGrpSpPr>
        <p:grpSpPr>
          <a:xfrm>
            <a:off x="6049211" y="2192327"/>
            <a:ext cx="2268000" cy="269151"/>
            <a:chOff x="1885547" y="1193"/>
            <a:chExt cx="1797184" cy="898592"/>
          </a:xfrm>
        </p:grpSpPr>
        <p:sp>
          <p:nvSpPr>
            <p:cNvPr id="36" name="Rectangle à coins arrondis 35"/>
            <p:cNvSpPr/>
            <p:nvPr/>
          </p:nvSpPr>
          <p:spPr>
            <a:xfrm>
              <a:off x="1885547" y="1193"/>
              <a:ext cx="1797184" cy="898592"/>
            </a:xfrm>
            <a:prstGeom prst="roundRect">
              <a:avLst>
                <a:gd name="adj" fmla="val 10000"/>
              </a:avLst>
            </a:prstGeom>
            <a:solidFill>
              <a:schemeClr val="accent3"/>
            </a:solidFill>
            <a:ln>
              <a:noFill/>
            </a:ln>
          </p:spPr>
          <p:style>
            <a:lnRef idx="0">
              <a:scrgbClr r="0" g="0" b="0"/>
            </a:lnRef>
            <a:fillRef idx="0">
              <a:scrgbClr r="0" g="0" b="0"/>
            </a:fillRef>
            <a:effectRef idx="0">
              <a:scrgbClr r="0" g="0" b="0"/>
            </a:effectRef>
            <a:fontRef idx="minor">
              <a:schemeClr val="lt1"/>
            </a:fontRef>
          </p:style>
        </p:sp>
        <p:sp>
          <p:nvSpPr>
            <p:cNvPr id="37" name="ZoneTexte 36"/>
            <p:cNvSpPr txBox="1"/>
            <p:nvPr/>
          </p:nvSpPr>
          <p:spPr>
            <a:xfrm>
              <a:off x="1911866" y="27512"/>
              <a:ext cx="1744546" cy="845954"/>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b="1" dirty="0"/>
                <a:t>Coefficient 1</a:t>
              </a:r>
              <a:endParaRPr lang="fr-FR" sz="1400" b="1" kern="1200" dirty="0"/>
            </a:p>
          </p:txBody>
        </p:sp>
      </p:grpSp>
      <p:sp>
        <p:nvSpPr>
          <p:cNvPr id="38" name="ZoneTexte 37"/>
          <p:cNvSpPr txBox="1"/>
          <p:nvPr/>
        </p:nvSpPr>
        <p:spPr>
          <a:xfrm>
            <a:off x="5575266" y="2943370"/>
            <a:ext cx="432048" cy="707886"/>
          </a:xfrm>
          <a:prstGeom prst="rect">
            <a:avLst/>
          </a:prstGeom>
          <a:noFill/>
        </p:spPr>
        <p:txBody>
          <a:bodyPr wrap="square" rtlCol="0">
            <a:spAutoFit/>
          </a:bodyPr>
          <a:lstStyle/>
          <a:p>
            <a:r>
              <a:rPr lang="fr-FR" sz="4000" b="1" dirty="0">
                <a:solidFill>
                  <a:schemeClr val="accent3"/>
                </a:solidFill>
              </a:rPr>
              <a:t>+</a:t>
            </a:r>
          </a:p>
        </p:txBody>
      </p:sp>
      <p:sp>
        <p:nvSpPr>
          <p:cNvPr id="40" name="Rectangle à coins arrondis 39"/>
          <p:cNvSpPr/>
          <p:nvPr/>
        </p:nvSpPr>
        <p:spPr>
          <a:xfrm>
            <a:off x="3259809" y="2541313"/>
            <a:ext cx="2268000" cy="1512000"/>
          </a:xfrm>
          <a:prstGeom prst="roundRect">
            <a:avLst/>
          </a:prstGeom>
        </p:spPr>
        <p:style>
          <a:lnRef idx="2">
            <a:schemeClr val="accent4"/>
          </a:lnRef>
          <a:fillRef idx="1">
            <a:schemeClr val="lt1"/>
          </a:fillRef>
          <a:effectRef idx="0">
            <a:schemeClr val="accent4"/>
          </a:effectRef>
          <a:fontRef idx="minor">
            <a:schemeClr val="dk1"/>
          </a:fontRef>
        </p:style>
        <p:txBody>
          <a:bodyPr lIns="180000" rIns="180000" rtlCol="0" anchor="ctr"/>
          <a:lstStyle/>
          <a:p>
            <a:pPr lvl="0" algn="just" defTabSz="622300">
              <a:lnSpc>
                <a:spcPct val="90000"/>
              </a:lnSpc>
              <a:spcBef>
                <a:spcPct val="0"/>
              </a:spcBef>
              <a:spcAft>
                <a:spcPct val="35000"/>
              </a:spcAft>
            </a:pPr>
            <a:r>
              <a:rPr lang="fr-FR" sz="1400" b="1" dirty="0">
                <a:solidFill>
                  <a:schemeClr val="accent4"/>
                </a:solidFill>
              </a:rPr>
              <a:t>Moyenne annuelle des notes de l’enseignement professionnel de spécialité</a:t>
            </a:r>
          </a:p>
        </p:txBody>
      </p:sp>
      <p:sp>
        <p:nvSpPr>
          <p:cNvPr id="41" name="Rectangle à coins arrondis 40"/>
          <p:cNvSpPr/>
          <p:nvPr/>
        </p:nvSpPr>
        <p:spPr>
          <a:xfrm>
            <a:off x="471774" y="2541313"/>
            <a:ext cx="2268000" cy="1512000"/>
          </a:xfrm>
          <a:prstGeom prst="roundRect">
            <a:avLst/>
          </a:prstGeom>
          <a:noFill/>
          <a:ln>
            <a:solidFill>
              <a:schemeClr val="accent1"/>
            </a:solidFill>
          </a:ln>
        </p:spPr>
        <p:style>
          <a:lnRef idx="2">
            <a:schemeClr val="accent4"/>
          </a:lnRef>
          <a:fillRef idx="1">
            <a:schemeClr val="lt1"/>
          </a:fillRef>
          <a:effectRef idx="0">
            <a:schemeClr val="accent4"/>
          </a:effectRef>
          <a:fontRef idx="minor">
            <a:schemeClr val="dk1"/>
          </a:fontRef>
        </p:style>
        <p:txBody>
          <a:bodyPr lIns="180000" rIns="180000" rtlCol="0" anchor="ctr"/>
          <a:lstStyle/>
          <a:p>
            <a:pPr lvl="0" algn="just" defTabSz="622300">
              <a:lnSpc>
                <a:spcPct val="90000"/>
              </a:lnSpc>
              <a:spcBef>
                <a:spcPct val="0"/>
              </a:spcBef>
              <a:spcAft>
                <a:spcPct val="35000"/>
              </a:spcAft>
            </a:pPr>
            <a:r>
              <a:rPr lang="fr-FR" sz="1400" b="1" dirty="0">
                <a:solidFill>
                  <a:schemeClr val="accent1"/>
                </a:solidFill>
              </a:rPr>
              <a:t>Moyenne annuelle des notes de l’année de première de chaque discipline de l’</a:t>
            </a:r>
            <a:r>
              <a:rPr lang="fr-FR" sz="1400" b="1" dirty="0" err="1">
                <a:solidFill>
                  <a:schemeClr val="accent1"/>
                </a:solidFill>
              </a:rPr>
              <a:t>enseigne-ment</a:t>
            </a:r>
            <a:r>
              <a:rPr lang="fr-FR" sz="1400" b="1" dirty="0">
                <a:solidFill>
                  <a:schemeClr val="accent1"/>
                </a:solidFill>
              </a:rPr>
              <a:t> général ou </a:t>
            </a:r>
            <a:r>
              <a:rPr lang="fr-FR" sz="1400" b="1" dirty="0" err="1">
                <a:solidFill>
                  <a:schemeClr val="accent1"/>
                </a:solidFill>
              </a:rPr>
              <a:t>ensei-gnement</a:t>
            </a:r>
            <a:r>
              <a:rPr lang="fr-FR" sz="1400" b="1" dirty="0">
                <a:solidFill>
                  <a:schemeClr val="accent1"/>
                </a:solidFill>
              </a:rPr>
              <a:t> professionnel hors spécialité</a:t>
            </a:r>
          </a:p>
        </p:txBody>
      </p:sp>
      <p:sp>
        <p:nvSpPr>
          <p:cNvPr id="42" name="Rectangle à coins arrondis 41"/>
          <p:cNvSpPr/>
          <p:nvPr/>
        </p:nvSpPr>
        <p:spPr>
          <a:xfrm>
            <a:off x="6049211" y="2541313"/>
            <a:ext cx="2268000" cy="1512000"/>
          </a:xfrm>
          <a:prstGeom prst="roundRect">
            <a:avLst/>
          </a:prstGeom>
        </p:spPr>
        <p:style>
          <a:lnRef idx="2">
            <a:schemeClr val="accent3"/>
          </a:lnRef>
          <a:fillRef idx="1">
            <a:schemeClr val="lt1"/>
          </a:fillRef>
          <a:effectRef idx="0">
            <a:schemeClr val="accent3"/>
          </a:effectRef>
          <a:fontRef idx="minor">
            <a:schemeClr val="dk1"/>
          </a:fontRef>
        </p:style>
        <p:txBody>
          <a:bodyPr lIns="180000" rIns="180000" rtlCol="0" anchor="ctr"/>
          <a:lstStyle/>
          <a:p>
            <a:pPr algn="just" defTabSz="622300">
              <a:lnSpc>
                <a:spcPct val="90000"/>
              </a:lnSpc>
              <a:spcBef>
                <a:spcPct val="0"/>
              </a:spcBef>
              <a:spcAft>
                <a:spcPct val="35000"/>
              </a:spcAft>
            </a:pPr>
            <a:r>
              <a:rPr lang="fr-FR" sz="1400" b="1" dirty="0">
                <a:solidFill>
                  <a:schemeClr val="accent3"/>
                </a:solidFill>
              </a:rPr>
              <a:t>Note annuelle obtenue au titre de la réalisation du chef d’œuvre</a:t>
            </a:r>
          </a:p>
        </p:txBody>
      </p:sp>
      <p:sp>
        <p:nvSpPr>
          <p:cNvPr id="43" name="ZoneTexte 42"/>
          <p:cNvSpPr txBox="1"/>
          <p:nvPr/>
        </p:nvSpPr>
        <p:spPr>
          <a:xfrm>
            <a:off x="179512" y="1419622"/>
            <a:ext cx="6840760" cy="430887"/>
          </a:xfrm>
          <a:prstGeom prst="rect">
            <a:avLst/>
          </a:prstGeom>
          <a:noFill/>
        </p:spPr>
        <p:txBody>
          <a:bodyPr wrap="square" rtlCol="0">
            <a:spAutoFit/>
          </a:bodyPr>
          <a:lstStyle/>
          <a:p>
            <a:pPr algn="ctr"/>
            <a:r>
              <a:rPr lang="fr-FR" sz="2200" b="1" dirty="0">
                <a:solidFill>
                  <a:schemeClr val="accent3"/>
                </a:solidFill>
              </a:rPr>
              <a:t>Moyenne établie à partir de l’ensemble des enseignements</a:t>
            </a:r>
          </a:p>
        </p:txBody>
      </p:sp>
      <p:sp>
        <p:nvSpPr>
          <p:cNvPr id="44" name="ZoneTexte 43"/>
          <p:cNvSpPr txBox="1"/>
          <p:nvPr/>
        </p:nvSpPr>
        <p:spPr>
          <a:xfrm>
            <a:off x="6804248" y="1302502"/>
            <a:ext cx="432048" cy="707886"/>
          </a:xfrm>
          <a:prstGeom prst="rect">
            <a:avLst/>
          </a:prstGeom>
          <a:noFill/>
        </p:spPr>
        <p:txBody>
          <a:bodyPr wrap="square" rtlCol="0">
            <a:spAutoFit/>
          </a:bodyPr>
          <a:lstStyle/>
          <a:p>
            <a:r>
              <a:rPr lang="fr-FR" sz="4000" b="1" dirty="0">
                <a:solidFill>
                  <a:schemeClr val="accent3"/>
                </a:solidFill>
              </a:rPr>
              <a:t>=</a:t>
            </a:r>
          </a:p>
        </p:txBody>
      </p:sp>
      <p:pic>
        <p:nvPicPr>
          <p:cNvPr id="19" name="Image 18">
            <a:extLst>
              <a:ext uri="{FF2B5EF4-FFF2-40B4-BE49-F238E27FC236}">
                <a16:creationId xmlns:a16="http://schemas.microsoft.com/office/drawing/2014/main" id="{1DB5C126-DCE1-4E4F-8871-233CD4F002EF}"/>
              </a:ext>
            </a:extLst>
          </p:cNvPr>
          <p:cNvPicPr>
            <a:picLocks noChangeAspect="1"/>
          </p:cNvPicPr>
          <p:nvPr/>
        </p:nvPicPr>
        <p:blipFill rotWithShape="1">
          <a:blip r:embed="rId3"/>
          <a:srcRect l="36717" t="18503" r="37824" b="44237"/>
          <a:stretch/>
        </p:blipFill>
        <p:spPr>
          <a:xfrm>
            <a:off x="7236296" y="195486"/>
            <a:ext cx="1714596" cy="1410924"/>
          </a:xfrm>
          <a:prstGeom prst="rect">
            <a:avLst/>
          </a:prstGeom>
          <a:ln>
            <a:solidFill>
              <a:srgbClr val="002060"/>
            </a:solidFill>
          </a:ln>
        </p:spPr>
      </p:pic>
    </p:spTree>
    <p:extLst>
      <p:ext uri="{BB962C8B-B14F-4D97-AF65-F5344CB8AC3E}">
        <p14:creationId xmlns:p14="http://schemas.microsoft.com/office/powerpoint/2010/main" val="420596353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0B9750-ACE9-134D-9353-450DC451C5B5}"/>
              </a:ext>
            </a:extLst>
          </p:cNvPr>
          <p:cNvSpPr>
            <a:spLocks noGrp="1"/>
          </p:cNvSpPr>
          <p:nvPr>
            <p:ph type="title"/>
          </p:nvPr>
        </p:nvSpPr>
        <p:spPr/>
        <p:txBody>
          <a:bodyPr/>
          <a:lstStyle/>
          <a:p>
            <a:r>
              <a:rPr lang="fr-FR" dirty="0">
                <a:solidFill>
                  <a:schemeClr val="accent3"/>
                </a:solidFill>
              </a:rPr>
              <a:t>Le détail : </a:t>
            </a:r>
          </a:p>
        </p:txBody>
      </p:sp>
      <p:sp>
        <p:nvSpPr>
          <p:cNvPr id="5" name="ZoneTexte 4">
            <a:extLst>
              <a:ext uri="{FF2B5EF4-FFF2-40B4-BE49-F238E27FC236}">
                <a16:creationId xmlns:a16="http://schemas.microsoft.com/office/drawing/2014/main" id="{0361FD82-D55A-4647-9ACC-C9E548223EC1}"/>
              </a:ext>
            </a:extLst>
          </p:cNvPr>
          <p:cNvSpPr txBox="1"/>
          <p:nvPr/>
        </p:nvSpPr>
        <p:spPr>
          <a:xfrm>
            <a:off x="6804248" y="4798497"/>
            <a:ext cx="2016224" cy="230832"/>
          </a:xfrm>
          <a:prstGeom prst="rect">
            <a:avLst/>
          </a:prstGeom>
          <a:noFill/>
        </p:spPr>
        <p:txBody>
          <a:bodyPr wrap="square" rtlCol="0">
            <a:spAutoFit/>
          </a:bodyPr>
          <a:lstStyle/>
          <a:p>
            <a:r>
              <a:rPr lang="fr-FR" sz="900" dirty="0"/>
              <a:t>BO N°6 du 11/02/21</a:t>
            </a:r>
          </a:p>
        </p:txBody>
      </p:sp>
      <p:graphicFrame>
        <p:nvGraphicFramePr>
          <p:cNvPr id="3" name="Tableau 2"/>
          <p:cNvGraphicFramePr>
            <a:graphicFrameLocks noGrp="1"/>
          </p:cNvGraphicFramePr>
          <p:nvPr>
            <p:extLst>
              <p:ext uri="{D42A27DB-BD31-4B8C-83A1-F6EECF244321}">
                <p14:modId xmlns:p14="http://schemas.microsoft.com/office/powerpoint/2010/main" val="1387236126"/>
              </p:ext>
            </p:extLst>
          </p:nvPr>
        </p:nvGraphicFramePr>
        <p:xfrm>
          <a:off x="467544" y="915567"/>
          <a:ext cx="8064896" cy="3937409"/>
        </p:xfrm>
        <a:graphic>
          <a:graphicData uri="http://schemas.openxmlformats.org/drawingml/2006/table">
            <a:tbl>
              <a:tblPr firstRow="1" bandRow="1">
                <a:tableStyleId>{5940675A-B579-460E-94D1-54222C63F5DA}</a:tableStyleId>
              </a:tblPr>
              <a:tblGrid>
                <a:gridCol w="2688298">
                  <a:extLst>
                    <a:ext uri="{9D8B030D-6E8A-4147-A177-3AD203B41FA5}">
                      <a16:colId xmlns:a16="http://schemas.microsoft.com/office/drawing/2014/main" val="664687054"/>
                    </a:ext>
                  </a:extLst>
                </a:gridCol>
                <a:gridCol w="4269651">
                  <a:extLst>
                    <a:ext uri="{9D8B030D-6E8A-4147-A177-3AD203B41FA5}">
                      <a16:colId xmlns:a16="http://schemas.microsoft.com/office/drawing/2014/main" val="543512976"/>
                    </a:ext>
                  </a:extLst>
                </a:gridCol>
                <a:gridCol w="1106947">
                  <a:extLst>
                    <a:ext uri="{9D8B030D-6E8A-4147-A177-3AD203B41FA5}">
                      <a16:colId xmlns:a16="http://schemas.microsoft.com/office/drawing/2014/main" val="2765814660"/>
                    </a:ext>
                  </a:extLst>
                </a:gridCol>
              </a:tblGrid>
              <a:tr h="314579">
                <a:tc>
                  <a:txBody>
                    <a:bodyPr/>
                    <a:lstStyle/>
                    <a:p>
                      <a:endParaRPr lang="fr-FR" sz="1400" dirty="0"/>
                    </a:p>
                  </a:txBody>
                  <a:tcPr>
                    <a:lnL w="12700" cmpd="sng">
                      <a:noFill/>
                    </a:lnL>
                    <a:lnR w="12700" cap="flat" cmpd="sng" algn="ctr">
                      <a:solidFill>
                        <a:schemeClr val="accent4"/>
                      </a:solidFill>
                      <a:prstDash val="dot"/>
                      <a:round/>
                      <a:headEnd type="none" w="med" len="med"/>
                      <a:tailEnd type="none" w="med" len="med"/>
                    </a:lnR>
                    <a:lnT w="12700" cmpd="sng">
                      <a:noFill/>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1400" dirty="0">
                          <a:solidFill>
                            <a:schemeClr val="tx1">
                              <a:lumMod val="75000"/>
                              <a:lumOff val="25000"/>
                            </a:schemeClr>
                          </a:solidFill>
                        </a:rPr>
                        <a:t>Enseignements</a:t>
                      </a:r>
                    </a:p>
                  </a:txBody>
                  <a:tcPr>
                    <a:lnL w="12700" cap="flat" cmpd="sng" algn="ctr">
                      <a:solidFill>
                        <a:schemeClr val="accent4"/>
                      </a:solidFill>
                      <a:prstDash val="dot"/>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tx1">
                          <a:lumMod val="65000"/>
                          <a:lumOff val="35000"/>
                        </a:schemeClr>
                      </a:solidFill>
                      <a:prstDash val="dot"/>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a:r>
                        <a:rPr lang="fr-FR" sz="1400" dirty="0">
                          <a:solidFill>
                            <a:schemeClr val="tx1">
                              <a:lumMod val="75000"/>
                              <a:lumOff val="25000"/>
                            </a:schemeClr>
                          </a:solidFill>
                        </a:rPr>
                        <a:t>Coefficients</a:t>
                      </a:r>
                    </a:p>
                  </a:txBody>
                  <a:tcPr>
                    <a:lnL w="12700" cap="flat" cmpd="sng" algn="ctr">
                      <a:solidFill>
                        <a:schemeClr val="tx1">
                          <a:lumMod val="65000"/>
                          <a:lumOff val="35000"/>
                        </a:schemeClr>
                      </a:solidFill>
                      <a:prstDash val="dot"/>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tx1">
                          <a:lumMod val="65000"/>
                          <a:lumOff val="35000"/>
                        </a:schemeClr>
                      </a:solidFill>
                      <a:prstDash val="dot"/>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158043742"/>
                  </a:ext>
                </a:extLst>
              </a:tr>
              <a:tr h="270030">
                <a:tc rowSpan="4">
                  <a:txBody>
                    <a:bodyPr/>
                    <a:lstStyle/>
                    <a:p>
                      <a:pPr algn="ctr"/>
                      <a:r>
                        <a:rPr lang="fr-FR" sz="1400" b="1" dirty="0">
                          <a:solidFill>
                            <a:schemeClr val="accent3"/>
                          </a:solidFill>
                        </a:rPr>
                        <a:t>Enseignements</a:t>
                      </a:r>
                      <a:r>
                        <a:rPr lang="fr-FR" sz="1400" b="1" baseline="0" dirty="0">
                          <a:solidFill>
                            <a:schemeClr val="accent3"/>
                          </a:solidFill>
                        </a:rPr>
                        <a:t> professionnels</a:t>
                      </a:r>
                    </a:p>
                    <a:p>
                      <a:pPr algn="ctr"/>
                      <a:r>
                        <a:rPr lang="fr-FR" sz="1400" b="1" baseline="0" dirty="0">
                          <a:solidFill>
                            <a:schemeClr val="accent3"/>
                          </a:solidFill>
                        </a:rPr>
                        <a:t>Total des coefficients  : 7</a:t>
                      </a:r>
                      <a:endParaRPr lang="fr-FR" sz="1400" b="1" dirty="0">
                        <a:solidFill>
                          <a:schemeClr val="accent3"/>
                        </a:solidFill>
                      </a:endParaRPr>
                    </a:p>
                  </a:txBody>
                  <a:tcPr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l"/>
                      <a:r>
                        <a:rPr lang="fr-FR" sz="1400" b="1" dirty="0">
                          <a:solidFill>
                            <a:schemeClr val="accent3"/>
                          </a:solidFill>
                        </a:rPr>
                        <a:t>Spécialité d’enseignement professionnel</a:t>
                      </a: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a:r>
                        <a:rPr lang="fr-FR" sz="1400" b="1" dirty="0">
                          <a:solidFill>
                            <a:schemeClr val="accent3"/>
                          </a:solidFill>
                        </a:rPr>
                        <a:t>4</a:t>
                      </a:r>
                    </a:p>
                  </a:txBody>
                  <a:tcPr>
                    <a:lnL w="12700" cap="flat" cmpd="sng" algn="ctr">
                      <a:solidFill>
                        <a:schemeClr val="accent3"/>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723452247"/>
                  </a:ext>
                </a:extLst>
              </a:tr>
              <a:tr h="270030">
                <a:tc vMerge="1">
                  <a:txBody>
                    <a:bodyPr/>
                    <a:lstStyle/>
                    <a:p>
                      <a:endParaRPr lang="fr-FR" sz="1200" dirty="0"/>
                    </a:p>
                  </a:txBody>
                  <a:tcPr>
                    <a:lnT w="12700" cap="flat" cmpd="sng" algn="ctr">
                      <a:solidFill>
                        <a:schemeClr val="tx1"/>
                      </a:solidFill>
                      <a:prstDash val="solid"/>
                      <a:round/>
                      <a:headEnd type="none" w="med" len="med"/>
                      <a:tailEnd type="none" w="med" len="med"/>
                    </a:lnT>
                  </a:tcPr>
                </a:tc>
                <a:tc>
                  <a:txBody>
                    <a:bodyPr/>
                    <a:lstStyle/>
                    <a:p>
                      <a:pPr algn="l"/>
                      <a:r>
                        <a:rPr lang="fr-FR" sz="1400" b="1" dirty="0">
                          <a:solidFill>
                            <a:schemeClr val="accent3"/>
                          </a:solidFill>
                        </a:rPr>
                        <a:t>Économie-droit / Économie-gestion</a:t>
                      </a:r>
                      <a:r>
                        <a:rPr lang="fr-FR" sz="1400" b="1" baseline="0" dirty="0">
                          <a:solidFill>
                            <a:schemeClr val="accent3"/>
                          </a:solidFill>
                        </a:rPr>
                        <a:t> (a)</a:t>
                      </a:r>
                      <a:endParaRPr lang="fr-FR" sz="1400" b="1" dirty="0">
                        <a:solidFill>
                          <a:schemeClr val="accent3"/>
                        </a:solidFill>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a:r>
                        <a:rPr lang="fr-FR" sz="1400" b="1" dirty="0">
                          <a:solidFill>
                            <a:schemeClr val="accent3"/>
                          </a:solidFill>
                        </a:rPr>
                        <a:t>1</a:t>
                      </a:r>
                    </a:p>
                  </a:txBody>
                  <a:tcPr>
                    <a:lnL w="12700" cap="flat" cmpd="sng" algn="ctr">
                      <a:solidFill>
                        <a:schemeClr val="accent3"/>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536779341"/>
                  </a:ext>
                </a:extLst>
              </a:tr>
              <a:tr h="270030">
                <a:tc vMerge="1">
                  <a:txBody>
                    <a:bodyPr/>
                    <a:lstStyle/>
                    <a:p>
                      <a:endParaRPr lang="fr-FR" sz="1200" dirty="0"/>
                    </a:p>
                  </a:txBody>
                  <a:tcPr/>
                </a:tc>
                <a:tc>
                  <a:txBody>
                    <a:bodyPr/>
                    <a:lstStyle/>
                    <a:p>
                      <a:pPr algn="l"/>
                      <a:r>
                        <a:rPr lang="fr-FR" sz="1400" b="1" dirty="0">
                          <a:solidFill>
                            <a:schemeClr val="accent3"/>
                          </a:solidFill>
                        </a:rPr>
                        <a:t>Prévention Santé Environnement</a:t>
                      </a: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a:r>
                        <a:rPr lang="fr-FR" sz="1400" b="1" dirty="0">
                          <a:solidFill>
                            <a:schemeClr val="accent3"/>
                          </a:solidFill>
                        </a:rPr>
                        <a:t>1</a:t>
                      </a:r>
                    </a:p>
                  </a:txBody>
                  <a:tcPr>
                    <a:lnL w="12700" cap="flat" cmpd="sng" algn="ctr">
                      <a:solidFill>
                        <a:schemeClr val="accent3"/>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443695050"/>
                  </a:ext>
                </a:extLst>
              </a:tr>
              <a:tr h="270030">
                <a:tc vMerge="1">
                  <a:txBody>
                    <a:bodyPr/>
                    <a:lstStyle/>
                    <a:p>
                      <a:endParaRPr lang="fr-FR" sz="1200" dirty="0"/>
                    </a:p>
                  </a:txBody>
                  <a:tcPr/>
                </a:tc>
                <a:tc>
                  <a:txBody>
                    <a:bodyPr/>
                    <a:lstStyle/>
                    <a:p>
                      <a:pPr algn="l"/>
                      <a:r>
                        <a:rPr lang="fr-FR" sz="1400" b="1" dirty="0">
                          <a:solidFill>
                            <a:schemeClr val="accent3"/>
                          </a:solidFill>
                        </a:rPr>
                        <a:t>Réalisation d’un chef d’</a:t>
                      </a:r>
                      <a:r>
                        <a:rPr lang="fr-FR" sz="1400" b="1" dirty="0" err="1">
                          <a:solidFill>
                            <a:schemeClr val="accent3"/>
                          </a:solidFill>
                        </a:rPr>
                        <a:t>oeuvre</a:t>
                      </a:r>
                      <a:endParaRPr lang="fr-FR" sz="1400" b="1" dirty="0">
                        <a:solidFill>
                          <a:schemeClr val="accent3"/>
                        </a:solidFill>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fr-FR" sz="1400" b="1" dirty="0">
                          <a:solidFill>
                            <a:schemeClr val="accent3"/>
                          </a:solidFill>
                        </a:rPr>
                        <a:t>1</a:t>
                      </a:r>
                    </a:p>
                  </a:txBody>
                  <a:tcPr>
                    <a:lnL w="12700" cap="flat" cmpd="sng" algn="ctr">
                      <a:solidFill>
                        <a:schemeClr val="accent3"/>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3178067855"/>
                  </a:ext>
                </a:extLst>
              </a:tr>
              <a:tr h="270030">
                <a:tc rowSpan="7">
                  <a:txBody>
                    <a:bodyPr/>
                    <a:lstStyle/>
                    <a:p>
                      <a:pPr algn="ctr"/>
                      <a:r>
                        <a:rPr lang="fr-FR" sz="1400" b="1" dirty="0">
                          <a:solidFill>
                            <a:schemeClr val="accent4"/>
                          </a:solidFill>
                        </a:rPr>
                        <a:t>Enseignements généraux</a:t>
                      </a:r>
                    </a:p>
                    <a:p>
                      <a:pPr algn="ctr"/>
                      <a:r>
                        <a:rPr lang="fr-FR" sz="1400" b="1" dirty="0">
                          <a:solidFill>
                            <a:schemeClr val="accent4"/>
                          </a:solidFill>
                        </a:rPr>
                        <a:t>Total des </a:t>
                      </a:r>
                      <a:r>
                        <a:rPr lang="fr-FR" sz="1400" b="1" dirty="0" smtClean="0">
                          <a:solidFill>
                            <a:schemeClr val="accent4"/>
                          </a:solidFill>
                        </a:rPr>
                        <a:t>coefficients</a:t>
                      </a:r>
                      <a:r>
                        <a:rPr lang="fr-FR" sz="1400" b="1" baseline="0" dirty="0" smtClean="0">
                          <a:solidFill>
                            <a:schemeClr val="accent4"/>
                          </a:solidFill>
                        </a:rPr>
                        <a:t> </a:t>
                      </a:r>
                      <a:r>
                        <a:rPr lang="fr-FR" sz="1400" b="1" baseline="0" dirty="0">
                          <a:solidFill>
                            <a:schemeClr val="accent4"/>
                          </a:solidFill>
                        </a:rPr>
                        <a:t>: 7</a:t>
                      </a:r>
                      <a:endParaRPr lang="fr-FR" sz="1400" b="1" dirty="0">
                        <a:solidFill>
                          <a:schemeClr val="accent4"/>
                        </a:solidFill>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l"/>
                      <a:r>
                        <a:rPr lang="fr-FR" sz="1400" b="1" dirty="0">
                          <a:solidFill>
                            <a:schemeClr val="accent4"/>
                          </a:solidFill>
                        </a:rPr>
                        <a:t>Français</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fr-FR" sz="1400" b="1" dirty="0">
                          <a:solidFill>
                            <a:schemeClr val="accent4"/>
                          </a:solidFill>
                        </a:rPr>
                        <a:t>1</a:t>
                      </a:r>
                    </a:p>
                  </a:txBody>
                  <a:tcPr>
                    <a:lnL w="12700" cap="flat" cmpd="sng" algn="ctr">
                      <a:solidFill>
                        <a:schemeClr val="accent4"/>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919614190"/>
                  </a:ext>
                </a:extLst>
              </a:tr>
              <a:tr h="270030">
                <a:tc vMerge="1">
                  <a:txBody>
                    <a:bodyPr/>
                    <a:lstStyle/>
                    <a:p>
                      <a:endParaRPr lang="fr-FR" sz="1200" dirty="0"/>
                    </a:p>
                  </a:txBody>
                  <a:tcPr/>
                </a:tc>
                <a:tc>
                  <a:txBody>
                    <a:bodyPr/>
                    <a:lstStyle/>
                    <a:p>
                      <a:pPr algn="l"/>
                      <a:r>
                        <a:rPr lang="fr-FR" sz="1400" b="1" dirty="0">
                          <a:solidFill>
                            <a:schemeClr val="accent4"/>
                          </a:solidFill>
                        </a:rPr>
                        <a:t>Histoire</a:t>
                      </a:r>
                      <a:r>
                        <a:rPr lang="fr-FR" sz="1400" b="1" baseline="0" dirty="0">
                          <a:solidFill>
                            <a:schemeClr val="accent4"/>
                          </a:solidFill>
                        </a:rPr>
                        <a:t> Géographie EMC</a:t>
                      </a:r>
                      <a:endParaRPr lang="fr-FR" sz="1400" b="1" dirty="0">
                        <a:solidFill>
                          <a:schemeClr val="accent4"/>
                        </a:solidFill>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fr-FR" sz="1400" b="1" dirty="0">
                          <a:solidFill>
                            <a:schemeClr val="accent4"/>
                          </a:solidFill>
                        </a:rPr>
                        <a:t>1</a:t>
                      </a:r>
                    </a:p>
                  </a:txBody>
                  <a:tcPr>
                    <a:lnL w="12700" cap="flat" cmpd="sng" algn="ctr">
                      <a:solidFill>
                        <a:schemeClr val="accent4"/>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621266909"/>
                  </a:ext>
                </a:extLst>
              </a:tr>
              <a:tr h="270030">
                <a:tc vMerge="1">
                  <a:txBody>
                    <a:bodyPr/>
                    <a:lstStyle/>
                    <a:p>
                      <a:endParaRPr lang="fr-FR" sz="1200" dirty="0"/>
                    </a:p>
                  </a:txBody>
                  <a:tcPr/>
                </a:tc>
                <a:tc>
                  <a:txBody>
                    <a:bodyPr/>
                    <a:lstStyle/>
                    <a:p>
                      <a:pPr algn="l"/>
                      <a:r>
                        <a:rPr lang="fr-FR" sz="1400" b="1" dirty="0">
                          <a:solidFill>
                            <a:schemeClr val="accent4"/>
                          </a:solidFill>
                        </a:rPr>
                        <a:t>Mathématiques</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fr-FR" sz="1400" b="1" dirty="0">
                          <a:solidFill>
                            <a:schemeClr val="accent4"/>
                          </a:solidFill>
                        </a:rPr>
                        <a:t>1</a:t>
                      </a:r>
                    </a:p>
                  </a:txBody>
                  <a:tcPr>
                    <a:lnL w="12700" cap="flat" cmpd="sng" algn="ctr">
                      <a:solidFill>
                        <a:schemeClr val="accent4"/>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3048632553"/>
                  </a:ext>
                </a:extLst>
              </a:tr>
              <a:tr h="270030">
                <a:tc vMerge="1">
                  <a:txBody>
                    <a:bodyPr/>
                    <a:lstStyle/>
                    <a:p>
                      <a:endParaRPr lang="fr-FR" sz="1200" dirty="0"/>
                    </a:p>
                  </a:txBody>
                  <a:tcPr/>
                </a:tc>
                <a:tc>
                  <a:txBody>
                    <a:bodyPr/>
                    <a:lstStyle/>
                    <a:p>
                      <a:pPr algn="l"/>
                      <a:r>
                        <a:rPr lang="fr-FR" sz="1400" b="1" dirty="0">
                          <a:solidFill>
                            <a:schemeClr val="accent4"/>
                          </a:solidFill>
                        </a:rPr>
                        <a:t>Langue vivante A</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fr-FR" sz="1400" b="1" dirty="0">
                          <a:solidFill>
                            <a:schemeClr val="accent4"/>
                          </a:solidFill>
                        </a:rPr>
                        <a:t>1</a:t>
                      </a:r>
                    </a:p>
                  </a:txBody>
                  <a:tcPr>
                    <a:lnL w="12700" cap="flat" cmpd="sng" algn="ctr">
                      <a:solidFill>
                        <a:schemeClr val="accent4"/>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630715151"/>
                  </a:ext>
                </a:extLst>
              </a:tr>
              <a:tr h="270030">
                <a:tc vMerge="1">
                  <a:txBody>
                    <a:bodyPr/>
                    <a:lstStyle/>
                    <a:p>
                      <a:endParaRPr lang="fr-FR" sz="1200" dirty="0"/>
                    </a:p>
                  </a:txBody>
                  <a:tcPr/>
                </a:tc>
                <a:tc>
                  <a:txBody>
                    <a:bodyPr/>
                    <a:lstStyle/>
                    <a:p>
                      <a:pPr algn="l"/>
                      <a:r>
                        <a:rPr lang="fr-FR" sz="1400" b="1" dirty="0">
                          <a:solidFill>
                            <a:schemeClr val="accent4"/>
                          </a:solidFill>
                        </a:rPr>
                        <a:t>Physique Chimie</a:t>
                      </a:r>
                      <a:r>
                        <a:rPr lang="fr-FR" sz="1400" b="1" baseline="0" dirty="0">
                          <a:solidFill>
                            <a:schemeClr val="accent4"/>
                          </a:solidFill>
                        </a:rPr>
                        <a:t> ou langue vivante b</a:t>
                      </a:r>
                      <a:endParaRPr lang="fr-FR" sz="1400" b="1" dirty="0">
                        <a:solidFill>
                          <a:schemeClr val="accent4"/>
                        </a:solidFill>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fr-FR" sz="1400" b="1" dirty="0">
                          <a:solidFill>
                            <a:schemeClr val="accent4"/>
                          </a:solidFill>
                        </a:rPr>
                        <a:t>1</a:t>
                      </a:r>
                    </a:p>
                  </a:txBody>
                  <a:tcPr>
                    <a:lnL w="12700" cap="flat" cmpd="sng" algn="ctr">
                      <a:solidFill>
                        <a:schemeClr val="accent4"/>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579083157"/>
                  </a:ext>
                </a:extLst>
              </a:tr>
              <a:tr h="270030">
                <a:tc vMerge="1">
                  <a:txBody>
                    <a:bodyPr/>
                    <a:lstStyle/>
                    <a:p>
                      <a:endParaRPr lang="fr-FR" sz="1200" dirty="0"/>
                    </a:p>
                  </a:txBody>
                  <a:tcPr/>
                </a:tc>
                <a:tc>
                  <a:txBody>
                    <a:bodyPr/>
                    <a:lstStyle/>
                    <a:p>
                      <a:pPr algn="l"/>
                      <a:r>
                        <a:rPr lang="fr-FR" sz="1400" b="1" dirty="0">
                          <a:solidFill>
                            <a:schemeClr val="accent4"/>
                          </a:solidFill>
                        </a:rPr>
                        <a:t>Arts appliquées et culture sportive</a:t>
                      </a: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fr-FR" sz="1400" b="1" dirty="0">
                          <a:solidFill>
                            <a:schemeClr val="accent4"/>
                          </a:solidFill>
                        </a:rPr>
                        <a:t>1</a:t>
                      </a:r>
                    </a:p>
                  </a:txBody>
                  <a:tcPr>
                    <a:lnL w="12700" cap="flat" cmpd="sng" algn="ctr">
                      <a:solidFill>
                        <a:schemeClr val="accent4"/>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201419331"/>
                  </a:ext>
                </a:extLst>
              </a:tr>
              <a:tr h="270030">
                <a:tc vMerge="1">
                  <a:txBody>
                    <a:bodyPr/>
                    <a:lstStyle/>
                    <a:p>
                      <a:endParaRPr lang="fr-FR" sz="1200" dirty="0"/>
                    </a:p>
                  </a:txBody>
                  <a:tcPr/>
                </a:tc>
                <a:tc>
                  <a:txBody>
                    <a:bodyPr/>
                    <a:lstStyle/>
                    <a:p>
                      <a:pPr algn="l"/>
                      <a:r>
                        <a:rPr lang="fr-FR" sz="1400" b="1" dirty="0">
                          <a:solidFill>
                            <a:schemeClr val="accent4"/>
                          </a:solidFill>
                        </a:rPr>
                        <a:t>Education</a:t>
                      </a:r>
                      <a:r>
                        <a:rPr lang="fr-FR" sz="1400" b="1" baseline="0" dirty="0">
                          <a:solidFill>
                            <a:schemeClr val="accent4"/>
                          </a:solidFill>
                        </a:rPr>
                        <a:t> physique et sportive</a:t>
                      </a:r>
                      <a:endParaRPr lang="fr-FR" sz="1400" b="1" dirty="0">
                        <a:solidFill>
                          <a:schemeClr val="accent4"/>
                        </a:solidFill>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algn="ctr"/>
                      <a:r>
                        <a:rPr lang="fr-FR" sz="1400" b="1" dirty="0">
                          <a:solidFill>
                            <a:schemeClr val="accent4"/>
                          </a:solidFill>
                        </a:rPr>
                        <a:t>1</a:t>
                      </a:r>
                    </a:p>
                  </a:txBody>
                  <a:tcPr>
                    <a:lnL w="12700" cap="flat" cmpd="sng" algn="ctr">
                      <a:solidFill>
                        <a:schemeClr val="accent4"/>
                      </a:solid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1831992035"/>
                  </a:ext>
                </a:extLst>
              </a:tr>
              <a:tr h="270030">
                <a:tc gridSpan="3">
                  <a:txBody>
                    <a:bodyPr/>
                    <a:lstStyle/>
                    <a:p>
                      <a:pPr algn="l"/>
                      <a:r>
                        <a:rPr lang="fr-FR" sz="1000" dirty="0">
                          <a:solidFill>
                            <a:schemeClr val="tx1">
                              <a:lumMod val="75000"/>
                              <a:lumOff val="25000"/>
                            </a:schemeClr>
                          </a:solidFill>
                        </a:rPr>
                        <a:t>(a)</a:t>
                      </a:r>
                      <a:r>
                        <a:rPr lang="fr-FR" sz="1000" baseline="0" dirty="0">
                          <a:solidFill>
                            <a:schemeClr val="tx1">
                              <a:lumMod val="75000"/>
                              <a:lumOff val="25000"/>
                            </a:schemeClr>
                          </a:solidFill>
                        </a:rPr>
                        <a:t> Enseignement qui peut figurer dans le livret scolaire avec un intitulé différent tel que mentionné dans l’arrêté de création de la spécialité du baccalauréat professionnel</a:t>
                      </a:r>
                      <a:endParaRPr lang="fr-FR" sz="1000" dirty="0">
                        <a:solidFill>
                          <a:schemeClr val="tx1">
                            <a:lumMod val="75000"/>
                            <a:lumOff val="25000"/>
                          </a:schemeClr>
                        </a:solidFill>
                      </a:endParaRPr>
                    </a:p>
                  </a:txBody>
                  <a:tcPr>
                    <a:lnL w="12700" cap="flat" cmpd="sng" algn="ctr">
                      <a:noFill/>
                      <a:prstDash val="solid"/>
                      <a:round/>
                      <a:headEnd type="none" w="med" len="med"/>
                      <a:tailEnd type="none" w="med" len="med"/>
                    </a:lnL>
                    <a:lnR w="12700" cap="flat" cmpd="sng" algn="ctr">
                      <a:solidFill>
                        <a:schemeClr val="tx1">
                          <a:lumMod val="65000"/>
                          <a:lumOff val="35000"/>
                        </a:schemeClr>
                      </a:solidFill>
                      <a:prstDash val="dot"/>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lang="fr-FR" sz="1200" dirty="0"/>
                    </a:p>
                  </a:txBody>
                  <a:tcPr/>
                </a:tc>
                <a:tc hMerge="1">
                  <a:txBody>
                    <a:bodyPr/>
                    <a:lstStyle/>
                    <a:p>
                      <a:pPr algn="ctr"/>
                      <a:endParaRPr lang="fr-FR" sz="1200" dirty="0"/>
                    </a:p>
                  </a:txBody>
                  <a:tcPr/>
                </a:tc>
                <a:extLst>
                  <a:ext uri="{0D108BD9-81ED-4DB2-BD59-A6C34878D82A}">
                    <a16:rowId xmlns:a16="http://schemas.microsoft.com/office/drawing/2014/main" val="755128227"/>
                  </a:ext>
                </a:extLst>
              </a:tr>
            </a:tbl>
          </a:graphicData>
        </a:graphic>
      </p:graphicFrame>
    </p:spTree>
    <p:extLst>
      <p:ext uri="{BB962C8B-B14F-4D97-AF65-F5344CB8AC3E}">
        <p14:creationId xmlns:p14="http://schemas.microsoft.com/office/powerpoint/2010/main" val="329278348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Délivrance de l’attestation</a:t>
            </a:r>
          </a:p>
        </p:txBody>
      </p:sp>
      <p:sp>
        <p:nvSpPr>
          <p:cNvPr id="5" name="Flèche gauche 4"/>
          <p:cNvSpPr/>
          <p:nvPr/>
        </p:nvSpPr>
        <p:spPr>
          <a:xfrm rot="16200000">
            <a:off x="1118504" y="2516374"/>
            <a:ext cx="936104" cy="307319"/>
          </a:xfrm>
          <a:prstGeom prst="leftArrow">
            <a:avLst/>
          </a:prstGeom>
          <a:solidFill>
            <a:schemeClr val="accent3"/>
          </a:solidFill>
          <a:ln>
            <a:solidFill>
              <a:schemeClr val="accent3"/>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fr-FR">
              <a:solidFill>
                <a:srgbClr val="002060"/>
              </a:solidFill>
            </a:endParaRPr>
          </a:p>
        </p:txBody>
      </p:sp>
      <p:sp>
        <p:nvSpPr>
          <p:cNvPr id="6" name="ZoneTexte 5"/>
          <p:cNvSpPr txBox="1"/>
          <p:nvPr/>
        </p:nvSpPr>
        <p:spPr>
          <a:xfrm>
            <a:off x="228047" y="1776554"/>
            <a:ext cx="3024336" cy="369332"/>
          </a:xfrm>
          <a:prstGeom prst="rect">
            <a:avLst/>
          </a:prstGeom>
          <a:noFill/>
        </p:spPr>
        <p:txBody>
          <a:bodyPr wrap="square" rtlCol="0">
            <a:spAutoFit/>
          </a:bodyPr>
          <a:lstStyle/>
          <a:p>
            <a:pPr algn="ctr"/>
            <a:r>
              <a:rPr lang="fr-FR" b="1" dirty="0" smtClean="0">
                <a:solidFill>
                  <a:srgbClr val="002060"/>
                </a:solidFill>
              </a:rPr>
              <a:t>Moyenne ≥ 10/20</a:t>
            </a:r>
            <a:endParaRPr lang="fr-FR" b="1" dirty="0">
              <a:solidFill>
                <a:srgbClr val="002060"/>
              </a:solidFill>
            </a:endParaRPr>
          </a:p>
        </p:txBody>
      </p:sp>
      <p:pic>
        <p:nvPicPr>
          <p:cNvPr id="2050" name="Picture 2" descr="Diplôme dessin à télécharger - Contrat images - Divers dessin, picture,  image, graphic, clip art télécharger gratuit"/>
          <p:cNvPicPr>
            <a:picLocks noChangeAspect="1" noChangeArrowheads="1"/>
          </p:cNvPicPr>
          <p:nvPr/>
        </p:nvPicPr>
        <p:blipFill rotWithShape="1">
          <a:blip r:embed="rId3">
            <a:extLst>
              <a:ext uri="{28A0092B-C50C-407E-A947-70E740481C1C}">
                <a14:useLocalDpi xmlns:a14="http://schemas.microsoft.com/office/drawing/2010/main" val="0"/>
              </a:ext>
            </a:extLst>
          </a:blip>
          <a:srcRect l="17745" t="2" r="15700" b="10148"/>
          <a:stretch/>
        </p:blipFill>
        <p:spPr bwMode="auto">
          <a:xfrm>
            <a:off x="1043656" y="3291830"/>
            <a:ext cx="1196207" cy="1614880"/>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p:cNvSpPr txBox="1"/>
          <p:nvPr/>
        </p:nvSpPr>
        <p:spPr>
          <a:xfrm>
            <a:off x="3491880" y="1720651"/>
            <a:ext cx="3024336" cy="369332"/>
          </a:xfrm>
          <a:prstGeom prst="rect">
            <a:avLst/>
          </a:prstGeom>
          <a:noFill/>
        </p:spPr>
        <p:txBody>
          <a:bodyPr wrap="square" rtlCol="0">
            <a:spAutoFit/>
          </a:bodyPr>
          <a:lstStyle/>
          <a:p>
            <a:pPr algn="ctr"/>
            <a:r>
              <a:rPr lang="fr-FR" b="1" dirty="0">
                <a:solidFill>
                  <a:schemeClr val="accent4">
                    <a:lumMod val="75000"/>
                  </a:schemeClr>
                </a:solidFill>
                <a:ea typeface="Verdana" panose="020B0604030504040204" pitchFamily="34" charset="0"/>
              </a:rPr>
              <a:t>9 </a:t>
            </a:r>
            <a:r>
              <a:rPr lang="fr-FR" b="1" dirty="0">
                <a:solidFill>
                  <a:schemeClr val="accent4">
                    <a:lumMod val="75000"/>
                  </a:schemeClr>
                </a:solidFill>
              </a:rPr>
              <a:t>≤ </a:t>
            </a:r>
            <a:r>
              <a:rPr lang="fr-FR" b="1" dirty="0" smtClean="0">
                <a:solidFill>
                  <a:schemeClr val="accent4">
                    <a:lumMod val="75000"/>
                  </a:schemeClr>
                </a:solidFill>
              </a:rPr>
              <a:t>Moyenne </a:t>
            </a:r>
            <a:r>
              <a:rPr lang="fr-FR" b="1" dirty="0" smtClean="0">
                <a:solidFill>
                  <a:schemeClr val="accent4">
                    <a:lumMod val="75000"/>
                  </a:schemeClr>
                </a:solidFill>
              </a:rPr>
              <a:t>&lt; 10/20</a:t>
            </a:r>
            <a:endParaRPr lang="fr-FR" b="1" dirty="0">
              <a:solidFill>
                <a:schemeClr val="accent4">
                  <a:lumMod val="75000"/>
                </a:schemeClr>
              </a:solidFill>
            </a:endParaRPr>
          </a:p>
        </p:txBody>
      </p:sp>
      <p:pic>
        <p:nvPicPr>
          <p:cNvPr id="3" name="Image 2"/>
          <p:cNvPicPr>
            <a:picLocks noChangeAspect="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845570" y="2230511"/>
            <a:ext cx="798438" cy="798438"/>
          </a:xfrm>
          <a:prstGeom prst="rect">
            <a:avLst/>
          </a:prstGeom>
        </p:spPr>
      </p:pic>
      <p:sp>
        <p:nvSpPr>
          <p:cNvPr id="7" name="ZoneTexte 6"/>
          <p:cNvSpPr txBox="1"/>
          <p:nvPr/>
        </p:nvSpPr>
        <p:spPr>
          <a:xfrm>
            <a:off x="4644008" y="2337343"/>
            <a:ext cx="3168352" cy="584775"/>
          </a:xfrm>
          <a:prstGeom prst="rect">
            <a:avLst/>
          </a:prstGeom>
          <a:noFill/>
        </p:spPr>
        <p:txBody>
          <a:bodyPr wrap="square" rtlCol="0">
            <a:spAutoFit/>
          </a:bodyPr>
          <a:lstStyle/>
          <a:p>
            <a:r>
              <a:rPr lang="fr-FR" sz="1600" b="1" dirty="0">
                <a:solidFill>
                  <a:schemeClr val="accent4"/>
                </a:solidFill>
              </a:rPr>
              <a:t>Avis du conseil de classe restreint à l’équipe pédagogique et éducative</a:t>
            </a:r>
          </a:p>
        </p:txBody>
      </p:sp>
      <p:sp>
        <p:nvSpPr>
          <p:cNvPr id="18" name="Rectangle à coins arrondis 17"/>
          <p:cNvSpPr/>
          <p:nvPr/>
        </p:nvSpPr>
        <p:spPr>
          <a:xfrm>
            <a:off x="228047" y="1213120"/>
            <a:ext cx="3024336" cy="419710"/>
          </a:xfrm>
          <a:prstGeom prst="roundRect">
            <a:avLst/>
          </a:prstGeom>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dirty="0"/>
              <a:t>Situation 1</a:t>
            </a:r>
          </a:p>
        </p:txBody>
      </p:sp>
      <p:sp>
        <p:nvSpPr>
          <p:cNvPr id="20" name="Rectangle à coins arrondis 19"/>
          <p:cNvSpPr/>
          <p:nvPr/>
        </p:nvSpPr>
        <p:spPr>
          <a:xfrm>
            <a:off x="3635896" y="1213120"/>
            <a:ext cx="3024336" cy="419710"/>
          </a:xfrm>
          <a:prstGeom prst="roundRect">
            <a:avLst/>
          </a:prstGeom>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Situation 2</a:t>
            </a:r>
          </a:p>
        </p:txBody>
      </p:sp>
      <p:pic>
        <p:nvPicPr>
          <p:cNvPr id="22" name="Picture 2" descr="Diplôme dessin à télécharger - Contrat images - Divers dessin, picture,  image, graphic, clip art télécharger gratuit"/>
          <p:cNvPicPr>
            <a:picLocks noChangeAspect="1" noChangeArrowheads="1"/>
          </p:cNvPicPr>
          <p:nvPr/>
        </p:nvPicPr>
        <p:blipFill rotWithShape="1">
          <a:blip r:embed="rId3">
            <a:extLst>
              <a:ext uri="{28A0092B-C50C-407E-A947-70E740481C1C}">
                <a14:useLocalDpi xmlns:a14="http://schemas.microsoft.com/office/drawing/2010/main" val="0"/>
              </a:ext>
            </a:extLst>
          </a:blip>
          <a:srcRect l="17745" t="2" r="15700" b="10148"/>
          <a:stretch/>
        </p:blipFill>
        <p:spPr bwMode="auto">
          <a:xfrm>
            <a:off x="4694744" y="3115699"/>
            <a:ext cx="1196207" cy="1614880"/>
          </a:xfrm>
          <a:prstGeom prst="rect">
            <a:avLst/>
          </a:prstGeom>
          <a:noFill/>
          <a:extLst>
            <a:ext uri="{909E8E84-426E-40DD-AFC4-6F175D3DCCD1}">
              <a14:hiddenFill xmlns:a14="http://schemas.microsoft.com/office/drawing/2010/main">
                <a:solidFill>
                  <a:srgbClr val="FFFFFF"/>
                </a:solidFill>
              </a14:hiddenFill>
            </a:ext>
          </a:extLst>
        </p:spPr>
      </p:pic>
      <p:sp>
        <p:nvSpPr>
          <p:cNvPr id="19" name="Flèche à angle droit 18"/>
          <p:cNvSpPr/>
          <p:nvPr/>
        </p:nvSpPr>
        <p:spPr>
          <a:xfrm rot="5400000">
            <a:off x="4008476" y="3278995"/>
            <a:ext cx="936104" cy="562861"/>
          </a:xfrm>
          <a:prstGeom prst="bentUp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1172005" y="3496038"/>
            <a:ext cx="1052239" cy="830997"/>
          </a:xfrm>
          <a:prstGeom prst="rect">
            <a:avLst/>
          </a:prstGeom>
          <a:noFill/>
        </p:spPr>
        <p:txBody>
          <a:bodyPr wrap="square" rtlCol="0">
            <a:spAutoFit/>
          </a:bodyPr>
          <a:lstStyle/>
          <a:p>
            <a:pPr algn="ctr"/>
            <a:r>
              <a:rPr lang="fr-FR" sz="1600" b="1" dirty="0">
                <a:solidFill>
                  <a:schemeClr val="accent3"/>
                </a:solidFill>
              </a:rPr>
              <a:t>Attestation de réussite</a:t>
            </a:r>
          </a:p>
        </p:txBody>
      </p:sp>
      <p:sp>
        <p:nvSpPr>
          <p:cNvPr id="25" name="ZoneTexte 24"/>
          <p:cNvSpPr txBox="1"/>
          <p:nvPr/>
        </p:nvSpPr>
        <p:spPr>
          <a:xfrm>
            <a:off x="4808695" y="3382914"/>
            <a:ext cx="1052239" cy="830997"/>
          </a:xfrm>
          <a:prstGeom prst="rect">
            <a:avLst/>
          </a:prstGeom>
          <a:noFill/>
        </p:spPr>
        <p:txBody>
          <a:bodyPr wrap="square" rtlCol="0">
            <a:spAutoFit/>
          </a:bodyPr>
          <a:lstStyle/>
          <a:p>
            <a:pPr algn="ctr"/>
            <a:r>
              <a:rPr lang="fr-FR" sz="1600" b="1" dirty="0">
                <a:solidFill>
                  <a:schemeClr val="accent3"/>
                </a:solidFill>
              </a:rPr>
              <a:t>Attestation de réussite</a:t>
            </a:r>
          </a:p>
        </p:txBody>
      </p:sp>
      <p:sp>
        <p:nvSpPr>
          <p:cNvPr id="26" name="ZoneTexte 25"/>
          <p:cNvSpPr txBox="1"/>
          <p:nvPr/>
        </p:nvSpPr>
        <p:spPr>
          <a:xfrm>
            <a:off x="5941687" y="3420643"/>
            <a:ext cx="2963624" cy="1384995"/>
          </a:xfrm>
          <a:prstGeom prst="rect">
            <a:avLst/>
          </a:prstGeom>
          <a:noFill/>
        </p:spPr>
        <p:txBody>
          <a:bodyPr wrap="square" rtlCol="0">
            <a:spAutoFit/>
          </a:bodyPr>
          <a:lstStyle/>
          <a:p>
            <a:pPr algn="just"/>
            <a:r>
              <a:rPr lang="fr-FR" sz="1400" b="1" dirty="0">
                <a:solidFill>
                  <a:schemeClr val="accent4"/>
                </a:solidFill>
              </a:rPr>
              <a:t>Après avis du conseil de classe restreint, le chef d’établissement fixe la liste des élèves bénéficiaires de l’attestation bien que n’ayant obtenu qu’une moyenne égale ou supérieure à 9 mais inférieure à 10/20</a:t>
            </a:r>
          </a:p>
        </p:txBody>
      </p:sp>
    </p:spTree>
    <p:extLst>
      <p:ext uri="{BB962C8B-B14F-4D97-AF65-F5344CB8AC3E}">
        <p14:creationId xmlns:p14="http://schemas.microsoft.com/office/powerpoint/2010/main" val="339990683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Situations particulières en cas d’absence d’évaluation</a:t>
            </a:r>
          </a:p>
        </p:txBody>
      </p:sp>
      <p:sp>
        <p:nvSpPr>
          <p:cNvPr id="14" name="Rectangle à coins arrondis 13"/>
          <p:cNvSpPr/>
          <p:nvPr/>
        </p:nvSpPr>
        <p:spPr>
          <a:xfrm>
            <a:off x="323528" y="1078151"/>
            <a:ext cx="4032448" cy="165149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r-FR" b="1" dirty="0">
                <a:solidFill>
                  <a:schemeClr val="accent1"/>
                </a:solidFill>
              </a:rPr>
              <a:t>Absence d’évaluation dans une ou plusieurs discipline (s)</a:t>
            </a:r>
          </a:p>
          <a:p>
            <a:pPr marL="285750" indent="-285750">
              <a:buFontTx/>
              <a:buChar char="-"/>
            </a:pPr>
            <a:r>
              <a:rPr lang="fr-FR" dirty="0"/>
              <a:t>0 pour une absence injustifiée</a:t>
            </a:r>
          </a:p>
          <a:p>
            <a:pPr marL="285750" indent="-285750">
              <a:buFontTx/>
              <a:buChar char="-"/>
            </a:pPr>
            <a:r>
              <a:rPr lang="fr-FR" dirty="0"/>
              <a:t>Non évaluée pour une absence </a:t>
            </a:r>
            <a:r>
              <a:rPr lang="fr-FR" dirty="0" smtClean="0"/>
              <a:t>justifiée</a:t>
            </a:r>
            <a:endParaRPr lang="fr-FR" dirty="0"/>
          </a:p>
          <a:p>
            <a:pPr marL="285750" indent="-285750">
              <a:buFontTx/>
              <a:buChar char="-"/>
            </a:pPr>
            <a:r>
              <a:rPr lang="fr-FR" dirty="0"/>
              <a:t>dispensée</a:t>
            </a:r>
          </a:p>
        </p:txBody>
      </p:sp>
      <p:sp>
        <p:nvSpPr>
          <p:cNvPr id="15" name="Rectangle à coins arrondis 14"/>
          <p:cNvSpPr/>
          <p:nvPr/>
        </p:nvSpPr>
        <p:spPr>
          <a:xfrm>
            <a:off x="5004048" y="3205943"/>
            <a:ext cx="4032448" cy="165149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defRPr/>
            </a:pPr>
            <a:r>
              <a:rPr lang="fr-FR" b="1" dirty="0">
                <a:solidFill>
                  <a:schemeClr val="accent2"/>
                </a:solidFill>
              </a:rPr>
              <a:t>En cas d’absence de moyenne pour l’enseignement professionnel de spécialité, l’attestation de réussite intermédiaire n’est pas délivrée. </a:t>
            </a:r>
          </a:p>
          <a:p>
            <a:endParaRPr lang="fr-FR" dirty="0"/>
          </a:p>
        </p:txBody>
      </p:sp>
      <p:pic>
        <p:nvPicPr>
          <p:cNvPr id="3" name="Image 2"/>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067944" y="2355726"/>
            <a:ext cx="1224136" cy="1224136"/>
          </a:xfrm>
          <a:prstGeom prst="rect">
            <a:avLst/>
          </a:prstGeom>
        </p:spPr>
      </p:pic>
    </p:spTree>
    <p:extLst>
      <p:ext uri="{BB962C8B-B14F-4D97-AF65-F5344CB8AC3E}">
        <p14:creationId xmlns:p14="http://schemas.microsoft.com/office/powerpoint/2010/main" val="342769163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827BBE-EB9C-4C4A-AC09-BB82FE8C9452}"/>
              </a:ext>
            </a:extLst>
          </p:cNvPr>
          <p:cNvSpPr>
            <a:spLocks noGrp="1"/>
          </p:cNvSpPr>
          <p:nvPr>
            <p:ph type="title"/>
          </p:nvPr>
        </p:nvSpPr>
        <p:spPr/>
        <p:txBody>
          <a:bodyPr/>
          <a:lstStyle/>
          <a:p>
            <a:r>
              <a:rPr lang="fr-FR" sz="2400" dirty="0">
                <a:solidFill>
                  <a:schemeClr val="accent3"/>
                </a:solidFill>
                <a:latin typeface="+mn-lt"/>
              </a:rPr>
              <a:t>Les étapes opérationnelles </a:t>
            </a:r>
            <a:r>
              <a:rPr lang="fr-FR" sz="2400" dirty="0" smtClean="0">
                <a:solidFill>
                  <a:schemeClr val="accent3"/>
                </a:solidFill>
                <a:latin typeface="+mn-lt"/>
              </a:rPr>
              <a:t>du mois de </a:t>
            </a:r>
            <a:r>
              <a:rPr lang="fr-FR" sz="2400" dirty="0">
                <a:solidFill>
                  <a:schemeClr val="accent3"/>
                </a:solidFill>
                <a:latin typeface="+mn-lt"/>
              </a:rPr>
              <a:t>juin en classe de première : </a:t>
            </a:r>
          </a:p>
        </p:txBody>
      </p:sp>
      <p:sp>
        <p:nvSpPr>
          <p:cNvPr id="3" name="Flèche droite 2"/>
          <p:cNvSpPr/>
          <p:nvPr/>
        </p:nvSpPr>
        <p:spPr>
          <a:xfrm>
            <a:off x="419336" y="1275606"/>
            <a:ext cx="8280920" cy="577822"/>
          </a:xfrm>
          <a:prstGeom prst="rightArrow">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fr-FR" sz="1400" b="1" dirty="0"/>
              <a:t>	En amont 					en aval </a:t>
            </a:r>
          </a:p>
        </p:txBody>
      </p:sp>
      <p:sp>
        <p:nvSpPr>
          <p:cNvPr id="14" name="Rectangle 13"/>
          <p:cNvSpPr/>
          <p:nvPr/>
        </p:nvSpPr>
        <p:spPr>
          <a:xfrm>
            <a:off x="3892145" y="1143764"/>
            <a:ext cx="1080120" cy="936104"/>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Conseil de classe restreint</a:t>
            </a:r>
          </a:p>
        </p:txBody>
      </p:sp>
      <p:sp>
        <p:nvSpPr>
          <p:cNvPr id="18" name="Rectangle à coins arrondis 17"/>
          <p:cNvSpPr/>
          <p:nvPr/>
        </p:nvSpPr>
        <p:spPr>
          <a:xfrm>
            <a:off x="467544" y="2079868"/>
            <a:ext cx="1296144" cy="157200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1" dirty="0"/>
              <a:t>Saisie par les enseignants des données LSL PRO dans logiciel de notes habituel</a:t>
            </a:r>
          </a:p>
        </p:txBody>
      </p:sp>
      <p:sp>
        <p:nvSpPr>
          <p:cNvPr id="19" name="Rectangle à coins arrondis 18"/>
          <p:cNvSpPr/>
          <p:nvPr/>
        </p:nvSpPr>
        <p:spPr>
          <a:xfrm>
            <a:off x="3635896" y="2236058"/>
            <a:ext cx="1800200" cy="1152128"/>
          </a:xfrm>
          <a:prstGeom prst="roundRect">
            <a:avLst/>
          </a:prstGeom>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fr-FR" sz="1400" dirty="0">
                <a:solidFill>
                  <a:schemeClr val="tx1"/>
                </a:solidFill>
              </a:rPr>
              <a:t>Études des situations d’élèves </a:t>
            </a:r>
          </a:p>
          <a:p>
            <a:pPr algn="ctr"/>
            <a:r>
              <a:rPr lang="fr-FR" sz="1400" dirty="0" smtClean="0">
                <a:solidFill>
                  <a:schemeClr val="tx1"/>
                </a:solidFill>
                <a:ea typeface="Verdana" panose="020B0604030504040204" pitchFamily="34" charset="0"/>
              </a:rPr>
              <a:t>9 </a:t>
            </a:r>
            <a:r>
              <a:rPr lang="fr-FR" sz="1400" dirty="0">
                <a:solidFill>
                  <a:schemeClr val="tx1"/>
                </a:solidFill>
              </a:rPr>
              <a:t>≤</a:t>
            </a:r>
            <a:r>
              <a:rPr lang="fr-FR" sz="1400" dirty="0" smtClean="0">
                <a:solidFill>
                  <a:schemeClr val="tx1"/>
                </a:solidFill>
                <a:ea typeface="Verdana" panose="020B0604030504040204" pitchFamily="34" charset="0"/>
              </a:rPr>
              <a:t>  </a:t>
            </a:r>
            <a:r>
              <a:rPr lang="fr-FR" sz="1400" dirty="0" smtClean="0">
                <a:solidFill>
                  <a:schemeClr val="tx1"/>
                </a:solidFill>
              </a:rPr>
              <a:t>Moyenne </a:t>
            </a:r>
            <a:r>
              <a:rPr lang="fr-FR" sz="1400" dirty="0">
                <a:solidFill>
                  <a:schemeClr val="tx1"/>
                </a:solidFill>
              </a:rPr>
              <a:t>&lt;</a:t>
            </a:r>
            <a:r>
              <a:rPr lang="fr-FR" sz="1400" dirty="0" smtClean="0">
                <a:solidFill>
                  <a:schemeClr val="tx1"/>
                </a:solidFill>
              </a:rPr>
              <a:t> 10/20</a:t>
            </a:r>
            <a:endParaRPr lang="fr-FR" sz="1400" dirty="0">
              <a:solidFill>
                <a:schemeClr val="tx1"/>
              </a:solidFill>
            </a:endParaRPr>
          </a:p>
        </p:txBody>
      </p:sp>
      <p:sp>
        <p:nvSpPr>
          <p:cNvPr id="20" name="Rectangle à coins arrondis 19"/>
          <p:cNvSpPr/>
          <p:nvPr/>
        </p:nvSpPr>
        <p:spPr>
          <a:xfrm>
            <a:off x="3635896" y="3504133"/>
            <a:ext cx="1800200" cy="1152128"/>
          </a:xfrm>
          <a:prstGeom prst="roundRect">
            <a:avLst/>
          </a:prstGeom>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fr-FR" sz="1400" dirty="0">
                <a:solidFill>
                  <a:schemeClr val="tx1"/>
                </a:solidFill>
              </a:rPr>
              <a:t>Validation par le chef d’établissement de la </a:t>
            </a:r>
            <a:r>
              <a:rPr lang="fr-FR" sz="1400">
                <a:solidFill>
                  <a:schemeClr val="tx1"/>
                </a:solidFill>
              </a:rPr>
              <a:t>liste </a:t>
            </a:r>
            <a:r>
              <a:rPr lang="fr-FR" sz="1400" smtClean="0">
                <a:solidFill>
                  <a:schemeClr val="tx1"/>
                </a:solidFill>
              </a:rPr>
              <a:t>définitive </a:t>
            </a:r>
            <a:r>
              <a:rPr lang="fr-FR" sz="1400" dirty="0">
                <a:solidFill>
                  <a:schemeClr val="tx1"/>
                </a:solidFill>
              </a:rPr>
              <a:t>des élèves attestés</a:t>
            </a:r>
          </a:p>
        </p:txBody>
      </p:sp>
      <p:sp>
        <p:nvSpPr>
          <p:cNvPr id="21" name="Organigramme : Multidocument 20"/>
          <p:cNvSpPr/>
          <p:nvPr/>
        </p:nvSpPr>
        <p:spPr>
          <a:xfrm>
            <a:off x="6557091" y="1961671"/>
            <a:ext cx="1419201" cy="1268075"/>
          </a:xfrm>
          <a:prstGeom prst="flowChartMultidocumen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r-FR" sz="1400" dirty="0"/>
              <a:t>Edition des attestations depuis </a:t>
            </a:r>
            <a:r>
              <a:rPr lang="fr-FR" sz="1400" dirty="0" err="1"/>
              <a:t>Cyclade</a:t>
            </a:r>
            <a:endParaRPr lang="fr-FR" sz="1400" dirty="0"/>
          </a:p>
        </p:txBody>
      </p:sp>
      <p:sp>
        <p:nvSpPr>
          <p:cNvPr id="22" name="Organigramme : Stockage à accès séquentiel 21"/>
          <p:cNvSpPr/>
          <p:nvPr/>
        </p:nvSpPr>
        <p:spPr>
          <a:xfrm>
            <a:off x="6654623" y="3530138"/>
            <a:ext cx="1224136" cy="1218049"/>
          </a:xfrm>
          <a:prstGeom prst="flowChartMagneticTape">
            <a:avLst/>
          </a:prstGeom>
          <a:ln/>
        </p:spPr>
        <p:style>
          <a:lnRef idx="2">
            <a:schemeClr val="accent4"/>
          </a:lnRef>
          <a:fillRef idx="1">
            <a:schemeClr val="lt1"/>
          </a:fillRef>
          <a:effectRef idx="0">
            <a:schemeClr val="accent4"/>
          </a:effectRef>
          <a:fontRef idx="minor">
            <a:schemeClr val="dk1"/>
          </a:fontRef>
        </p:style>
        <p:txBody>
          <a:bodyPr lIns="0" tIns="0" rIns="0" bIns="0" rtlCol="0" anchor="ctr"/>
          <a:lstStyle/>
          <a:p>
            <a:pPr algn="ctr"/>
            <a:r>
              <a:rPr lang="fr-FR" sz="1400" dirty="0"/>
              <a:t>Transfert automatisé vers la fiche BEE de l’élève</a:t>
            </a:r>
          </a:p>
        </p:txBody>
      </p:sp>
      <p:sp>
        <p:nvSpPr>
          <p:cNvPr id="23" name="Organigramme : Stockage à accès séquentiel 22"/>
          <p:cNvSpPr/>
          <p:nvPr/>
        </p:nvSpPr>
        <p:spPr>
          <a:xfrm>
            <a:off x="1955067" y="1937328"/>
            <a:ext cx="1224136" cy="1218049"/>
          </a:xfrm>
          <a:prstGeom prst="flowChartMagneticTape">
            <a:avLst/>
          </a:prstGeom>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fr-FR" sz="1400" dirty="0"/>
              <a:t>Transfert vers </a:t>
            </a:r>
            <a:r>
              <a:rPr lang="fr-FR" sz="1400" dirty="0" err="1"/>
              <a:t>Cyclade</a:t>
            </a:r>
            <a:endParaRPr lang="fr-FR" sz="1400" dirty="0"/>
          </a:p>
        </p:txBody>
      </p:sp>
      <p:sp>
        <p:nvSpPr>
          <p:cNvPr id="24" name="Organigramme : Multidocument 23"/>
          <p:cNvSpPr/>
          <p:nvPr/>
        </p:nvSpPr>
        <p:spPr>
          <a:xfrm>
            <a:off x="1912298" y="3495941"/>
            <a:ext cx="1419201" cy="1335980"/>
          </a:xfrm>
          <a:prstGeom prst="flowChartMultidocumen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a:t>Edition des documents d’aide à la décision du CC</a:t>
            </a:r>
          </a:p>
        </p:txBody>
      </p:sp>
      <p:sp>
        <p:nvSpPr>
          <p:cNvPr id="25" name="ZoneTexte 24"/>
          <p:cNvSpPr txBox="1"/>
          <p:nvPr/>
        </p:nvSpPr>
        <p:spPr>
          <a:xfrm>
            <a:off x="2405874" y="3160806"/>
            <a:ext cx="432048" cy="369332"/>
          </a:xfrm>
          <a:prstGeom prst="rect">
            <a:avLst/>
          </a:prstGeom>
          <a:noFill/>
        </p:spPr>
        <p:txBody>
          <a:bodyPr wrap="square" rtlCol="0">
            <a:spAutoFit/>
          </a:bodyPr>
          <a:lstStyle/>
          <a:p>
            <a:r>
              <a:rPr lang="fr-FR" dirty="0">
                <a:solidFill>
                  <a:schemeClr val="accent2"/>
                </a:solidFill>
                <a:latin typeface="Arial Black" panose="020B0A04020102020204" pitchFamily="34" charset="0"/>
              </a:rPr>
              <a:t>+</a:t>
            </a:r>
          </a:p>
        </p:txBody>
      </p:sp>
      <p:sp>
        <p:nvSpPr>
          <p:cNvPr id="26" name="ZoneTexte 25"/>
          <p:cNvSpPr txBox="1"/>
          <p:nvPr/>
        </p:nvSpPr>
        <p:spPr>
          <a:xfrm>
            <a:off x="7050667" y="3206487"/>
            <a:ext cx="432048" cy="369332"/>
          </a:xfrm>
          <a:prstGeom prst="rect">
            <a:avLst/>
          </a:prstGeom>
          <a:noFill/>
        </p:spPr>
        <p:txBody>
          <a:bodyPr wrap="square" rtlCol="0">
            <a:spAutoFit/>
          </a:bodyPr>
          <a:lstStyle/>
          <a:p>
            <a:r>
              <a:rPr lang="fr-FR" dirty="0">
                <a:solidFill>
                  <a:schemeClr val="accent4"/>
                </a:solidFill>
                <a:latin typeface="Arial Black" panose="020B0A04020102020204" pitchFamily="34" charset="0"/>
              </a:rPr>
              <a:t>+</a:t>
            </a:r>
          </a:p>
        </p:txBody>
      </p:sp>
    </p:spTree>
    <p:extLst>
      <p:ext uri="{BB962C8B-B14F-4D97-AF65-F5344CB8AC3E}">
        <p14:creationId xmlns:p14="http://schemas.microsoft.com/office/powerpoint/2010/main" val="62421514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accent3"/>
                </a:solidFill>
              </a:rPr>
              <a:t>Le modèle de l’attestation de réussite intermédiaire en baccalauréat professionnel :</a:t>
            </a:r>
          </a:p>
        </p:txBody>
      </p:sp>
      <p:graphicFrame>
        <p:nvGraphicFramePr>
          <p:cNvPr id="4" name="Tableau 3"/>
          <p:cNvGraphicFramePr>
            <a:graphicFrameLocks noGrp="1"/>
          </p:cNvGraphicFramePr>
          <p:nvPr>
            <p:extLst>
              <p:ext uri="{D42A27DB-BD31-4B8C-83A1-F6EECF244321}">
                <p14:modId xmlns:p14="http://schemas.microsoft.com/office/powerpoint/2010/main" val="194017077"/>
              </p:ext>
            </p:extLst>
          </p:nvPr>
        </p:nvGraphicFramePr>
        <p:xfrm>
          <a:off x="1115616" y="1491630"/>
          <a:ext cx="6888032" cy="3123497"/>
        </p:xfrm>
        <a:graphic>
          <a:graphicData uri="http://schemas.openxmlformats.org/drawingml/2006/table">
            <a:tbl>
              <a:tblPr firstRow="1" bandRow="1">
                <a:tableStyleId>{5940675A-B579-460E-94D1-54222C63F5DA}</a:tableStyleId>
              </a:tblPr>
              <a:tblGrid>
                <a:gridCol w="3444016">
                  <a:extLst>
                    <a:ext uri="{9D8B030D-6E8A-4147-A177-3AD203B41FA5}">
                      <a16:colId xmlns:a16="http://schemas.microsoft.com/office/drawing/2014/main" val="2027345814"/>
                    </a:ext>
                  </a:extLst>
                </a:gridCol>
                <a:gridCol w="3444016">
                  <a:extLst>
                    <a:ext uri="{9D8B030D-6E8A-4147-A177-3AD203B41FA5}">
                      <a16:colId xmlns:a16="http://schemas.microsoft.com/office/drawing/2014/main" val="1047956527"/>
                    </a:ext>
                  </a:extLst>
                </a:gridCol>
              </a:tblGrid>
              <a:tr h="430047">
                <a:tc>
                  <a:txBody>
                    <a:bodyPr/>
                    <a:lstStyle/>
                    <a:p>
                      <a:r>
                        <a:rPr lang="fr-FR" sz="1200" dirty="0"/>
                        <a:t>En</a:t>
                      </a:r>
                      <a:r>
                        <a:rPr lang="fr-FR" sz="1200" baseline="0" dirty="0"/>
                        <a:t> tête du Ministère de l’Éducation nationale de la Jeunesse et des sports</a:t>
                      </a:r>
                      <a:endParaRPr lang="fr-FR" sz="1200" dirty="0"/>
                    </a:p>
                  </a:txBody>
                  <a:tcPr/>
                </a:tc>
                <a:tc>
                  <a:txBody>
                    <a:bodyPr/>
                    <a:lstStyle/>
                    <a:p>
                      <a:r>
                        <a:rPr lang="fr-FR" sz="1200" dirty="0"/>
                        <a:t>Académie</a:t>
                      </a:r>
                      <a:r>
                        <a:rPr lang="fr-FR" sz="1200" baseline="0" dirty="0"/>
                        <a:t> de ……….</a:t>
                      </a:r>
                    </a:p>
                    <a:p>
                      <a:r>
                        <a:rPr lang="fr-FR" sz="1200" baseline="0" dirty="0"/>
                        <a:t>Logo académique</a:t>
                      </a:r>
                      <a:endParaRPr lang="fr-FR" sz="1200" dirty="0"/>
                    </a:p>
                  </a:txBody>
                  <a:tcPr/>
                </a:tc>
                <a:extLst>
                  <a:ext uri="{0D108BD9-81ED-4DB2-BD59-A6C34878D82A}">
                    <a16:rowId xmlns:a16="http://schemas.microsoft.com/office/drawing/2014/main" val="3643255143"/>
                  </a:ext>
                </a:extLst>
              </a:tr>
              <a:tr h="2666297">
                <a:tc gridSpan="2">
                  <a:txBody>
                    <a:bodyPr/>
                    <a:lstStyle/>
                    <a:p>
                      <a:r>
                        <a:rPr lang="fr-FR" sz="1200" dirty="0"/>
                        <a:t>Année scolaire</a:t>
                      </a:r>
                      <a:r>
                        <a:rPr lang="fr-FR" sz="1200" baseline="0" dirty="0"/>
                        <a:t> ………/……..</a:t>
                      </a:r>
                    </a:p>
                    <a:p>
                      <a:endParaRPr lang="fr-FR" sz="1200" baseline="0" dirty="0"/>
                    </a:p>
                    <a:p>
                      <a:r>
                        <a:rPr lang="fr-FR" sz="1200" baseline="0" dirty="0"/>
                        <a:t>L’attestation de réussite intermédiaire en baccalauréat professionnel</a:t>
                      </a:r>
                    </a:p>
                    <a:p>
                      <a:endParaRPr lang="fr-FR" sz="1200" baseline="0" dirty="0"/>
                    </a:p>
                    <a:p>
                      <a:r>
                        <a:rPr lang="fr-FR" sz="1200" baseline="0" dirty="0"/>
                        <a:t>Spécialité : _ _ _ _ _ _ _ _ _ _ _ _ _ _ _ _ </a:t>
                      </a:r>
                    </a:p>
                    <a:p>
                      <a:endParaRPr lang="fr-FR" sz="1200" baseline="0" dirty="0"/>
                    </a:p>
                    <a:p>
                      <a:r>
                        <a:rPr lang="fr-FR" sz="1200" baseline="0" dirty="0"/>
                        <a:t>Est délivré à :</a:t>
                      </a:r>
                    </a:p>
                    <a:p>
                      <a:r>
                        <a:rPr lang="fr-FR" sz="1200" baseline="0" dirty="0"/>
                        <a:t>L’élève : _ _ _ _ _ _  _ _ _ _ _ _ (identité de l’élève : nom, prénom, date de naissance)</a:t>
                      </a:r>
                    </a:p>
                    <a:p>
                      <a:r>
                        <a:rPr lang="fr-FR" sz="1200" baseline="0" dirty="0"/>
                        <a:t>À _ _ _ _ _, le,_ _ _ _ _ _ _ </a:t>
                      </a:r>
                    </a:p>
                    <a:p>
                      <a:endParaRPr lang="fr-FR" sz="1200" baseline="0" dirty="0"/>
                    </a:p>
                    <a:p>
                      <a:r>
                        <a:rPr lang="fr-FR" sz="1200" baseline="0" dirty="0"/>
                        <a:t>Le recteur de l’Académie de _ _ _ _ _ _ _ _ _ </a:t>
                      </a:r>
                    </a:p>
                    <a:p>
                      <a:r>
                        <a:rPr lang="fr-FR" sz="1200" baseline="0" dirty="0"/>
                        <a:t>Cachet de l’académie</a:t>
                      </a:r>
                    </a:p>
                    <a:p>
                      <a:r>
                        <a:rPr lang="fr-FR" sz="1200" baseline="0" dirty="0"/>
                        <a:t>Prénom – Nom du recteur</a:t>
                      </a:r>
                    </a:p>
                  </a:txBody>
                  <a:tcPr/>
                </a:tc>
                <a:tc hMerge="1">
                  <a:txBody>
                    <a:bodyPr/>
                    <a:lstStyle/>
                    <a:p>
                      <a:endParaRPr lang="fr-FR" dirty="0"/>
                    </a:p>
                  </a:txBody>
                  <a:tcPr/>
                </a:tc>
                <a:extLst>
                  <a:ext uri="{0D108BD9-81ED-4DB2-BD59-A6C34878D82A}">
                    <a16:rowId xmlns:a16="http://schemas.microsoft.com/office/drawing/2014/main" val="2103464138"/>
                  </a:ext>
                </a:extLst>
              </a:tr>
            </a:tbl>
          </a:graphicData>
        </a:graphic>
      </p:graphicFrame>
    </p:spTree>
    <p:extLst>
      <p:ext uri="{BB962C8B-B14F-4D97-AF65-F5344CB8AC3E}">
        <p14:creationId xmlns:p14="http://schemas.microsoft.com/office/powerpoint/2010/main" val="302994578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MINISTÈRIE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2c7ddd52-0a06-43b1-a35c-dcb15ea2e3f4">Gabarit powerpoint MENJ</Description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72BEA4-A762-4CC8-ADD6-932E44D609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B279A5-87A2-445D-95C3-916EB9C5F0E3}">
  <ds:schemaRefs>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2c7ddd52-0a06-43b1-a35c-dcb15ea2e3f4"/>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4D416C5A-7AEB-4464-B116-D5E8F5627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MINISTÈRIEL</Template>
  <TotalTime>8455</TotalTime>
  <Words>1462</Words>
  <Application>Microsoft Office PowerPoint</Application>
  <PresentationFormat>Affichage à l'écran (16:9)</PresentationFormat>
  <Paragraphs>179</Paragraphs>
  <Slides>8</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ＭＳ Ｐゴシック</vt:lpstr>
      <vt:lpstr>Arial</vt:lpstr>
      <vt:lpstr>Arial Black</vt:lpstr>
      <vt:lpstr>Arial Narrow</vt:lpstr>
      <vt:lpstr>Calibri</vt:lpstr>
      <vt:lpstr>Verdana</vt:lpstr>
      <vt:lpstr>MINISTÈRIEL</vt:lpstr>
      <vt:lpstr>Présentation PowerPoint</vt:lpstr>
      <vt:lpstr>Qui est concerné ? </vt:lpstr>
      <vt:lpstr>Comment est-elle obtenue ? </vt:lpstr>
      <vt:lpstr>Le détail : </vt:lpstr>
      <vt:lpstr>Délivrance de l’attestation</vt:lpstr>
      <vt:lpstr>Situations particulières en cas d’absence d’évaluation</vt:lpstr>
      <vt:lpstr>Les étapes opérationnelles du mois de juin en classe de première : </vt:lpstr>
      <vt:lpstr>Le modèle de l’attestation de réussite intermédiaire en baccalauréat professionnel :</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avalette1</cp:lastModifiedBy>
  <cp:revision>286</cp:revision>
  <cp:lastPrinted>2021-02-24T08:46:08Z</cp:lastPrinted>
  <dcterms:created xsi:type="dcterms:W3CDTF">2020-03-05T15:21:24Z</dcterms:created>
  <dcterms:modified xsi:type="dcterms:W3CDTF">2021-03-25T04:38:19Z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